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67"/>
  </p:notesMasterIdLst>
  <p:handoutMasterIdLst>
    <p:handoutMasterId r:id="rId68"/>
  </p:handoutMasterIdLst>
  <p:sldIdLst>
    <p:sldId id="763" r:id="rId5"/>
    <p:sldId id="777" r:id="rId6"/>
    <p:sldId id="778" r:id="rId7"/>
    <p:sldId id="776" r:id="rId8"/>
    <p:sldId id="358" r:id="rId9"/>
    <p:sldId id="359" r:id="rId10"/>
    <p:sldId id="360" r:id="rId11"/>
    <p:sldId id="425" r:id="rId12"/>
    <p:sldId id="426" r:id="rId13"/>
    <p:sldId id="427" r:id="rId14"/>
    <p:sldId id="413" r:id="rId15"/>
    <p:sldId id="767" r:id="rId16"/>
    <p:sldId id="768" r:id="rId17"/>
    <p:sldId id="769" r:id="rId18"/>
    <p:sldId id="770" r:id="rId19"/>
    <p:sldId id="771" r:id="rId20"/>
    <p:sldId id="772" r:id="rId21"/>
    <p:sldId id="779" r:id="rId22"/>
    <p:sldId id="780" r:id="rId23"/>
    <p:sldId id="781" r:id="rId24"/>
    <p:sldId id="782" r:id="rId25"/>
    <p:sldId id="783" r:id="rId26"/>
    <p:sldId id="784" r:id="rId27"/>
    <p:sldId id="725" r:id="rId28"/>
    <p:sldId id="785" r:id="rId29"/>
    <p:sldId id="786" r:id="rId30"/>
    <p:sldId id="787" r:id="rId31"/>
    <p:sldId id="788" r:id="rId32"/>
    <p:sldId id="789" r:id="rId33"/>
    <p:sldId id="790" r:id="rId34"/>
    <p:sldId id="791" r:id="rId35"/>
    <p:sldId id="792" r:id="rId36"/>
    <p:sldId id="793" r:id="rId37"/>
    <p:sldId id="794" r:id="rId38"/>
    <p:sldId id="795" r:id="rId39"/>
    <p:sldId id="796" r:id="rId40"/>
    <p:sldId id="797" r:id="rId41"/>
    <p:sldId id="798" r:id="rId42"/>
    <p:sldId id="799" r:id="rId43"/>
    <p:sldId id="800" r:id="rId44"/>
    <p:sldId id="801" r:id="rId45"/>
    <p:sldId id="802" r:id="rId46"/>
    <p:sldId id="803" r:id="rId47"/>
    <p:sldId id="804" r:id="rId48"/>
    <p:sldId id="805" r:id="rId49"/>
    <p:sldId id="806" r:id="rId50"/>
    <p:sldId id="807" r:id="rId51"/>
    <p:sldId id="808" r:id="rId52"/>
    <p:sldId id="809" r:id="rId53"/>
    <p:sldId id="810" r:id="rId54"/>
    <p:sldId id="811" r:id="rId55"/>
    <p:sldId id="812" r:id="rId56"/>
    <p:sldId id="813" r:id="rId57"/>
    <p:sldId id="814" r:id="rId58"/>
    <p:sldId id="815" r:id="rId59"/>
    <p:sldId id="816" r:id="rId60"/>
    <p:sldId id="817" r:id="rId61"/>
    <p:sldId id="818" r:id="rId62"/>
    <p:sldId id="819" r:id="rId63"/>
    <p:sldId id="820" r:id="rId64"/>
    <p:sldId id="821" r:id="rId65"/>
    <p:sldId id="822"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on, Tony" initials="PT" lastIdx="8" clrIdx="0">
    <p:extLst>
      <p:ext uri="{19B8F6BF-5375-455C-9EA6-DF929625EA0E}">
        <p15:presenceInfo xmlns:p15="http://schemas.microsoft.com/office/powerpoint/2012/main" userId="Parton, Tony" providerId="None"/>
      </p:ext>
    </p:extLst>
  </p:cmAuthor>
  <p:cmAuthor id="2" name="Rincon, Irene" initials="IJR" lastIdx="4" clrIdx="1">
    <p:extLst>
      <p:ext uri="{19B8F6BF-5375-455C-9EA6-DF929625EA0E}">
        <p15:presenceInfo xmlns:p15="http://schemas.microsoft.com/office/powerpoint/2012/main" userId="Rincon, Ir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08000"/>
    <a:srgbClr val="0190C7"/>
    <a:srgbClr val="604A7B"/>
    <a:srgbClr val="C7C0D1"/>
    <a:srgbClr val="000000"/>
    <a:srgbClr val="BDBDFF"/>
    <a:srgbClr val="9999FF"/>
    <a:srgbClr val="C6F9FE"/>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6" autoAdjust="0"/>
    <p:restoredTop sz="96357" autoAdjust="0"/>
  </p:normalViewPr>
  <p:slideViewPr>
    <p:cSldViewPr snapToGrid="0">
      <p:cViewPr varScale="1">
        <p:scale>
          <a:sx n="82" d="100"/>
          <a:sy n="82" d="100"/>
        </p:scale>
        <p:origin x="462" y="66"/>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252"/>
    </p:cViewPr>
  </p:sorterViewPr>
  <p:notesViewPr>
    <p:cSldViewPr snapToGrid="0">
      <p:cViewPr varScale="1">
        <p:scale>
          <a:sx n="57" d="100"/>
          <a:sy n="57" d="100"/>
        </p:scale>
        <p:origin x="24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F45FE233-F75D-4D49-9BE7-B7CFFA67BC78}" type="datetimeFigureOut">
              <a:rPr lang="en-US" smtClean="0"/>
              <a:t>8/10/2021</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EA412D88-689E-4CD0-9EDA-7BEF5C214C57}" type="slidenum">
              <a:rPr lang="en-US" smtClean="0"/>
              <a:t>‹#›</a:t>
            </a:fld>
            <a:endParaRPr lang="en-US" dirty="0"/>
          </a:p>
        </p:txBody>
      </p:sp>
    </p:spTree>
    <p:extLst>
      <p:ext uri="{BB962C8B-B14F-4D97-AF65-F5344CB8AC3E}">
        <p14:creationId xmlns:p14="http://schemas.microsoft.com/office/powerpoint/2010/main" val="3941279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47F10EB-D168-4A91-BAFD-570643ADB184}" type="datetimeFigureOut">
              <a:rPr lang="en-US" smtClean="0"/>
              <a:t>8/10/2021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CF5BBA-6115-4D6B-A169-9B6371E04BA5}" type="slidenum">
              <a:rPr lang="en-US" smtClean="0"/>
              <a:t>‹#›</a:t>
            </a:fld>
            <a:endParaRPr lang="en-US" dirty="0"/>
          </a:p>
        </p:txBody>
      </p:sp>
    </p:spTree>
    <p:extLst>
      <p:ext uri="{BB962C8B-B14F-4D97-AF65-F5344CB8AC3E}">
        <p14:creationId xmlns:p14="http://schemas.microsoft.com/office/powerpoint/2010/main" val="256187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24</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4876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33</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1156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34</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8516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35</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9767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2298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37</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85040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38</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8324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39</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6401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40</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58394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41</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5768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42</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2116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25</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07011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43</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21667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44</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28251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45</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8131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5341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47</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41418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48</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11220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49</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40013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50</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1015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51</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99825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52</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0549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3028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53</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95824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54</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22359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55</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94562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81621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57</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61815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58</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51204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59</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20802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60</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459261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61</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55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27</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17903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28</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261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29</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54245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30</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09051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31</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5512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7240" eaLnBrk="0" hangingPunct="0">
              <a:defRPr b="1">
                <a:solidFill>
                  <a:schemeClr val="tx1"/>
                </a:solidFill>
                <a:latin typeface="Arial" charset="0"/>
              </a:defRPr>
            </a:lvl1pPr>
            <a:lvl2pPr marL="717885" indent="-276110" defTabSz="937240" eaLnBrk="0" hangingPunct="0">
              <a:defRPr b="1">
                <a:solidFill>
                  <a:schemeClr val="tx1"/>
                </a:solidFill>
                <a:latin typeface="Arial" charset="0"/>
              </a:defRPr>
            </a:lvl2pPr>
            <a:lvl3pPr marL="1104439" indent="-220888" defTabSz="937240" eaLnBrk="0" hangingPunct="0">
              <a:defRPr b="1">
                <a:solidFill>
                  <a:schemeClr val="tx1"/>
                </a:solidFill>
                <a:latin typeface="Arial" charset="0"/>
              </a:defRPr>
            </a:lvl3pPr>
            <a:lvl4pPr marL="1546215" indent="-220888" defTabSz="937240" eaLnBrk="0" hangingPunct="0">
              <a:defRPr b="1">
                <a:solidFill>
                  <a:schemeClr val="tx1"/>
                </a:solidFill>
                <a:latin typeface="Arial" charset="0"/>
              </a:defRPr>
            </a:lvl4pPr>
            <a:lvl5pPr marL="1987990" indent="-220888" defTabSz="937240" eaLnBrk="0" hangingPunct="0">
              <a:defRPr b="1">
                <a:solidFill>
                  <a:schemeClr val="tx1"/>
                </a:solidFill>
                <a:latin typeface="Arial" charset="0"/>
              </a:defRPr>
            </a:lvl5pPr>
            <a:lvl6pPr marL="2429766" indent="-220888" defTabSz="937240" eaLnBrk="0" fontAlgn="base" hangingPunct="0">
              <a:spcBef>
                <a:spcPct val="0"/>
              </a:spcBef>
              <a:spcAft>
                <a:spcPct val="0"/>
              </a:spcAft>
              <a:defRPr b="1">
                <a:solidFill>
                  <a:schemeClr val="tx1"/>
                </a:solidFill>
                <a:latin typeface="Arial" charset="0"/>
              </a:defRPr>
            </a:lvl6pPr>
            <a:lvl7pPr marL="2871541" indent="-220888" defTabSz="937240" eaLnBrk="0" fontAlgn="base" hangingPunct="0">
              <a:spcBef>
                <a:spcPct val="0"/>
              </a:spcBef>
              <a:spcAft>
                <a:spcPct val="0"/>
              </a:spcAft>
              <a:defRPr b="1">
                <a:solidFill>
                  <a:schemeClr val="tx1"/>
                </a:solidFill>
                <a:latin typeface="Arial" charset="0"/>
              </a:defRPr>
            </a:lvl7pPr>
            <a:lvl8pPr marL="3313317" indent="-220888" defTabSz="937240" eaLnBrk="0" fontAlgn="base" hangingPunct="0">
              <a:spcBef>
                <a:spcPct val="0"/>
              </a:spcBef>
              <a:spcAft>
                <a:spcPct val="0"/>
              </a:spcAft>
              <a:defRPr b="1">
                <a:solidFill>
                  <a:schemeClr val="tx1"/>
                </a:solidFill>
                <a:latin typeface="Arial" charset="0"/>
              </a:defRPr>
            </a:lvl8pPr>
            <a:lvl9pPr marL="3755092" indent="-220888" defTabSz="937240" eaLnBrk="0" fontAlgn="base" hangingPunct="0">
              <a:spcBef>
                <a:spcPct val="0"/>
              </a:spcBef>
              <a:spcAft>
                <a:spcPct val="0"/>
              </a:spcAft>
              <a:defRPr b="1">
                <a:solidFill>
                  <a:schemeClr val="tx1"/>
                </a:solidFill>
                <a:latin typeface="Arial" charset="0"/>
              </a:defRPr>
            </a:lvl9pPr>
          </a:lstStyle>
          <a:p>
            <a:fld id="{7F18176A-79B7-45E7-966F-B915E609CB90}" type="slidenum">
              <a:rPr lang="en-US" b="0" smtClean="0">
                <a:latin typeface="Times New Roman" pitchFamily="18" charset="0"/>
              </a:rPr>
              <a:pPr/>
              <a:t>32</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629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12700"/>
            <a:ext cx="9144000" cy="3313113"/>
            <a:chOff x="0" y="-12700"/>
            <a:chExt cx="9131808" cy="3313113"/>
          </a:xfrm>
        </p:grpSpPr>
        <p:sp>
          <p:nvSpPr>
            <p:cNvPr id="11" name="AutoShape 12"/>
            <p:cNvSpPr>
              <a:spLocks noChangeAspect="1" noChangeArrowheads="1" noTextEdit="1"/>
            </p:cNvSpPr>
            <p:nvPr/>
          </p:nvSpPr>
          <p:spPr bwMode="auto">
            <a:xfrm>
              <a:off x="0" y="-12700"/>
              <a:ext cx="9131808"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363"/>
                </a:solidFill>
              </a:endParaRPr>
            </a:p>
          </p:txBody>
        </p:sp>
        <p:sp>
          <p:nvSpPr>
            <p:cNvPr id="12" name="Freeform 14"/>
            <p:cNvSpPr>
              <a:spLocks/>
            </p:cNvSpPr>
            <p:nvPr/>
          </p:nvSpPr>
          <p:spPr bwMode="auto">
            <a:xfrm>
              <a:off x="0" y="257175"/>
              <a:ext cx="9131808" cy="2193925"/>
            </a:xfrm>
            <a:custGeom>
              <a:avLst/>
              <a:gdLst>
                <a:gd name="T0" fmla="*/ 2748 w 2748"/>
                <a:gd name="T1" fmla="*/ 658 h 658"/>
                <a:gd name="T2" fmla="*/ 2112 w 2748"/>
                <a:gd name="T3" fmla="*/ 441 h 658"/>
                <a:gd name="T4" fmla="*/ 765 w 2748"/>
                <a:gd name="T5" fmla="*/ 134 h 658"/>
                <a:gd name="T6" fmla="*/ 708 w 2748"/>
                <a:gd name="T7" fmla="*/ 123 h 658"/>
                <a:gd name="T8" fmla="*/ 591 w 2748"/>
                <a:gd name="T9" fmla="*/ 111 h 658"/>
                <a:gd name="T10" fmla="*/ 244 w 2748"/>
                <a:gd name="T11" fmla="*/ 80 h 658"/>
                <a:gd name="T12" fmla="*/ 136 w 2748"/>
                <a:gd name="T13" fmla="*/ 74 h 658"/>
                <a:gd name="T14" fmla="*/ 0 w 2748"/>
                <a:gd name="T15" fmla="*/ 70 h 658"/>
                <a:gd name="T16" fmla="*/ 0 w 2748"/>
                <a:gd name="T17" fmla="*/ 0 h 658"/>
                <a:gd name="T18" fmla="*/ 136 w 2748"/>
                <a:gd name="T19" fmla="*/ 7 h 658"/>
                <a:gd name="T20" fmla="*/ 2112 w 2748"/>
                <a:gd name="T21" fmla="*/ 351 h 658"/>
                <a:gd name="T22" fmla="*/ 2748 w 2748"/>
                <a:gd name="T23" fmla="*/ 537 h 658"/>
                <a:gd name="T24" fmla="*/ 2748 w 2748"/>
                <a:gd name="T2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8" h="658">
                  <a:moveTo>
                    <a:pt x="2748" y="658"/>
                  </a:moveTo>
                  <a:cubicBezTo>
                    <a:pt x="2532" y="577"/>
                    <a:pt x="2320" y="505"/>
                    <a:pt x="2112" y="441"/>
                  </a:cubicBezTo>
                  <a:cubicBezTo>
                    <a:pt x="1644" y="297"/>
                    <a:pt x="1195" y="194"/>
                    <a:pt x="765" y="134"/>
                  </a:cubicBezTo>
                  <a:cubicBezTo>
                    <a:pt x="746" y="130"/>
                    <a:pt x="727" y="127"/>
                    <a:pt x="708" y="123"/>
                  </a:cubicBezTo>
                  <a:cubicBezTo>
                    <a:pt x="669" y="118"/>
                    <a:pt x="630" y="114"/>
                    <a:pt x="591" y="111"/>
                  </a:cubicBezTo>
                  <a:cubicBezTo>
                    <a:pt x="474" y="97"/>
                    <a:pt x="358" y="87"/>
                    <a:pt x="244" y="80"/>
                  </a:cubicBezTo>
                  <a:cubicBezTo>
                    <a:pt x="208" y="78"/>
                    <a:pt x="172" y="76"/>
                    <a:pt x="136" y="74"/>
                  </a:cubicBezTo>
                  <a:cubicBezTo>
                    <a:pt x="90" y="72"/>
                    <a:pt x="45" y="71"/>
                    <a:pt x="0" y="70"/>
                  </a:cubicBezTo>
                  <a:cubicBezTo>
                    <a:pt x="0" y="0"/>
                    <a:pt x="0" y="0"/>
                    <a:pt x="0" y="0"/>
                  </a:cubicBezTo>
                  <a:cubicBezTo>
                    <a:pt x="45" y="2"/>
                    <a:pt x="90" y="4"/>
                    <a:pt x="136" y="7"/>
                  </a:cubicBezTo>
                  <a:cubicBezTo>
                    <a:pt x="734" y="43"/>
                    <a:pt x="1392" y="157"/>
                    <a:pt x="2112" y="351"/>
                  </a:cubicBezTo>
                  <a:cubicBezTo>
                    <a:pt x="2319" y="406"/>
                    <a:pt x="2531" y="469"/>
                    <a:pt x="2748" y="537"/>
                  </a:cubicBezTo>
                  <a:lnTo>
                    <a:pt x="2748" y="658"/>
                  </a:lnTo>
                  <a:close/>
                </a:path>
              </a:pathLst>
            </a:custGeom>
            <a:solidFill>
              <a:srgbClr val="FEFE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363"/>
                </a:solidFill>
              </a:endParaRPr>
            </a:p>
          </p:txBody>
        </p:sp>
        <p:sp>
          <p:nvSpPr>
            <p:cNvPr id="13" name="Freeform 15"/>
            <p:cNvSpPr>
              <a:spLocks/>
            </p:cNvSpPr>
            <p:nvPr/>
          </p:nvSpPr>
          <p:spPr bwMode="auto">
            <a:xfrm>
              <a:off x="0" y="490538"/>
              <a:ext cx="811297" cy="57150"/>
            </a:xfrm>
            <a:custGeom>
              <a:avLst/>
              <a:gdLst>
                <a:gd name="T0" fmla="*/ 0 w 244"/>
                <a:gd name="T1" fmla="*/ 0 h 17"/>
                <a:gd name="T2" fmla="*/ 136 w 244"/>
                <a:gd name="T3" fmla="*/ 4 h 17"/>
                <a:gd name="T4" fmla="*/ 244 w 244"/>
                <a:gd name="T5" fmla="*/ 10 h 17"/>
                <a:gd name="T6" fmla="*/ 136 w 244"/>
                <a:gd name="T7" fmla="*/ 12 h 17"/>
                <a:gd name="T8" fmla="*/ 0 w 244"/>
                <a:gd name="T9" fmla="*/ 17 h 17"/>
                <a:gd name="T10" fmla="*/ 0 w 244"/>
                <a:gd name="T11" fmla="*/ 0 h 17"/>
              </a:gdLst>
              <a:ahLst/>
              <a:cxnLst>
                <a:cxn ang="0">
                  <a:pos x="T0" y="T1"/>
                </a:cxn>
                <a:cxn ang="0">
                  <a:pos x="T2" y="T3"/>
                </a:cxn>
                <a:cxn ang="0">
                  <a:pos x="T4" y="T5"/>
                </a:cxn>
                <a:cxn ang="0">
                  <a:pos x="T6" y="T7"/>
                </a:cxn>
                <a:cxn ang="0">
                  <a:pos x="T8" y="T9"/>
                </a:cxn>
                <a:cxn ang="0">
                  <a:pos x="T10" y="T11"/>
                </a:cxn>
              </a:cxnLst>
              <a:rect l="0" t="0" r="r" b="b"/>
              <a:pathLst>
                <a:path w="244" h="17">
                  <a:moveTo>
                    <a:pt x="0" y="0"/>
                  </a:moveTo>
                  <a:cubicBezTo>
                    <a:pt x="45" y="1"/>
                    <a:pt x="90" y="2"/>
                    <a:pt x="136" y="4"/>
                  </a:cubicBezTo>
                  <a:cubicBezTo>
                    <a:pt x="172" y="6"/>
                    <a:pt x="208" y="8"/>
                    <a:pt x="244" y="10"/>
                  </a:cubicBezTo>
                  <a:cubicBezTo>
                    <a:pt x="208" y="10"/>
                    <a:pt x="172" y="11"/>
                    <a:pt x="136" y="12"/>
                  </a:cubicBezTo>
                  <a:cubicBezTo>
                    <a:pt x="90" y="13"/>
                    <a:pt x="45" y="15"/>
                    <a:pt x="0" y="17"/>
                  </a:cubicBezTo>
                  <a:lnTo>
                    <a:pt x="0" y="0"/>
                  </a:lnTo>
                  <a:close/>
                </a:path>
              </a:pathLst>
            </a:custGeom>
            <a:solidFill>
              <a:srgbClr val="E3F4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363"/>
                </a:solidFill>
              </a:endParaRPr>
            </a:p>
          </p:txBody>
        </p:sp>
        <p:sp>
          <p:nvSpPr>
            <p:cNvPr id="14" name="Freeform 16"/>
            <p:cNvSpPr>
              <a:spLocks/>
            </p:cNvSpPr>
            <p:nvPr/>
          </p:nvSpPr>
          <p:spPr bwMode="auto">
            <a:xfrm>
              <a:off x="2542378" y="703263"/>
              <a:ext cx="6589430" cy="2084388"/>
            </a:xfrm>
            <a:custGeom>
              <a:avLst/>
              <a:gdLst>
                <a:gd name="T0" fmla="*/ 1983 w 1983"/>
                <a:gd name="T1" fmla="*/ 625 h 625"/>
                <a:gd name="T2" fmla="*/ 1347 w 1983"/>
                <a:gd name="T3" fmla="*/ 366 h 625"/>
                <a:gd name="T4" fmla="*/ 0 w 1983"/>
                <a:gd name="T5" fmla="*/ 0 h 625"/>
                <a:gd name="T6" fmla="*/ 1347 w 1983"/>
                <a:gd name="T7" fmla="*/ 307 h 625"/>
                <a:gd name="T8" fmla="*/ 1983 w 1983"/>
                <a:gd name="T9" fmla="*/ 524 h 625"/>
                <a:gd name="T10" fmla="*/ 1983 w 1983"/>
                <a:gd name="T11" fmla="*/ 625 h 625"/>
              </a:gdLst>
              <a:ahLst/>
              <a:cxnLst>
                <a:cxn ang="0">
                  <a:pos x="T0" y="T1"/>
                </a:cxn>
                <a:cxn ang="0">
                  <a:pos x="T2" y="T3"/>
                </a:cxn>
                <a:cxn ang="0">
                  <a:pos x="T4" y="T5"/>
                </a:cxn>
                <a:cxn ang="0">
                  <a:pos x="T6" y="T7"/>
                </a:cxn>
                <a:cxn ang="0">
                  <a:pos x="T8" y="T9"/>
                </a:cxn>
                <a:cxn ang="0">
                  <a:pos x="T10" y="T11"/>
                </a:cxn>
              </a:cxnLst>
              <a:rect l="0" t="0" r="r" b="b"/>
              <a:pathLst>
                <a:path w="1983" h="625">
                  <a:moveTo>
                    <a:pt x="1983" y="625"/>
                  </a:moveTo>
                  <a:cubicBezTo>
                    <a:pt x="1772" y="529"/>
                    <a:pt x="1560" y="443"/>
                    <a:pt x="1347" y="366"/>
                  </a:cubicBezTo>
                  <a:cubicBezTo>
                    <a:pt x="904" y="205"/>
                    <a:pt x="455" y="83"/>
                    <a:pt x="0" y="0"/>
                  </a:cubicBezTo>
                  <a:cubicBezTo>
                    <a:pt x="430" y="60"/>
                    <a:pt x="879" y="163"/>
                    <a:pt x="1347" y="307"/>
                  </a:cubicBezTo>
                  <a:cubicBezTo>
                    <a:pt x="1555" y="371"/>
                    <a:pt x="1767" y="443"/>
                    <a:pt x="1983" y="524"/>
                  </a:cubicBezTo>
                  <a:lnTo>
                    <a:pt x="1983" y="625"/>
                  </a:lnTo>
                  <a:close/>
                </a:path>
              </a:pathLst>
            </a:custGeom>
            <a:solidFill>
              <a:srgbClr val="D1E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363"/>
                </a:solidFill>
              </a:endParaRPr>
            </a:p>
          </p:txBody>
        </p:sp>
        <p:pic>
          <p:nvPicPr>
            <p:cNvPr id="1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3180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175"/>
              <a:ext cx="9131808"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userDrawn="1"/>
        </p:nvSpPr>
        <p:spPr>
          <a:xfrm>
            <a:off x="0" y="6625051"/>
            <a:ext cx="9144000" cy="232950"/>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12192"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1" name="Picture 20"/>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733211" y="213965"/>
            <a:ext cx="953348" cy="561318"/>
          </a:xfrm>
          <a:prstGeom prst="rect">
            <a:avLst/>
          </a:prstGeom>
        </p:spPr>
      </p:pic>
      <p:sp>
        <p:nvSpPr>
          <p:cNvPr id="18" name="Title 1"/>
          <p:cNvSpPr txBox="1">
            <a:spLocks/>
          </p:cNvSpPr>
          <p:nvPr userDrawn="1"/>
        </p:nvSpPr>
        <p:spPr>
          <a:xfrm>
            <a:off x="42237" y="6633743"/>
            <a:ext cx="1725603" cy="215444"/>
          </a:xfrm>
          <a:prstGeom prst="rect">
            <a:avLst/>
          </a:prstGeom>
          <a:effectLst/>
        </p:spPr>
        <p:txBody>
          <a:bodyPr wrap="square" lIns="0" tIns="0" rIns="0" bIns="0">
            <a:spAutoFit/>
          </a:bodyPr>
          <a:lstStyle>
            <a:lvl1pPr algn="ctr" defTabSz="914400" rtl="0" eaLnBrk="1" latinLnBrk="0" hangingPunct="1">
              <a:spcBef>
                <a:spcPct val="0"/>
              </a:spcBef>
              <a:buNone/>
              <a:tabLst>
                <a:tab pos="4005263" algn="l"/>
              </a:tabLst>
              <a:defRPr sz="4000" b="1" i="0" kern="1200">
                <a:ln>
                  <a:noFill/>
                </a:ln>
                <a:solidFill>
                  <a:schemeClr val="tx1">
                    <a:lumMod val="65000"/>
                    <a:lumOff val="35000"/>
                  </a:schemeClr>
                </a:solidFill>
                <a:effectLst/>
                <a:latin typeface="+mn-lt"/>
                <a:ea typeface="+mj-ea"/>
                <a:cs typeface="+mj-cs"/>
              </a:defRPr>
            </a:lvl1pPr>
          </a:lstStyle>
          <a:p>
            <a:pPr algn="l"/>
            <a:r>
              <a:rPr lang="en-US" sz="1400" b="0" i="1" dirty="0">
                <a:solidFill>
                  <a:prstClr val="white">
                    <a:lumMod val="95000"/>
                  </a:prstClr>
                </a:solidFill>
              </a:rPr>
              <a:t>http://www.hci.mil/</a:t>
            </a:r>
          </a:p>
        </p:txBody>
      </p:sp>
      <p:sp>
        <p:nvSpPr>
          <p:cNvPr id="2" name="Title 1"/>
          <p:cNvSpPr>
            <a:spLocks noGrp="1"/>
          </p:cNvSpPr>
          <p:nvPr>
            <p:ph type="ctrTitle" hasCustomPrompt="1"/>
          </p:nvPr>
        </p:nvSpPr>
        <p:spPr>
          <a:xfrm>
            <a:off x="739589" y="3333872"/>
            <a:ext cx="7772400" cy="523220"/>
          </a:xfrm>
          <a:prstGeom prst="rect">
            <a:avLst/>
          </a:prstGeom>
          <a:effectLst/>
        </p:spPr>
        <p:txBody>
          <a:bodyPr lIns="0" tIns="0" rIns="0" bIns="0" anchor="b" anchorCtr="0">
            <a:spAutoFit/>
          </a:bodyPr>
          <a:lstStyle>
            <a:lvl1pPr>
              <a:lnSpc>
                <a:spcPct val="85000"/>
              </a:lnSpc>
              <a:tabLst>
                <a:tab pos="4005263" algn="l"/>
              </a:tabLst>
              <a:defRPr sz="4000" b="1" i="0" baseline="0">
                <a:ln>
                  <a:noFill/>
                </a:ln>
                <a:solidFill>
                  <a:schemeClr val="tx1"/>
                </a:solidFill>
                <a:effectLst/>
                <a:latin typeface="+mn-lt"/>
              </a:defRPr>
            </a:lvl1pPr>
          </a:lstStyle>
          <a:p>
            <a:r>
              <a:rPr lang="en-US" dirty="0"/>
              <a:t>Presentation Title</a:t>
            </a:r>
          </a:p>
        </p:txBody>
      </p:sp>
      <p:sp>
        <p:nvSpPr>
          <p:cNvPr id="3" name="Subtitle 2"/>
          <p:cNvSpPr>
            <a:spLocks noGrp="1"/>
          </p:cNvSpPr>
          <p:nvPr>
            <p:ph type="subTitle" idx="1" hasCustomPrompt="1"/>
          </p:nvPr>
        </p:nvSpPr>
        <p:spPr>
          <a:xfrm>
            <a:off x="739589" y="4111225"/>
            <a:ext cx="7772400" cy="276999"/>
          </a:xfrm>
          <a:prstGeom prst="rect">
            <a:avLst/>
          </a:prstGeom>
        </p:spPr>
        <p:txBody>
          <a:bodyPr wrap="square" lIns="0" tIns="0" rIns="0" bIns="0">
            <a:spAutoFit/>
          </a:bodyPr>
          <a:lstStyle>
            <a:lvl1pPr marL="0" indent="0" algn="ctr">
              <a:buNone/>
              <a:defRPr sz="1800" b="1">
                <a:solidFill>
                  <a:schemeClr val="tx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 Title</a:t>
            </a:r>
          </a:p>
        </p:txBody>
      </p:sp>
      <p:pic>
        <p:nvPicPr>
          <p:cNvPr id="5" name="Picture 4">
            <a:extLst>
              <a:ext uri="{FF2B5EF4-FFF2-40B4-BE49-F238E27FC236}">
                <a16:creationId xmlns:a16="http://schemas.microsoft.com/office/drawing/2014/main" id="{E27DCBB3-B4A3-4A11-90FE-E9237EA85A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76751" y="926882"/>
            <a:ext cx="982790" cy="527430"/>
          </a:xfrm>
          <a:prstGeom prst="rect">
            <a:avLst/>
          </a:prstGeom>
        </p:spPr>
      </p:pic>
      <p:sp>
        <p:nvSpPr>
          <p:cNvPr id="22" name="Rectangle 21">
            <a:extLst>
              <a:ext uri="{FF2B5EF4-FFF2-40B4-BE49-F238E27FC236}">
                <a16:creationId xmlns:a16="http://schemas.microsoft.com/office/drawing/2014/main" id="{8E2E7961-FAF5-4449-B761-7432E2C4A1F7}"/>
              </a:ext>
            </a:extLst>
          </p:cNvPr>
          <p:cNvSpPr/>
          <p:nvPr userDrawn="1"/>
        </p:nvSpPr>
        <p:spPr>
          <a:xfrm>
            <a:off x="0" y="6656737"/>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60606"/>
                </a:solidFill>
              </a:rPr>
              <a:t>http:/acqdemo.hci.mil</a:t>
            </a:r>
          </a:p>
        </p:txBody>
      </p:sp>
      <p:pic>
        <p:nvPicPr>
          <p:cNvPr id="23" name="Picture 22">
            <a:extLst>
              <a:ext uri="{FF2B5EF4-FFF2-40B4-BE49-F238E27FC236}">
                <a16:creationId xmlns:a16="http://schemas.microsoft.com/office/drawing/2014/main" id="{5DB704A3-8A8E-4B0C-9ABF-9F168FAB11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5421" y="109455"/>
            <a:ext cx="1041246" cy="817427"/>
          </a:xfrm>
          <a:prstGeom prst="rect">
            <a:avLst/>
          </a:prstGeom>
        </p:spPr>
      </p:pic>
    </p:spTree>
    <p:extLst>
      <p:ext uri="{BB962C8B-B14F-4D97-AF65-F5344CB8AC3E}">
        <p14:creationId xmlns:p14="http://schemas.microsoft.com/office/powerpoint/2010/main" val="25152000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Content">
    <p:spTree>
      <p:nvGrpSpPr>
        <p:cNvPr id="1" name=""/>
        <p:cNvGrpSpPr/>
        <p:nvPr/>
      </p:nvGrpSpPr>
      <p:grpSpPr>
        <a:xfrm>
          <a:off x="0" y="0"/>
          <a:ext cx="0" cy="0"/>
          <a:chOff x="0" y="0"/>
          <a:chExt cx="0" cy="0"/>
        </a:xfrm>
      </p:grpSpPr>
      <p:sp>
        <p:nvSpPr>
          <p:cNvPr id="23" name="Rectangle 22"/>
          <p:cNvSpPr/>
          <p:nvPr userDrawn="1"/>
        </p:nvSpPr>
        <p:spPr>
          <a:xfrm>
            <a:off x="0" y="6625050"/>
            <a:ext cx="9144000" cy="232950"/>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userDrawn="1"/>
        </p:nvSpPr>
        <p:spPr>
          <a:xfrm>
            <a:off x="51486" y="43248"/>
            <a:ext cx="1042020" cy="1042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1947" r="2300"/>
          <a:stretch/>
        </p:blipFill>
        <p:spPr>
          <a:xfrm>
            <a:off x="0" y="0"/>
            <a:ext cx="9144000" cy="1600200"/>
          </a:xfrm>
          <a:prstGeom prst="rect">
            <a:avLst/>
          </a:prstGeom>
        </p:spPr>
      </p:pic>
      <p:sp>
        <p:nvSpPr>
          <p:cNvPr id="19" name="Title 1"/>
          <p:cNvSpPr>
            <a:spLocks noGrp="1"/>
          </p:cNvSpPr>
          <p:nvPr>
            <p:ph type="title" hasCustomPrompt="1"/>
          </p:nvPr>
        </p:nvSpPr>
        <p:spPr>
          <a:xfrm>
            <a:off x="1012894" y="400312"/>
            <a:ext cx="6511316" cy="418576"/>
          </a:xfrm>
          <a:prstGeom prst="rect">
            <a:avLst/>
          </a:prstGeom>
        </p:spPr>
        <p:txBody>
          <a:bodyPr anchor="ctr" anchorCtr="0"/>
          <a:lstStyle>
            <a:lvl1pPr algn="l">
              <a:lnSpc>
                <a:spcPct val="85000"/>
              </a:lnSpc>
              <a:defRPr sz="2800" baseline="0">
                <a:solidFill>
                  <a:schemeClr val="tx1"/>
                </a:solidFill>
                <a:latin typeface="+mn-lt"/>
              </a:defRPr>
            </a:lvl1pPr>
          </a:lstStyle>
          <a:p>
            <a:r>
              <a:rPr lang="en-US" dirty="0"/>
              <a:t>Slide with Content</a:t>
            </a:r>
          </a:p>
        </p:txBody>
      </p:sp>
      <p:sp>
        <p:nvSpPr>
          <p:cNvPr id="3" name="Content Placeholder 2"/>
          <p:cNvSpPr>
            <a:spLocks noGrp="1"/>
          </p:cNvSpPr>
          <p:nvPr>
            <p:ph sz="quarter" idx="13"/>
          </p:nvPr>
        </p:nvSpPr>
        <p:spPr>
          <a:xfrm>
            <a:off x="634314" y="1196544"/>
            <a:ext cx="7875372" cy="4953000"/>
          </a:xfrm>
          <a:prstGeom prst="rect">
            <a:avLst/>
          </a:prstGeom>
        </p:spPr>
        <p:txBody>
          <a:bodyPr/>
          <a:lstStyle>
            <a:lvl1pPr>
              <a:lnSpc>
                <a:spcPct val="85000"/>
              </a:lnSpc>
              <a:spcBef>
                <a:spcPts val="600"/>
              </a:spcBef>
              <a:defRPr b="1">
                <a:solidFill>
                  <a:schemeClr val="tx1"/>
                </a:solidFill>
                <a:latin typeface="+mn-lt"/>
              </a:defRPr>
            </a:lvl1pPr>
            <a:lvl2pPr>
              <a:lnSpc>
                <a:spcPct val="85000"/>
              </a:lnSpc>
              <a:spcBef>
                <a:spcPts val="600"/>
              </a:spcBef>
              <a:defRPr b="0">
                <a:solidFill>
                  <a:schemeClr val="tx1"/>
                </a:solidFill>
                <a:latin typeface="+mn-lt"/>
              </a:defRPr>
            </a:lvl2pPr>
            <a:lvl3pPr>
              <a:lnSpc>
                <a:spcPct val="85000"/>
              </a:lnSpc>
              <a:spcBef>
                <a:spcPts val="600"/>
              </a:spcBef>
              <a:defRPr b="0">
                <a:solidFill>
                  <a:schemeClr val="tx1"/>
                </a:solidFill>
                <a:latin typeface="+mn-lt"/>
              </a:defRPr>
            </a:lvl3pPr>
            <a:lvl4pPr>
              <a:lnSpc>
                <a:spcPct val="85000"/>
              </a:lnSpc>
              <a:spcBef>
                <a:spcPts val="600"/>
              </a:spcBef>
              <a:defRPr b="0">
                <a:solidFill>
                  <a:schemeClr val="tx1"/>
                </a:solidFill>
                <a:latin typeface="+mn-lt"/>
              </a:defRPr>
            </a:lvl4pPr>
            <a:lvl5pPr>
              <a:lnSpc>
                <a:spcPct val="85000"/>
              </a:lnSpc>
              <a:spcBef>
                <a:spcPts val="600"/>
              </a:spcBef>
              <a:defRPr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2192"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2"/>
          <p:cNvSpPr>
            <a:spLocks noGrp="1"/>
          </p:cNvSpPr>
          <p:nvPr>
            <p:ph type="sldNum" sz="quarter" idx="12"/>
          </p:nvPr>
        </p:nvSpPr>
        <p:spPr>
          <a:xfrm>
            <a:off x="6893010" y="6628899"/>
            <a:ext cx="2133600" cy="169277"/>
          </a:xfrm>
          <a:prstGeom prst="rect">
            <a:avLst/>
          </a:prstGeom>
        </p:spPr>
        <p:txBody>
          <a:bodyPr lIns="0" tIns="0" rIns="0" bIns="0"/>
          <a:lstStyle>
            <a:lvl1pPr algn="r">
              <a:defRPr sz="1000">
                <a:solidFill>
                  <a:schemeClr val="tx2"/>
                </a:solidFill>
              </a:defRPr>
            </a:lvl1pPr>
          </a:lstStyle>
          <a:p>
            <a:fld id="{6B6ACD0B-C28B-43EC-8BAD-9AD42B47F861}" type="slidenum">
              <a:rPr lang="en-US" smtClean="0">
                <a:solidFill>
                  <a:srgbClr val="1F497D"/>
                </a:solidFill>
              </a:rPr>
              <a:pPr/>
              <a:t>‹#›</a:t>
            </a:fld>
            <a:endParaRPr lang="en-US" dirty="0">
              <a:solidFill>
                <a:srgbClr val="1F497D"/>
              </a:solidFill>
            </a:endParaRPr>
          </a:p>
        </p:txBody>
      </p:sp>
      <p:grpSp>
        <p:nvGrpSpPr>
          <p:cNvPr id="17" name="Group 16">
            <a:extLst>
              <a:ext uri="{FF2B5EF4-FFF2-40B4-BE49-F238E27FC236}">
                <a16:creationId xmlns:a16="http://schemas.microsoft.com/office/drawing/2014/main" id="{82521779-0ECD-4D5E-BF8A-3DE4D2A6167A}"/>
              </a:ext>
            </a:extLst>
          </p:cNvPr>
          <p:cNvGrpSpPr/>
          <p:nvPr userDrawn="1"/>
        </p:nvGrpSpPr>
        <p:grpSpPr>
          <a:xfrm>
            <a:off x="7630766" y="118110"/>
            <a:ext cx="1385927" cy="499110"/>
            <a:chOff x="7630766" y="118110"/>
            <a:chExt cx="1385927" cy="499110"/>
          </a:xfrm>
        </p:grpSpPr>
        <p:pic>
          <p:nvPicPr>
            <p:cNvPr id="18" name="Picture 17">
              <a:extLst>
                <a:ext uri="{FF2B5EF4-FFF2-40B4-BE49-F238E27FC236}">
                  <a16:creationId xmlns:a16="http://schemas.microsoft.com/office/drawing/2014/main" id="{97E9E9F0-BD0C-42EC-A254-EC50415525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0766" y="199544"/>
              <a:ext cx="562927" cy="331443"/>
            </a:xfrm>
            <a:prstGeom prst="rect">
              <a:avLst/>
            </a:prstGeom>
          </p:spPr>
        </p:pic>
        <p:pic>
          <p:nvPicPr>
            <p:cNvPr id="20" name="Picture 19">
              <a:extLst>
                <a:ext uri="{FF2B5EF4-FFF2-40B4-BE49-F238E27FC236}">
                  <a16:creationId xmlns:a16="http://schemas.microsoft.com/office/drawing/2014/main" id="{414D9372-4FFC-4A5E-BF5A-9AEE7BE03F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5823" y="200297"/>
              <a:ext cx="630870" cy="338567"/>
            </a:xfrm>
            <a:prstGeom prst="rect">
              <a:avLst/>
            </a:prstGeom>
          </p:spPr>
        </p:pic>
        <p:cxnSp>
          <p:nvCxnSpPr>
            <p:cNvPr id="24" name="Straight Connector 23">
              <a:extLst>
                <a:ext uri="{FF2B5EF4-FFF2-40B4-BE49-F238E27FC236}">
                  <a16:creationId xmlns:a16="http://schemas.microsoft.com/office/drawing/2014/main" id="{F756F75B-C981-42A5-8446-AF9300ACDBC1}"/>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75D2B97-454F-4C09-9F6A-3C96D1C59D0C}"/>
              </a:ext>
            </a:extLst>
          </p:cNvPr>
          <p:cNvSpPr/>
          <p:nvPr userDrawn="1"/>
        </p:nvSpPr>
        <p:spPr>
          <a:xfrm>
            <a:off x="-12192" y="6648208"/>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r>
              <a:rPr lang="en-US" sz="900" dirty="0">
                <a:solidFill>
                  <a:srgbClr val="060606"/>
                </a:solidFill>
              </a:rPr>
              <a:t>http:/acqdemo.hci.mil</a:t>
            </a:r>
          </a:p>
        </p:txBody>
      </p:sp>
    </p:spTree>
    <p:extLst>
      <p:ext uri="{BB962C8B-B14F-4D97-AF65-F5344CB8AC3E}">
        <p14:creationId xmlns:p14="http://schemas.microsoft.com/office/powerpoint/2010/main" val="104378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16" name="Rectangle 15"/>
          <p:cNvSpPr/>
          <p:nvPr userDrawn="1"/>
        </p:nvSpPr>
        <p:spPr>
          <a:xfrm>
            <a:off x="0" y="6625051"/>
            <a:ext cx="9144000" cy="232950"/>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497D"/>
              </a:solidFill>
            </a:endParaRPr>
          </a:p>
        </p:txBody>
      </p:sp>
      <p:sp>
        <p:nvSpPr>
          <p:cNvPr id="18" name="Oval 17"/>
          <p:cNvSpPr/>
          <p:nvPr userDrawn="1"/>
        </p:nvSpPr>
        <p:spPr>
          <a:xfrm>
            <a:off x="51486" y="43248"/>
            <a:ext cx="1042020" cy="1042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1947" r="2300"/>
          <a:stretch/>
        </p:blipFill>
        <p:spPr>
          <a:xfrm>
            <a:off x="0" y="-1799"/>
            <a:ext cx="9144000" cy="1600200"/>
          </a:xfrm>
          <a:prstGeom prst="rect">
            <a:avLst/>
          </a:prstGeom>
        </p:spPr>
      </p:pic>
      <p:sp>
        <p:nvSpPr>
          <p:cNvPr id="32" name="Title 1"/>
          <p:cNvSpPr>
            <a:spLocks noGrp="1"/>
          </p:cNvSpPr>
          <p:nvPr>
            <p:ph type="title" hasCustomPrompt="1"/>
          </p:nvPr>
        </p:nvSpPr>
        <p:spPr>
          <a:xfrm>
            <a:off x="1012893" y="400312"/>
            <a:ext cx="6617873" cy="418576"/>
          </a:xfrm>
          <a:prstGeom prst="rect">
            <a:avLst/>
          </a:prstGeom>
        </p:spPr>
        <p:txBody>
          <a:bodyPr anchor="ctr" anchorCtr="0"/>
          <a:lstStyle>
            <a:lvl1pPr algn="l">
              <a:lnSpc>
                <a:spcPct val="85000"/>
              </a:lnSpc>
              <a:defRPr sz="2800">
                <a:solidFill>
                  <a:schemeClr val="tx1"/>
                </a:solidFill>
                <a:latin typeface="+mn-lt"/>
              </a:defRPr>
            </a:lvl1pPr>
          </a:lstStyle>
          <a:p>
            <a:r>
              <a:rPr lang="en-US" dirty="0"/>
              <a:t>Blank Slide</a:t>
            </a:r>
          </a:p>
        </p:txBody>
      </p:sp>
      <p:sp>
        <p:nvSpPr>
          <p:cNvPr id="33" name="Rectangle 32"/>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Slide Number Placeholder 2"/>
          <p:cNvSpPr>
            <a:spLocks noGrp="1"/>
          </p:cNvSpPr>
          <p:nvPr>
            <p:ph type="sldNum" sz="quarter" idx="12"/>
          </p:nvPr>
        </p:nvSpPr>
        <p:spPr>
          <a:xfrm>
            <a:off x="6893010" y="6628899"/>
            <a:ext cx="2133600" cy="169277"/>
          </a:xfrm>
          <a:prstGeom prst="rect">
            <a:avLst/>
          </a:prstGeom>
        </p:spPr>
        <p:txBody>
          <a:bodyPr lIns="0" tIns="0" rIns="0" bIns="0"/>
          <a:lstStyle>
            <a:lvl1pPr algn="r">
              <a:defRPr sz="1000">
                <a:solidFill>
                  <a:schemeClr val="tx2"/>
                </a:solidFill>
              </a:defRPr>
            </a:lvl1pPr>
          </a:lstStyle>
          <a:p>
            <a:fld id="{6B6ACD0B-C28B-43EC-8BAD-9AD42B47F861}" type="slidenum">
              <a:rPr lang="en-US" smtClean="0">
                <a:solidFill>
                  <a:srgbClr val="1F497D"/>
                </a:solidFill>
              </a:rPr>
              <a:pPr/>
              <a:t>‹#›</a:t>
            </a:fld>
            <a:endParaRPr lang="en-US" dirty="0">
              <a:solidFill>
                <a:srgbClr val="1F497D"/>
              </a:solidFill>
            </a:endParaRPr>
          </a:p>
        </p:txBody>
      </p:sp>
      <p:grpSp>
        <p:nvGrpSpPr>
          <p:cNvPr id="4" name="Group 3">
            <a:extLst>
              <a:ext uri="{FF2B5EF4-FFF2-40B4-BE49-F238E27FC236}">
                <a16:creationId xmlns:a16="http://schemas.microsoft.com/office/drawing/2014/main" id="{F85BE3C9-E293-48AF-848C-00C108D16354}"/>
              </a:ext>
            </a:extLst>
          </p:cNvPr>
          <p:cNvGrpSpPr/>
          <p:nvPr userDrawn="1"/>
        </p:nvGrpSpPr>
        <p:grpSpPr>
          <a:xfrm>
            <a:off x="7630766" y="118110"/>
            <a:ext cx="1385927" cy="499110"/>
            <a:chOff x="7630766" y="118110"/>
            <a:chExt cx="1385927" cy="499110"/>
          </a:xfrm>
        </p:grpSpPr>
        <p:pic>
          <p:nvPicPr>
            <p:cNvPr id="12" name="Picture 11">
              <a:extLst>
                <a:ext uri="{FF2B5EF4-FFF2-40B4-BE49-F238E27FC236}">
                  <a16:creationId xmlns:a16="http://schemas.microsoft.com/office/drawing/2014/main" id="{85CDCCBD-5FEF-4424-8FB9-4DDDF91CD0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0766" y="199544"/>
              <a:ext cx="562927" cy="331443"/>
            </a:xfrm>
            <a:prstGeom prst="rect">
              <a:avLst/>
            </a:prstGeom>
          </p:spPr>
        </p:pic>
        <p:pic>
          <p:nvPicPr>
            <p:cNvPr id="14" name="Picture 13">
              <a:extLst>
                <a:ext uri="{FF2B5EF4-FFF2-40B4-BE49-F238E27FC236}">
                  <a16:creationId xmlns:a16="http://schemas.microsoft.com/office/drawing/2014/main" id="{F136DB9D-DE6C-4AFE-9FF0-B25411F66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5823" y="200297"/>
              <a:ext cx="630870" cy="338567"/>
            </a:xfrm>
            <a:prstGeom prst="rect">
              <a:avLst/>
            </a:prstGeom>
          </p:spPr>
        </p:pic>
        <p:cxnSp>
          <p:nvCxnSpPr>
            <p:cNvPr id="3" name="Straight Connector 2">
              <a:extLst>
                <a:ext uri="{FF2B5EF4-FFF2-40B4-BE49-F238E27FC236}">
                  <a16:creationId xmlns:a16="http://schemas.microsoft.com/office/drawing/2014/main" id="{34E06674-9D98-4C15-B2A4-31EADCCDED26}"/>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F2167FDE-DB7D-4C3E-B6A1-37C89925FCB1}"/>
              </a:ext>
            </a:extLst>
          </p:cNvPr>
          <p:cNvSpPr/>
          <p:nvPr userDrawn="1"/>
        </p:nvSpPr>
        <p:spPr>
          <a:xfrm>
            <a:off x="0" y="6640894"/>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r>
              <a:rPr lang="en-US" sz="900" dirty="0">
                <a:solidFill>
                  <a:srgbClr val="060606"/>
                </a:solidFill>
              </a:rPr>
              <a:t>http:/acqdemo.hci.mil</a:t>
            </a:r>
          </a:p>
        </p:txBody>
      </p:sp>
    </p:spTree>
    <p:extLst>
      <p:ext uri="{BB962C8B-B14F-4D97-AF65-F5344CB8AC3E}">
        <p14:creationId xmlns:p14="http://schemas.microsoft.com/office/powerpoint/2010/main" val="25900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5700" y="1423988"/>
            <a:ext cx="38147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2863" y="1423988"/>
            <a:ext cx="3814762"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34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CF68F-AA8B-4AEA-871F-797FD5641DE1}" type="datetime1">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626F1-A045-49E3-A85A-87860229DEA1}" type="slidenum">
              <a:rPr lang="en-US" smtClean="0"/>
              <a:t>‹#›</a:t>
            </a:fld>
            <a:endParaRPr lang="en-US"/>
          </a:p>
        </p:txBody>
      </p:sp>
    </p:spTree>
    <p:extLst>
      <p:ext uri="{BB962C8B-B14F-4D97-AF65-F5344CB8AC3E}">
        <p14:creationId xmlns:p14="http://schemas.microsoft.com/office/powerpoint/2010/main" val="29688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865A41-3E72-4304-8688-5886DCD75A49}" type="datetime1">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626F1-A045-49E3-A85A-87860229DEA1}" type="slidenum">
              <a:rPr lang="en-US" smtClean="0"/>
              <a:t>‹#›</a:t>
            </a:fld>
            <a:endParaRPr lang="en-US"/>
          </a:p>
        </p:txBody>
      </p:sp>
    </p:spTree>
    <p:extLst>
      <p:ext uri="{BB962C8B-B14F-4D97-AF65-F5344CB8AC3E}">
        <p14:creationId xmlns:p14="http://schemas.microsoft.com/office/powerpoint/2010/main" val="285073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E1BE-B884-4254-A887-C93C6E43CA4D}" type="datetime1">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626F1-A045-49E3-A85A-87860229DEA1}" type="slidenum">
              <a:rPr lang="en-US" smtClean="0"/>
              <a:t>‹#›</a:t>
            </a:fld>
            <a:endParaRPr lang="en-US"/>
          </a:p>
        </p:txBody>
      </p:sp>
    </p:spTree>
    <p:extLst>
      <p:ext uri="{BB962C8B-B14F-4D97-AF65-F5344CB8AC3E}">
        <p14:creationId xmlns:p14="http://schemas.microsoft.com/office/powerpoint/2010/main" val="425996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val 1"/>
          <p:cNvSpPr/>
          <p:nvPr userDrawn="1"/>
        </p:nvSpPr>
        <p:spPr>
          <a:xfrm>
            <a:off x="51486" y="43248"/>
            <a:ext cx="1042020" cy="10420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rotWithShape="1">
          <a:blip r:embed="rId9" cstate="print">
            <a:extLst>
              <a:ext uri="{28A0092B-C50C-407E-A947-70E740481C1C}">
                <a14:useLocalDpi xmlns:a14="http://schemas.microsoft.com/office/drawing/2010/main" val="0"/>
              </a:ext>
            </a:extLst>
          </a:blip>
          <a:srcRect t="1947" r="2300"/>
          <a:stretch/>
        </p:blipFill>
        <p:spPr>
          <a:xfrm>
            <a:off x="0" y="-1799"/>
            <a:ext cx="9144000" cy="1600200"/>
          </a:xfrm>
          <a:prstGeom prst="rect">
            <a:avLst/>
          </a:prstGeom>
        </p:spPr>
      </p:pic>
      <p:sp>
        <p:nvSpPr>
          <p:cNvPr id="4" name="Rectangle 3"/>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userDrawn="1"/>
        </p:nvSpPr>
        <p:spPr>
          <a:xfrm>
            <a:off x="42237" y="6633743"/>
            <a:ext cx="1725603" cy="215444"/>
          </a:xfrm>
          <a:prstGeom prst="rect">
            <a:avLst/>
          </a:prstGeom>
          <a:effectLst/>
        </p:spPr>
        <p:txBody>
          <a:bodyPr wrap="square" lIns="0" tIns="0" rIns="0" bIns="0">
            <a:spAutoFit/>
          </a:bodyPr>
          <a:lstStyle>
            <a:lvl1pPr algn="ctr" defTabSz="914400" rtl="0" eaLnBrk="1" latinLnBrk="0" hangingPunct="1">
              <a:spcBef>
                <a:spcPct val="0"/>
              </a:spcBef>
              <a:buNone/>
              <a:tabLst>
                <a:tab pos="4005263" algn="l"/>
              </a:tabLst>
              <a:defRPr sz="4000" b="1" i="0" kern="1200">
                <a:ln>
                  <a:noFill/>
                </a:ln>
                <a:solidFill>
                  <a:schemeClr val="tx1">
                    <a:lumMod val="65000"/>
                    <a:lumOff val="35000"/>
                  </a:schemeClr>
                </a:solidFill>
                <a:effectLst/>
                <a:latin typeface="+mn-lt"/>
                <a:ea typeface="+mj-ea"/>
                <a:cs typeface="+mj-cs"/>
              </a:defRPr>
            </a:lvl1pPr>
          </a:lstStyle>
          <a:p>
            <a:pPr algn="l"/>
            <a:r>
              <a:rPr lang="en-US" sz="1400" b="0" i="1" dirty="0">
                <a:solidFill>
                  <a:prstClr val="white">
                    <a:lumMod val="95000"/>
                  </a:prstClr>
                </a:solidFill>
              </a:rPr>
              <a:t>http://www.hci.mil/</a:t>
            </a:r>
          </a:p>
        </p:txBody>
      </p:sp>
      <p:sp>
        <p:nvSpPr>
          <p:cNvPr id="6" name="Slide Number Placeholder 2"/>
          <p:cNvSpPr>
            <a:spLocks noGrp="1"/>
          </p:cNvSpPr>
          <p:nvPr>
            <p:ph type="sldNum" sz="quarter" idx="4"/>
          </p:nvPr>
        </p:nvSpPr>
        <p:spPr>
          <a:xfrm>
            <a:off x="6893010" y="6628899"/>
            <a:ext cx="2133600" cy="169277"/>
          </a:xfrm>
          <a:prstGeom prst="rect">
            <a:avLst/>
          </a:prstGeom>
        </p:spPr>
        <p:txBody>
          <a:bodyPr lIns="0" tIns="0" rIns="0" bIns="0"/>
          <a:lstStyle>
            <a:lvl1pPr algn="r">
              <a:defRPr sz="1000">
                <a:solidFill>
                  <a:schemeClr val="tx2"/>
                </a:solidFill>
              </a:defRPr>
            </a:lvl1pPr>
          </a:lstStyle>
          <a:p>
            <a:fld id="{6B6ACD0B-C28B-43EC-8BAD-9AD42B47F861}" type="slidenum">
              <a:rPr lang="en-US" smtClean="0">
                <a:solidFill>
                  <a:srgbClr val="1F497D"/>
                </a:solidFill>
              </a:rPr>
              <a:pPr/>
              <a:t>‹#›</a:t>
            </a:fld>
            <a:endParaRPr lang="en-US" dirty="0">
              <a:solidFill>
                <a:srgbClr val="1F497D"/>
              </a:solidFill>
            </a:endParaRPr>
          </a:p>
        </p:txBody>
      </p:sp>
      <p:grpSp>
        <p:nvGrpSpPr>
          <p:cNvPr id="7" name="Group 6">
            <a:extLst>
              <a:ext uri="{FF2B5EF4-FFF2-40B4-BE49-F238E27FC236}">
                <a16:creationId xmlns:a16="http://schemas.microsoft.com/office/drawing/2014/main" id="{F85BE3C9-E293-48AF-848C-00C108D16354}"/>
              </a:ext>
            </a:extLst>
          </p:cNvPr>
          <p:cNvGrpSpPr/>
          <p:nvPr userDrawn="1"/>
        </p:nvGrpSpPr>
        <p:grpSpPr>
          <a:xfrm>
            <a:off x="7630766" y="118110"/>
            <a:ext cx="1385927" cy="499110"/>
            <a:chOff x="7630766" y="118110"/>
            <a:chExt cx="1385927" cy="499110"/>
          </a:xfrm>
        </p:grpSpPr>
        <p:pic>
          <p:nvPicPr>
            <p:cNvPr id="8" name="Picture 7">
              <a:extLst>
                <a:ext uri="{FF2B5EF4-FFF2-40B4-BE49-F238E27FC236}">
                  <a16:creationId xmlns:a16="http://schemas.microsoft.com/office/drawing/2014/main" id="{85CDCCBD-5FEF-4424-8FB9-4DDDF91CD00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30766" y="199544"/>
              <a:ext cx="562927" cy="331443"/>
            </a:xfrm>
            <a:prstGeom prst="rect">
              <a:avLst/>
            </a:prstGeom>
          </p:spPr>
        </p:pic>
        <p:pic>
          <p:nvPicPr>
            <p:cNvPr id="9" name="Picture 8">
              <a:extLst>
                <a:ext uri="{FF2B5EF4-FFF2-40B4-BE49-F238E27FC236}">
                  <a16:creationId xmlns:a16="http://schemas.microsoft.com/office/drawing/2014/main" id="{F136DB9D-DE6C-4AFE-9FF0-B25411F6693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385823" y="200297"/>
              <a:ext cx="630870" cy="338567"/>
            </a:xfrm>
            <a:prstGeom prst="rect">
              <a:avLst/>
            </a:prstGeom>
          </p:spPr>
        </p:pic>
        <p:cxnSp>
          <p:nvCxnSpPr>
            <p:cNvPr id="10" name="Straight Connector 9">
              <a:extLst>
                <a:ext uri="{FF2B5EF4-FFF2-40B4-BE49-F238E27FC236}">
                  <a16:creationId xmlns:a16="http://schemas.microsoft.com/office/drawing/2014/main" id="{34E06674-9D98-4C15-B2A4-31EADCCDED26}"/>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D9550CA6-A168-4E63-8E45-62B274C1B87D}"/>
              </a:ext>
            </a:extLst>
          </p:cNvPr>
          <p:cNvSpPr/>
          <p:nvPr userDrawn="1"/>
        </p:nvSpPr>
        <p:spPr>
          <a:xfrm>
            <a:off x="0" y="6647923"/>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r>
              <a:rPr lang="en-US" sz="900" dirty="0">
                <a:solidFill>
                  <a:srgbClr val="060606"/>
                </a:solidFill>
              </a:rPr>
              <a:t>http:/acqdemo.hci.mil</a:t>
            </a:r>
          </a:p>
        </p:txBody>
      </p:sp>
      <p:pic>
        <p:nvPicPr>
          <p:cNvPr id="12" name="Picture 11">
            <a:extLst>
              <a:ext uri="{FF2B5EF4-FFF2-40B4-BE49-F238E27FC236}">
                <a16:creationId xmlns:a16="http://schemas.microsoft.com/office/drawing/2014/main" id="{E8D3AAA5-A7EA-4908-85C7-07C996C9F6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5421" y="109455"/>
            <a:ext cx="651351" cy="511341"/>
          </a:xfrm>
          <a:prstGeom prst="rect">
            <a:avLst/>
          </a:prstGeom>
        </p:spPr>
      </p:pic>
    </p:spTree>
    <p:extLst>
      <p:ext uri="{BB962C8B-B14F-4D97-AF65-F5344CB8AC3E}">
        <p14:creationId xmlns:p14="http://schemas.microsoft.com/office/powerpoint/2010/main" val="6684549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p:titleStyle>
    <p:body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DB16-B05C-4FA6-8F43-62346E67BCC9}"/>
              </a:ext>
            </a:extLst>
          </p:cNvPr>
          <p:cNvSpPr>
            <a:spLocks noGrp="1"/>
          </p:cNvSpPr>
          <p:nvPr>
            <p:ph type="ctrTitle"/>
          </p:nvPr>
        </p:nvSpPr>
        <p:spPr>
          <a:xfrm>
            <a:off x="739589" y="2806035"/>
            <a:ext cx="7772400" cy="1051057"/>
          </a:xfrm>
        </p:spPr>
        <p:txBody>
          <a:bodyPr/>
          <a:lstStyle/>
          <a:p>
            <a:r>
              <a:rPr lang="en-US" dirty="0"/>
              <a:t>2020 FEVS: Army AcqDemo </a:t>
            </a:r>
            <a:br>
              <a:rPr lang="en-US" dirty="0"/>
            </a:br>
            <a:r>
              <a:rPr lang="en-US" dirty="0"/>
              <a:t>Results Analysis</a:t>
            </a:r>
          </a:p>
        </p:txBody>
      </p:sp>
      <p:sp>
        <p:nvSpPr>
          <p:cNvPr id="3" name="Subtitle 2">
            <a:extLst>
              <a:ext uri="{FF2B5EF4-FFF2-40B4-BE49-F238E27FC236}">
                <a16:creationId xmlns:a16="http://schemas.microsoft.com/office/drawing/2014/main" id="{597A4063-23C3-4E88-BC1E-932BDD7A9B48}"/>
              </a:ext>
            </a:extLst>
          </p:cNvPr>
          <p:cNvSpPr>
            <a:spLocks noGrp="1"/>
          </p:cNvSpPr>
          <p:nvPr>
            <p:ph type="subTitle" idx="1"/>
          </p:nvPr>
        </p:nvSpPr>
        <p:spPr/>
        <p:txBody>
          <a:bodyPr/>
          <a:lstStyle/>
          <a:p>
            <a:r>
              <a:rPr lang="en-US" dirty="0"/>
              <a:t>8 July 2021</a:t>
            </a:r>
          </a:p>
        </p:txBody>
      </p:sp>
    </p:spTree>
    <p:extLst>
      <p:ext uri="{BB962C8B-B14F-4D97-AF65-F5344CB8AC3E}">
        <p14:creationId xmlns:p14="http://schemas.microsoft.com/office/powerpoint/2010/main" val="314643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45338" y="253272"/>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Army vs AcqDemo vs DoD: GSI</a:t>
            </a:r>
          </a:p>
        </p:txBody>
      </p:sp>
      <p:sp>
        <p:nvSpPr>
          <p:cNvPr id="2" name="Slide Number Placeholder 1">
            <a:extLst>
              <a:ext uri="{FF2B5EF4-FFF2-40B4-BE49-F238E27FC236}">
                <a16:creationId xmlns:a16="http://schemas.microsoft.com/office/drawing/2014/main" id="{4660D51D-9C9B-423E-96FB-8D9704E7A74B}"/>
              </a:ext>
            </a:extLst>
          </p:cNvPr>
          <p:cNvSpPr>
            <a:spLocks noGrp="1"/>
          </p:cNvSpPr>
          <p:nvPr>
            <p:ph type="sldNum" sz="quarter" idx="12"/>
          </p:nvPr>
        </p:nvSpPr>
        <p:spPr/>
        <p:txBody>
          <a:bodyPr/>
          <a:lstStyle/>
          <a:p>
            <a:fld id="{5C2626F1-A045-49E3-A85A-87860229DEA1}" type="slidenum">
              <a:rPr lang="en-US" smtClean="0"/>
              <a:t>10</a:t>
            </a:fld>
            <a:endParaRPr lang="en-US"/>
          </a:p>
        </p:txBody>
      </p:sp>
      <p:pic>
        <p:nvPicPr>
          <p:cNvPr id="6" name="Picture 5">
            <a:extLst>
              <a:ext uri="{FF2B5EF4-FFF2-40B4-BE49-F238E27FC236}">
                <a16:creationId xmlns:a16="http://schemas.microsoft.com/office/drawing/2014/main" id="{291A5437-FE7E-4F73-B673-1A9BB7C4EB99}"/>
              </a:ext>
            </a:extLst>
          </p:cNvPr>
          <p:cNvPicPr>
            <a:picLocks noChangeAspect="1"/>
          </p:cNvPicPr>
          <p:nvPr/>
        </p:nvPicPr>
        <p:blipFill>
          <a:blip r:embed="rId2"/>
          <a:stretch>
            <a:fillRect/>
          </a:stretch>
        </p:blipFill>
        <p:spPr>
          <a:xfrm>
            <a:off x="1484852" y="1348688"/>
            <a:ext cx="6351334" cy="3540305"/>
          </a:xfrm>
          <a:prstGeom prst="rect">
            <a:avLst/>
          </a:prstGeom>
        </p:spPr>
      </p:pic>
      <p:sp>
        <p:nvSpPr>
          <p:cNvPr id="7" name="Arrow: Down 6">
            <a:extLst>
              <a:ext uri="{FF2B5EF4-FFF2-40B4-BE49-F238E27FC236}">
                <a16:creationId xmlns:a16="http://schemas.microsoft.com/office/drawing/2014/main" id="{3B74A068-D6BB-486B-AA83-BF1B1BFA074F}"/>
              </a:ext>
            </a:extLst>
          </p:cNvPr>
          <p:cNvSpPr/>
          <p:nvPr/>
        </p:nvSpPr>
        <p:spPr>
          <a:xfrm flipV="1">
            <a:off x="6954473" y="4627383"/>
            <a:ext cx="343949" cy="52322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E769A61-8FB3-439D-A861-AE5A9372176C}"/>
              </a:ext>
            </a:extLst>
          </p:cNvPr>
          <p:cNvSpPr txBox="1"/>
          <p:nvPr/>
        </p:nvSpPr>
        <p:spPr>
          <a:xfrm>
            <a:off x="616522" y="5628625"/>
            <a:ext cx="721966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DoD is all DoD Survey Participants including those in AcqDemo</a:t>
            </a:r>
          </a:p>
          <a:p>
            <a:pPr marL="285750" indent="-285750">
              <a:buFont typeface="Arial" panose="020B0604020202020204" pitchFamily="34" charset="0"/>
              <a:buChar char="•"/>
            </a:pPr>
            <a:r>
              <a:rPr lang="en-US" sz="1400" dirty="0"/>
              <a:t>AcqDemo is all AcqDemo Survey Participants including those in Army</a:t>
            </a:r>
          </a:p>
          <a:p>
            <a:pPr marL="285750" indent="-285750">
              <a:buFont typeface="Arial" panose="020B0604020202020204" pitchFamily="34" charset="0"/>
              <a:buChar char="•"/>
            </a:pPr>
            <a:r>
              <a:rPr lang="en-US" sz="1400" dirty="0"/>
              <a:t>Army includes only Army AcqDemo employees</a:t>
            </a:r>
          </a:p>
        </p:txBody>
      </p:sp>
    </p:spTree>
    <p:extLst>
      <p:ext uri="{BB962C8B-B14F-4D97-AF65-F5344CB8AC3E}">
        <p14:creationId xmlns:p14="http://schemas.microsoft.com/office/powerpoint/2010/main" val="2625606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8"/>
            <a:ext cx="7886700" cy="1325563"/>
          </a:xfrm>
        </p:spPr>
        <p:txBody>
          <a:bodyPr/>
          <a:lstStyle/>
          <a:p>
            <a:pPr algn="ctr"/>
            <a:r>
              <a:rPr lang="en-US" dirty="0"/>
              <a:t>2019 to 2020 Comparisons</a:t>
            </a:r>
          </a:p>
        </p:txBody>
      </p:sp>
      <p:sp>
        <p:nvSpPr>
          <p:cNvPr id="4" name="Slide Number Placeholder 3">
            <a:extLst>
              <a:ext uri="{FF2B5EF4-FFF2-40B4-BE49-F238E27FC236}">
                <a16:creationId xmlns:a16="http://schemas.microsoft.com/office/drawing/2014/main" id="{9B779258-5FD3-40ED-A686-B9E37F4E92D9}"/>
              </a:ext>
            </a:extLst>
          </p:cNvPr>
          <p:cNvSpPr>
            <a:spLocks noGrp="1"/>
          </p:cNvSpPr>
          <p:nvPr>
            <p:ph type="sldNum" sz="quarter" idx="12"/>
          </p:nvPr>
        </p:nvSpPr>
        <p:spPr/>
        <p:txBody>
          <a:bodyPr/>
          <a:lstStyle/>
          <a:p>
            <a:fld id="{5C2626F1-A045-49E3-A85A-87860229DEA1}" type="slidenum">
              <a:rPr lang="en-US" smtClean="0"/>
              <a:t>11</a:t>
            </a:fld>
            <a:endParaRPr lang="en-US"/>
          </a:p>
        </p:txBody>
      </p:sp>
    </p:spTree>
    <p:extLst>
      <p:ext uri="{BB962C8B-B14F-4D97-AF65-F5344CB8AC3E}">
        <p14:creationId xmlns:p14="http://schemas.microsoft.com/office/powerpoint/2010/main" val="285829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F640FA-6A8C-4E30-9245-D55A6126D2BC}"/>
              </a:ext>
            </a:extLst>
          </p:cNvPr>
          <p:cNvPicPr>
            <a:picLocks noChangeAspect="1"/>
          </p:cNvPicPr>
          <p:nvPr/>
        </p:nvPicPr>
        <p:blipFill>
          <a:blip r:embed="rId2"/>
          <a:stretch>
            <a:fillRect/>
          </a:stretch>
        </p:blipFill>
        <p:spPr>
          <a:xfrm>
            <a:off x="477193" y="747176"/>
            <a:ext cx="5622516" cy="5785638"/>
          </a:xfrm>
          <a:prstGeom prst="rect">
            <a:avLst/>
          </a:prstGeom>
        </p:spPr>
      </p:pic>
      <p:sp>
        <p:nvSpPr>
          <p:cNvPr id="2" name="Slide Number Placeholder 1">
            <a:extLst>
              <a:ext uri="{FF2B5EF4-FFF2-40B4-BE49-F238E27FC236}">
                <a16:creationId xmlns:a16="http://schemas.microsoft.com/office/drawing/2014/main" id="{B3D6F522-580E-4DFA-AD6E-5DF1D774E68C}"/>
              </a:ext>
            </a:extLst>
          </p:cNvPr>
          <p:cNvSpPr>
            <a:spLocks noGrp="1"/>
          </p:cNvSpPr>
          <p:nvPr>
            <p:ph type="sldNum" sz="quarter" idx="12"/>
          </p:nvPr>
        </p:nvSpPr>
        <p:spPr/>
        <p:txBody>
          <a:bodyPr/>
          <a:lstStyle/>
          <a:p>
            <a:fld id="{5C2626F1-A045-49E3-A85A-87860229DEA1}" type="slidenum">
              <a:rPr lang="en-US" smtClean="0"/>
              <a:t>12</a:t>
            </a:fld>
            <a:endParaRPr lang="en-US"/>
          </a:p>
        </p:txBody>
      </p:sp>
      <p:sp>
        <p:nvSpPr>
          <p:cNvPr id="6" name="Arrow: Down 5">
            <a:extLst>
              <a:ext uri="{FF2B5EF4-FFF2-40B4-BE49-F238E27FC236}">
                <a16:creationId xmlns:a16="http://schemas.microsoft.com/office/drawing/2014/main" id="{7E5137FF-75FE-44B7-8875-208905FDA467}"/>
              </a:ext>
            </a:extLst>
          </p:cNvPr>
          <p:cNvSpPr/>
          <p:nvPr/>
        </p:nvSpPr>
        <p:spPr>
          <a:xfrm flipV="1">
            <a:off x="6484691" y="2469807"/>
            <a:ext cx="2541919" cy="268942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F25B2A6-A4A2-4EE4-9D56-68E518A46977}"/>
              </a:ext>
            </a:extLst>
          </p:cNvPr>
          <p:cNvSpPr txBox="1"/>
          <p:nvPr/>
        </p:nvSpPr>
        <p:spPr>
          <a:xfrm>
            <a:off x="7128587" y="3107768"/>
            <a:ext cx="1254126" cy="1754326"/>
          </a:xfrm>
          <a:prstGeom prst="rect">
            <a:avLst/>
          </a:prstGeom>
          <a:noFill/>
        </p:spPr>
        <p:txBody>
          <a:bodyPr wrap="square" rtlCol="0">
            <a:spAutoFit/>
          </a:bodyPr>
          <a:lstStyle/>
          <a:p>
            <a:pPr algn="ctr"/>
            <a:r>
              <a:rPr lang="en-US" b="1" dirty="0">
                <a:solidFill>
                  <a:schemeClr val="bg1"/>
                </a:solidFill>
              </a:rPr>
              <a:t>All 2020 positive responses improved at least 1% from 2019</a:t>
            </a:r>
          </a:p>
        </p:txBody>
      </p:sp>
      <p:sp>
        <p:nvSpPr>
          <p:cNvPr id="8" name="Title 1">
            <a:extLst>
              <a:ext uri="{FF2B5EF4-FFF2-40B4-BE49-F238E27FC236}">
                <a16:creationId xmlns:a16="http://schemas.microsoft.com/office/drawing/2014/main" id="{F0F0B4BF-E20A-4FEF-8B3E-13B28A1304C7}"/>
              </a:ext>
            </a:extLst>
          </p:cNvPr>
          <p:cNvSpPr txBox="1">
            <a:spLocks/>
          </p:cNvSpPr>
          <p:nvPr/>
        </p:nvSpPr>
        <p:spPr>
          <a:xfrm>
            <a:off x="836949" y="354336"/>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Army AcqDemo Shift in Positive Responses, </a:t>
            </a:r>
            <a:br>
              <a:rPr lang="en-US" dirty="0"/>
            </a:br>
            <a:r>
              <a:rPr lang="en-US" dirty="0"/>
              <a:t>2020 vs. 2019</a:t>
            </a:r>
          </a:p>
        </p:txBody>
      </p:sp>
      <p:sp>
        <p:nvSpPr>
          <p:cNvPr id="9" name="TextBox 8">
            <a:extLst>
              <a:ext uri="{FF2B5EF4-FFF2-40B4-BE49-F238E27FC236}">
                <a16:creationId xmlns:a16="http://schemas.microsoft.com/office/drawing/2014/main" id="{96B299D4-FC2E-41BE-8696-1DFF42049719}"/>
              </a:ext>
            </a:extLst>
          </p:cNvPr>
          <p:cNvSpPr txBox="1"/>
          <p:nvPr/>
        </p:nvSpPr>
        <p:spPr>
          <a:xfrm>
            <a:off x="6358855" y="6071149"/>
            <a:ext cx="2466363" cy="461665"/>
          </a:xfrm>
          <a:prstGeom prst="rect">
            <a:avLst/>
          </a:prstGeom>
          <a:noFill/>
        </p:spPr>
        <p:txBody>
          <a:bodyPr wrap="square" rtlCol="0">
            <a:spAutoFit/>
          </a:bodyPr>
          <a:lstStyle/>
          <a:p>
            <a:pPr algn="ctr"/>
            <a:r>
              <a:rPr lang="en-US" sz="1200" dirty="0"/>
              <a:t>Greater positive numbers indicate largest 2019 – 2020 improvement</a:t>
            </a:r>
          </a:p>
        </p:txBody>
      </p:sp>
      <p:sp>
        <p:nvSpPr>
          <p:cNvPr id="10" name="TextBox 9">
            <a:extLst>
              <a:ext uri="{FF2B5EF4-FFF2-40B4-BE49-F238E27FC236}">
                <a16:creationId xmlns:a16="http://schemas.microsoft.com/office/drawing/2014/main" id="{CC6B14D3-ED5A-4F53-BCE4-2DB059A006A0}"/>
              </a:ext>
            </a:extLst>
          </p:cNvPr>
          <p:cNvSpPr txBox="1"/>
          <p:nvPr/>
        </p:nvSpPr>
        <p:spPr>
          <a:xfrm>
            <a:off x="5972961" y="1170056"/>
            <a:ext cx="1369286" cy="261610"/>
          </a:xfrm>
          <a:prstGeom prst="rect">
            <a:avLst/>
          </a:prstGeom>
          <a:noFill/>
        </p:spPr>
        <p:txBody>
          <a:bodyPr wrap="none" rtlCol="0">
            <a:spAutoFit/>
          </a:bodyPr>
          <a:lstStyle/>
          <a:p>
            <a:r>
              <a:rPr lang="en-US" sz="1100" dirty="0"/>
              <a:t>(most improvement)</a:t>
            </a:r>
          </a:p>
        </p:txBody>
      </p:sp>
      <p:sp>
        <p:nvSpPr>
          <p:cNvPr id="11" name="TextBox 10">
            <a:extLst>
              <a:ext uri="{FF2B5EF4-FFF2-40B4-BE49-F238E27FC236}">
                <a16:creationId xmlns:a16="http://schemas.microsoft.com/office/drawing/2014/main" id="{668C80EB-9BB8-4104-BE4E-6D684663C4E4}"/>
              </a:ext>
            </a:extLst>
          </p:cNvPr>
          <p:cNvSpPr txBox="1"/>
          <p:nvPr/>
        </p:nvSpPr>
        <p:spPr>
          <a:xfrm>
            <a:off x="3895372" y="6171176"/>
            <a:ext cx="1353256" cy="261610"/>
          </a:xfrm>
          <a:prstGeom prst="rect">
            <a:avLst/>
          </a:prstGeom>
          <a:noFill/>
        </p:spPr>
        <p:txBody>
          <a:bodyPr wrap="none" rtlCol="0">
            <a:spAutoFit/>
          </a:bodyPr>
          <a:lstStyle/>
          <a:p>
            <a:r>
              <a:rPr lang="en-US" sz="1100" dirty="0"/>
              <a:t>(least improvement)</a:t>
            </a:r>
          </a:p>
        </p:txBody>
      </p:sp>
    </p:spTree>
    <p:extLst>
      <p:ext uri="{BB962C8B-B14F-4D97-AF65-F5344CB8AC3E}">
        <p14:creationId xmlns:p14="http://schemas.microsoft.com/office/powerpoint/2010/main" val="132447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1AF6B7-5F84-4236-A341-BCC3CE693012}"/>
              </a:ext>
            </a:extLst>
          </p:cNvPr>
          <p:cNvPicPr>
            <a:picLocks noChangeAspect="1"/>
          </p:cNvPicPr>
          <p:nvPr/>
        </p:nvPicPr>
        <p:blipFill>
          <a:blip r:embed="rId2"/>
          <a:stretch>
            <a:fillRect/>
          </a:stretch>
        </p:blipFill>
        <p:spPr>
          <a:xfrm>
            <a:off x="352849" y="703892"/>
            <a:ext cx="5684058" cy="5848966"/>
          </a:xfrm>
          <a:prstGeom prst="rect">
            <a:avLst/>
          </a:prstGeom>
        </p:spPr>
      </p:pic>
      <p:sp>
        <p:nvSpPr>
          <p:cNvPr id="2" name="Slide Number Placeholder 1">
            <a:extLst>
              <a:ext uri="{FF2B5EF4-FFF2-40B4-BE49-F238E27FC236}">
                <a16:creationId xmlns:a16="http://schemas.microsoft.com/office/drawing/2014/main" id="{B3D6F522-580E-4DFA-AD6E-5DF1D774E68C}"/>
              </a:ext>
            </a:extLst>
          </p:cNvPr>
          <p:cNvSpPr>
            <a:spLocks noGrp="1"/>
          </p:cNvSpPr>
          <p:nvPr>
            <p:ph type="sldNum" sz="quarter" idx="12"/>
          </p:nvPr>
        </p:nvSpPr>
        <p:spPr/>
        <p:txBody>
          <a:bodyPr/>
          <a:lstStyle/>
          <a:p>
            <a:fld id="{5C2626F1-A045-49E3-A85A-87860229DEA1}" type="slidenum">
              <a:rPr lang="en-US" smtClean="0"/>
              <a:t>13</a:t>
            </a:fld>
            <a:endParaRPr lang="en-US"/>
          </a:p>
        </p:txBody>
      </p:sp>
      <p:sp>
        <p:nvSpPr>
          <p:cNvPr id="6" name="Arrow: Down 5">
            <a:extLst>
              <a:ext uri="{FF2B5EF4-FFF2-40B4-BE49-F238E27FC236}">
                <a16:creationId xmlns:a16="http://schemas.microsoft.com/office/drawing/2014/main" id="{7E5137FF-75FE-44B7-8875-208905FDA467}"/>
              </a:ext>
            </a:extLst>
          </p:cNvPr>
          <p:cNvSpPr/>
          <p:nvPr/>
        </p:nvSpPr>
        <p:spPr>
          <a:xfrm flipV="1">
            <a:off x="6484691" y="2469807"/>
            <a:ext cx="2541919" cy="268942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F25B2A6-A4A2-4EE4-9D56-68E518A46977}"/>
              </a:ext>
            </a:extLst>
          </p:cNvPr>
          <p:cNvSpPr txBox="1"/>
          <p:nvPr/>
        </p:nvSpPr>
        <p:spPr>
          <a:xfrm>
            <a:off x="7128587" y="3107768"/>
            <a:ext cx="1254126" cy="1754326"/>
          </a:xfrm>
          <a:prstGeom prst="rect">
            <a:avLst/>
          </a:prstGeom>
          <a:noFill/>
        </p:spPr>
        <p:txBody>
          <a:bodyPr wrap="square" rtlCol="0">
            <a:spAutoFit/>
          </a:bodyPr>
          <a:lstStyle/>
          <a:p>
            <a:pPr algn="ctr"/>
            <a:r>
              <a:rPr lang="en-US" b="1" dirty="0">
                <a:solidFill>
                  <a:schemeClr val="bg1"/>
                </a:solidFill>
              </a:rPr>
              <a:t>All but two 2020 negative responses improved from 2019</a:t>
            </a:r>
          </a:p>
        </p:txBody>
      </p:sp>
      <p:sp>
        <p:nvSpPr>
          <p:cNvPr id="4" name="TextBox 3">
            <a:extLst>
              <a:ext uri="{FF2B5EF4-FFF2-40B4-BE49-F238E27FC236}">
                <a16:creationId xmlns:a16="http://schemas.microsoft.com/office/drawing/2014/main" id="{2D35B8C7-1EF8-45EB-9653-67BB0A41C72F}"/>
              </a:ext>
            </a:extLst>
          </p:cNvPr>
          <p:cNvSpPr txBox="1"/>
          <p:nvPr/>
        </p:nvSpPr>
        <p:spPr>
          <a:xfrm>
            <a:off x="6358855" y="6071149"/>
            <a:ext cx="2466363" cy="461665"/>
          </a:xfrm>
          <a:prstGeom prst="rect">
            <a:avLst/>
          </a:prstGeom>
          <a:noFill/>
        </p:spPr>
        <p:txBody>
          <a:bodyPr wrap="square" rtlCol="0">
            <a:spAutoFit/>
          </a:bodyPr>
          <a:lstStyle/>
          <a:p>
            <a:pPr algn="ctr"/>
            <a:r>
              <a:rPr lang="en-US" sz="1200" dirty="0"/>
              <a:t>Greater negative numbers indicate largest 2019 – 2020 improvement</a:t>
            </a:r>
          </a:p>
        </p:txBody>
      </p:sp>
      <p:sp>
        <p:nvSpPr>
          <p:cNvPr id="9" name="Title 1">
            <a:extLst>
              <a:ext uri="{FF2B5EF4-FFF2-40B4-BE49-F238E27FC236}">
                <a16:creationId xmlns:a16="http://schemas.microsoft.com/office/drawing/2014/main" id="{E063B6EA-4905-4963-A4C6-A753C52396C1}"/>
              </a:ext>
            </a:extLst>
          </p:cNvPr>
          <p:cNvSpPr txBox="1">
            <a:spLocks/>
          </p:cNvSpPr>
          <p:nvPr/>
        </p:nvSpPr>
        <p:spPr>
          <a:xfrm>
            <a:off x="845338" y="364176"/>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Army AcqDemo Shift in Negative Responses, </a:t>
            </a:r>
            <a:br>
              <a:rPr lang="en-US" dirty="0"/>
            </a:br>
            <a:r>
              <a:rPr lang="en-US" dirty="0"/>
              <a:t>2020 vs. 2019</a:t>
            </a:r>
          </a:p>
        </p:txBody>
      </p:sp>
      <p:sp>
        <p:nvSpPr>
          <p:cNvPr id="5" name="TextBox 4">
            <a:extLst>
              <a:ext uri="{FF2B5EF4-FFF2-40B4-BE49-F238E27FC236}">
                <a16:creationId xmlns:a16="http://schemas.microsoft.com/office/drawing/2014/main" id="{1AE75A99-36E7-47D0-B6CF-0A862C0D4B54}"/>
              </a:ext>
            </a:extLst>
          </p:cNvPr>
          <p:cNvSpPr txBox="1"/>
          <p:nvPr/>
        </p:nvSpPr>
        <p:spPr>
          <a:xfrm>
            <a:off x="6222750" y="1296276"/>
            <a:ext cx="1369286" cy="261610"/>
          </a:xfrm>
          <a:prstGeom prst="rect">
            <a:avLst/>
          </a:prstGeom>
          <a:noFill/>
        </p:spPr>
        <p:txBody>
          <a:bodyPr wrap="none" rtlCol="0">
            <a:spAutoFit/>
          </a:bodyPr>
          <a:lstStyle/>
          <a:p>
            <a:r>
              <a:rPr lang="en-US" sz="1100" dirty="0"/>
              <a:t>(most improvement)</a:t>
            </a:r>
          </a:p>
        </p:txBody>
      </p:sp>
      <p:sp>
        <p:nvSpPr>
          <p:cNvPr id="10" name="TextBox 9">
            <a:extLst>
              <a:ext uri="{FF2B5EF4-FFF2-40B4-BE49-F238E27FC236}">
                <a16:creationId xmlns:a16="http://schemas.microsoft.com/office/drawing/2014/main" id="{CE35C11A-775D-411B-9326-3894511149B5}"/>
              </a:ext>
            </a:extLst>
          </p:cNvPr>
          <p:cNvSpPr txBox="1"/>
          <p:nvPr/>
        </p:nvSpPr>
        <p:spPr>
          <a:xfrm>
            <a:off x="3749396" y="6271204"/>
            <a:ext cx="1353256" cy="261610"/>
          </a:xfrm>
          <a:prstGeom prst="rect">
            <a:avLst/>
          </a:prstGeom>
          <a:noFill/>
        </p:spPr>
        <p:txBody>
          <a:bodyPr wrap="none" rtlCol="0">
            <a:spAutoFit/>
          </a:bodyPr>
          <a:lstStyle/>
          <a:p>
            <a:r>
              <a:rPr lang="en-US" sz="1100" dirty="0"/>
              <a:t>(least improvement)</a:t>
            </a:r>
          </a:p>
        </p:txBody>
      </p:sp>
    </p:spTree>
    <p:extLst>
      <p:ext uri="{BB962C8B-B14F-4D97-AF65-F5344CB8AC3E}">
        <p14:creationId xmlns:p14="http://schemas.microsoft.com/office/powerpoint/2010/main" val="180311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6F522-580E-4DFA-AD6E-5DF1D774E68C}"/>
              </a:ext>
            </a:extLst>
          </p:cNvPr>
          <p:cNvSpPr>
            <a:spLocks noGrp="1"/>
          </p:cNvSpPr>
          <p:nvPr>
            <p:ph type="sldNum" sz="quarter" idx="12"/>
          </p:nvPr>
        </p:nvSpPr>
        <p:spPr/>
        <p:txBody>
          <a:bodyPr/>
          <a:lstStyle/>
          <a:p>
            <a:fld id="{5C2626F1-A045-49E3-A85A-87860229DEA1}" type="slidenum">
              <a:rPr lang="en-US" smtClean="0"/>
              <a:t>14</a:t>
            </a:fld>
            <a:endParaRPr lang="en-US"/>
          </a:p>
        </p:txBody>
      </p:sp>
      <p:sp>
        <p:nvSpPr>
          <p:cNvPr id="7" name="TextBox 6">
            <a:extLst>
              <a:ext uri="{FF2B5EF4-FFF2-40B4-BE49-F238E27FC236}">
                <a16:creationId xmlns:a16="http://schemas.microsoft.com/office/drawing/2014/main" id="{0F25B2A6-A4A2-4EE4-9D56-68E518A46977}"/>
              </a:ext>
            </a:extLst>
          </p:cNvPr>
          <p:cNvSpPr txBox="1"/>
          <p:nvPr/>
        </p:nvSpPr>
        <p:spPr>
          <a:xfrm>
            <a:off x="7128587" y="3107768"/>
            <a:ext cx="1254126" cy="2031325"/>
          </a:xfrm>
          <a:prstGeom prst="rect">
            <a:avLst/>
          </a:prstGeom>
          <a:noFill/>
        </p:spPr>
        <p:txBody>
          <a:bodyPr wrap="square" rtlCol="0">
            <a:spAutoFit/>
          </a:bodyPr>
          <a:lstStyle/>
          <a:p>
            <a:pPr algn="ctr"/>
            <a:r>
              <a:rPr lang="en-US" b="1" dirty="0">
                <a:solidFill>
                  <a:schemeClr val="bg1"/>
                </a:solidFill>
              </a:rPr>
              <a:t>All 2020 negative responses improved at least 0.5% from 2019</a:t>
            </a:r>
          </a:p>
        </p:txBody>
      </p:sp>
      <p:sp>
        <p:nvSpPr>
          <p:cNvPr id="9" name="Title 1">
            <a:extLst>
              <a:ext uri="{FF2B5EF4-FFF2-40B4-BE49-F238E27FC236}">
                <a16:creationId xmlns:a16="http://schemas.microsoft.com/office/drawing/2014/main" id="{E063B6EA-4905-4963-A4C6-A753C52396C1}"/>
              </a:ext>
            </a:extLst>
          </p:cNvPr>
          <p:cNvSpPr txBox="1">
            <a:spLocks/>
          </p:cNvSpPr>
          <p:nvPr/>
        </p:nvSpPr>
        <p:spPr>
          <a:xfrm>
            <a:off x="887680" y="382390"/>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Top 2020 Army AcqDemo Positive </a:t>
            </a:r>
            <a:br>
              <a:rPr lang="en-US" dirty="0"/>
            </a:br>
            <a:r>
              <a:rPr lang="en-US" dirty="0"/>
              <a:t>&amp; Negative Items</a:t>
            </a:r>
          </a:p>
        </p:txBody>
      </p:sp>
      <p:sp>
        <p:nvSpPr>
          <p:cNvPr id="12" name="Arrow: Down 11">
            <a:extLst>
              <a:ext uri="{FF2B5EF4-FFF2-40B4-BE49-F238E27FC236}">
                <a16:creationId xmlns:a16="http://schemas.microsoft.com/office/drawing/2014/main" id="{9B0B623F-CFBF-43E9-B06B-11F0F128991B}"/>
              </a:ext>
            </a:extLst>
          </p:cNvPr>
          <p:cNvSpPr/>
          <p:nvPr/>
        </p:nvSpPr>
        <p:spPr>
          <a:xfrm flipV="1">
            <a:off x="16678" y="1871224"/>
            <a:ext cx="576442" cy="1447110"/>
          </a:xfrm>
          <a:prstGeom prst="downArrow">
            <a:avLst/>
          </a:prstGeom>
          <a:solidFill>
            <a:srgbClr val="70AD47"/>
          </a:solidFill>
          <a:ln w="12700" cap="flat" cmpd="sng" algn="ctr">
            <a:noFill/>
            <a:prstDash val="solid"/>
            <a:miter lim="800000"/>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Positives</a:t>
            </a:r>
          </a:p>
        </p:txBody>
      </p:sp>
      <p:sp>
        <p:nvSpPr>
          <p:cNvPr id="13" name="Arrow: Down 12">
            <a:extLst>
              <a:ext uri="{FF2B5EF4-FFF2-40B4-BE49-F238E27FC236}">
                <a16:creationId xmlns:a16="http://schemas.microsoft.com/office/drawing/2014/main" id="{597A9D26-D4C6-44BE-AC0C-2593D844192E}"/>
              </a:ext>
            </a:extLst>
          </p:cNvPr>
          <p:cNvSpPr/>
          <p:nvPr/>
        </p:nvSpPr>
        <p:spPr>
          <a:xfrm>
            <a:off x="16676" y="4581812"/>
            <a:ext cx="576442" cy="1508919"/>
          </a:xfrm>
          <a:prstGeom prst="downArrow">
            <a:avLst/>
          </a:prstGeom>
          <a:solidFill>
            <a:srgbClr val="FF5757"/>
          </a:solidFill>
          <a:ln w="12700" cap="flat" cmpd="sng" algn="ctr">
            <a:noFill/>
            <a:prstDash val="solid"/>
            <a:miter lim="800000"/>
          </a:ln>
          <a:effectLst/>
        </p:spPr>
        <p:txBody>
          <a:bodyPr vert="vert27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Negatives</a:t>
            </a:r>
          </a:p>
        </p:txBody>
      </p:sp>
      <p:sp>
        <p:nvSpPr>
          <p:cNvPr id="14" name="Rectangle 13">
            <a:extLst>
              <a:ext uri="{FF2B5EF4-FFF2-40B4-BE49-F238E27FC236}">
                <a16:creationId xmlns:a16="http://schemas.microsoft.com/office/drawing/2014/main" id="{9014A3A2-685D-4092-9745-87DCFC2AE168}"/>
              </a:ext>
            </a:extLst>
          </p:cNvPr>
          <p:cNvSpPr/>
          <p:nvPr/>
        </p:nvSpPr>
        <p:spPr>
          <a:xfrm>
            <a:off x="3357515" y="1905044"/>
            <a:ext cx="369115" cy="1744242"/>
          </a:xfrm>
          <a:prstGeom prst="rect">
            <a:avLst/>
          </a:prstGeom>
          <a:solidFill>
            <a:srgbClr val="70AD47">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7D42EFB-52C7-4E9D-ABCA-B166D343C787}"/>
              </a:ext>
            </a:extLst>
          </p:cNvPr>
          <p:cNvSpPr/>
          <p:nvPr/>
        </p:nvSpPr>
        <p:spPr>
          <a:xfrm>
            <a:off x="4080880" y="4522673"/>
            <a:ext cx="360726" cy="1735189"/>
          </a:xfrm>
          <a:prstGeom prst="rect">
            <a:avLst/>
          </a:prstGeom>
          <a:solidFill>
            <a:srgbClr val="FF5757">
              <a:alpha val="2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5693940-1895-4942-AB59-557090E59F4E}"/>
              </a:ext>
            </a:extLst>
          </p:cNvPr>
          <p:cNvPicPr>
            <a:picLocks noChangeAspect="1"/>
          </p:cNvPicPr>
          <p:nvPr/>
        </p:nvPicPr>
        <p:blipFill>
          <a:blip r:embed="rId2"/>
          <a:stretch>
            <a:fillRect/>
          </a:stretch>
        </p:blipFill>
        <p:spPr>
          <a:xfrm>
            <a:off x="609897" y="1411746"/>
            <a:ext cx="8382713" cy="2237540"/>
          </a:xfrm>
          <a:prstGeom prst="rect">
            <a:avLst/>
          </a:prstGeom>
        </p:spPr>
      </p:pic>
      <p:pic>
        <p:nvPicPr>
          <p:cNvPr id="4" name="Picture 3">
            <a:extLst>
              <a:ext uri="{FF2B5EF4-FFF2-40B4-BE49-F238E27FC236}">
                <a16:creationId xmlns:a16="http://schemas.microsoft.com/office/drawing/2014/main" id="{D7F2FEFC-7390-444A-ACA1-DF88B9D31EB1}"/>
              </a:ext>
            </a:extLst>
          </p:cNvPr>
          <p:cNvPicPr>
            <a:picLocks noChangeAspect="1"/>
          </p:cNvPicPr>
          <p:nvPr/>
        </p:nvPicPr>
        <p:blipFill>
          <a:blip r:embed="rId3"/>
          <a:stretch>
            <a:fillRect/>
          </a:stretch>
        </p:blipFill>
        <p:spPr>
          <a:xfrm>
            <a:off x="593118" y="4020322"/>
            <a:ext cx="8382713" cy="2237540"/>
          </a:xfrm>
          <a:prstGeom prst="rect">
            <a:avLst/>
          </a:prstGeom>
        </p:spPr>
      </p:pic>
    </p:spTree>
    <p:extLst>
      <p:ext uri="{BB962C8B-B14F-4D97-AF65-F5344CB8AC3E}">
        <p14:creationId xmlns:p14="http://schemas.microsoft.com/office/powerpoint/2010/main" val="290595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6218"/>
            <a:ext cx="7886700" cy="1325563"/>
          </a:xfrm>
        </p:spPr>
        <p:txBody>
          <a:bodyPr/>
          <a:lstStyle/>
          <a:p>
            <a:pPr algn="ctr"/>
            <a:r>
              <a:rPr lang="en-US"/>
              <a:t>Largest 5-Year </a:t>
            </a:r>
            <a:r>
              <a:rPr lang="en-US" dirty="0"/>
              <a:t>Differences</a:t>
            </a:r>
          </a:p>
        </p:txBody>
      </p:sp>
      <p:sp>
        <p:nvSpPr>
          <p:cNvPr id="4" name="Slide Number Placeholder 3">
            <a:extLst>
              <a:ext uri="{FF2B5EF4-FFF2-40B4-BE49-F238E27FC236}">
                <a16:creationId xmlns:a16="http://schemas.microsoft.com/office/drawing/2014/main" id="{9B779258-5FD3-40ED-A686-B9E37F4E92D9}"/>
              </a:ext>
            </a:extLst>
          </p:cNvPr>
          <p:cNvSpPr>
            <a:spLocks noGrp="1"/>
          </p:cNvSpPr>
          <p:nvPr>
            <p:ph type="sldNum" sz="quarter" idx="12"/>
          </p:nvPr>
        </p:nvSpPr>
        <p:spPr/>
        <p:txBody>
          <a:bodyPr/>
          <a:lstStyle/>
          <a:p>
            <a:fld id="{5C2626F1-A045-49E3-A85A-87860229DEA1}" type="slidenum">
              <a:rPr lang="en-US" smtClean="0"/>
              <a:t>15</a:t>
            </a:fld>
            <a:endParaRPr lang="en-US"/>
          </a:p>
        </p:txBody>
      </p:sp>
    </p:spTree>
    <p:extLst>
      <p:ext uri="{BB962C8B-B14F-4D97-AF65-F5344CB8AC3E}">
        <p14:creationId xmlns:p14="http://schemas.microsoft.com/office/powerpoint/2010/main" val="251821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481F1D-5243-4E70-AA51-06CC25262DF1}"/>
              </a:ext>
            </a:extLst>
          </p:cNvPr>
          <p:cNvPicPr>
            <a:picLocks noChangeAspect="1"/>
          </p:cNvPicPr>
          <p:nvPr/>
        </p:nvPicPr>
        <p:blipFill>
          <a:blip r:embed="rId2"/>
          <a:stretch>
            <a:fillRect/>
          </a:stretch>
        </p:blipFill>
        <p:spPr>
          <a:xfrm>
            <a:off x="395878" y="1209863"/>
            <a:ext cx="8352244" cy="4438273"/>
          </a:xfrm>
          <a:prstGeom prst="rect">
            <a:avLst/>
          </a:prstGeom>
        </p:spPr>
      </p:pic>
      <p:sp>
        <p:nvSpPr>
          <p:cNvPr id="2" name="Slide Number Placeholder 1">
            <a:extLst>
              <a:ext uri="{FF2B5EF4-FFF2-40B4-BE49-F238E27FC236}">
                <a16:creationId xmlns:a16="http://schemas.microsoft.com/office/drawing/2014/main" id="{5246E9E9-0DD2-46AD-B935-7D88494BA9B9}"/>
              </a:ext>
            </a:extLst>
          </p:cNvPr>
          <p:cNvSpPr>
            <a:spLocks noGrp="1"/>
          </p:cNvSpPr>
          <p:nvPr>
            <p:ph type="sldNum" sz="quarter" idx="12"/>
          </p:nvPr>
        </p:nvSpPr>
        <p:spPr/>
        <p:txBody>
          <a:bodyPr/>
          <a:lstStyle/>
          <a:p>
            <a:fld id="{5C2626F1-A045-49E3-A85A-87860229DEA1}" type="slidenum">
              <a:rPr lang="en-US" smtClean="0"/>
              <a:t>16</a:t>
            </a:fld>
            <a:endParaRPr lang="en-US"/>
          </a:p>
        </p:txBody>
      </p:sp>
      <p:sp>
        <p:nvSpPr>
          <p:cNvPr id="6" name="Arrow: Up 5">
            <a:extLst>
              <a:ext uri="{FF2B5EF4-FFF2-40B4-BE49-F238E27FC236}">
                <a16:creationId xmlns:a16="http://schemas.microsoft.com/office/drawing/2014/main" id="{6E6FBB05-925C-4099-8C1E-F257ECC448DC}"/>
              </a:ext>
            </a:extLst>
          </p:cNvPr>
          <p:cNvSpPr/>
          <p:nvPr/>
        </p:nvSpPr>
        <p:spPr>
          <a:xfrm>
            <a:off x="1216404" y="1643880"/>
            <a:ext cx="1959057" cy="1518769"/>
          </a:xfrm>
          <a:prstGeom prst="upArrow">
            <a:avLst/>
          </a:prstGeom>
          <a:solidFill>
            <a:srgbClr val="70AD4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ea typeface="+mn-ea"/>
                <a:cs typeface="+mn-cs"/>
              </a:rPr>
              <a:t>+18%</a:t>
            </a:r>
            <a:r>
              <a:rPr kumimoji="0" lang="en-US" sz="1600" b="0" i="0" u="none" strike="noStrike" kern="0" cap="none" spc="0" normalizeH="0" baseline="0" noProof="0" dirty="0">
                <a:ln>
                  <a:noFill/>
                </a:ln>
                <a:solidFill>
                  <a:prstClr val="white"/>
                </a:solidFill>
                <a:effectLst/>
                <a:uLnTx/>
                <a:uFillTx/>
                <a:latin typeface="Calibri" panose="020F0502020204030204"/>
                <a:ea typeface="+mn-ea"/>
                <a:cs typeface="+mn-cs"/>
              </a:rPr>
              <a:t> 2016 to 2020</a:t>
            </a:r>
          </a:p>
        </p:txBody>
      </p:sp>
      <p:sp>
        <p:nvSpPr>
          <p:cNvPr id="9" name="Title 1">
            <a:extLst>
              <a:ext uri="{FF2B5EF4-FFF2-40B4-BE49-F238E27FC236}">
                <a16:creationId xmlns:a16="http://schemas.microsoft.com/office/drawing/2014/main" id="{5F7D5E8D-6455-435B-BBC7-20BF311302C4}"/>
              </a:ext>
            </a:extLst>
          </p:cNvPr>
          <p:cNvSpPr txBox="1">
            <a:spLocks/>
          </p:cNvSpPr>
          <p:nvPr/>
        </p:nvSpPr>
        <p:spPr>
          <a:xfrm>
            <a:off x="845338" y="244883"/>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Army AcqDemo FEVS Largest </a:t>
            </a:r>
            <a:br>
              <a:rPr lang="en-US" dirty="0"/>
            </a:br>
            <a:r>
              <a:rPr lang="en-US" dirty="0"/>
              <a:t>Positive 5-Year Net Change</a:t>
            </a:r>
          </a:p>
        </p:txBody>
      </p:sp>
    </p:spTree>
    <p:extLst>
      <p:ext uri="{BB962C8B-B14F-4D97-AF65-F5344CB8AC3E}">
        <p14:creationId xmlns:p14="http://schemas.microsoft.com/office/powerpoint/2010/main" val="92782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4129B-5470-426E-AB2A-51F8CBD0B780}"/>
              </a:ext>
            </a:extLst>
          </p:cNvPr>
          <p:cNvPicPr>
            <a:picLocks noChangeAspect="1"/>
          </p:cNvPicPr>
          <p:nvPr/>
        </p:nvPicPr>
        <p:blipFill>
          <a:blip r:embed="rId2"/>
          <a:stretch>
            <a:fillRect/>
          </a:stretch>
        </p:blipFill>
        <p:spPr>
          <a:xfrm>
            <a:off x="7146" y="1581898"/>
            <a:ext cx="9144000" cy="2333065"/>
          </a:xfrm>
          <a:prstGeom prst="rect">
            <a:avLst/>
          </a:prstGeom>
        </p:spPr>
      </p:pic>
      <p:sp>
        <p:nvSpPr>
          <p:cNvPr id="2" name="Slide Number Placeholder 1">
            <a:extLst>
              <a:ext uri="{FF2B5EF4-FFF2-40B4-BE49-F238E27FC236}">
                <a16:creationId xmlns:a16="http://schemas.microsoft.com/office/drawing/2014/main" id="{5246E9E9-0DD2-46AD-B935-7D88494BA9B9}"/>
              </a:ext>
            </a:extLst>
          </p:cNvPr>
          <p:cNvSpPr>
            <a:spLocks noGrp="1"/>
          </p:cNvSpPr>
          <p:nvPr>
            <p:ph type="sldNum" sz="quarter" idx="12"/>
          </p:nvPr>
        </p:nvSpPr>
        <p:spPr/>
        <p:txBody>
          <a:bodyPr/>
          <a:lstStyle/>
          <a:p>
            <a:fld id="{5C2626F1-A045-49E3-A85A-87860229DEA1}" type="slidenum">
              <a:rPr lang="en-US" smtClean="0"/>
              <a:t>17</a:t>
            </a:fld>
            <a:endParaRPr lang="en-US"/>
          </a:p>
        </p:txBody>
      </p:sp>
      <p:sp>
        <p:nvSpPr>
          <p:cNvPr id="4" name="Arrow: Up 3">
            <a:extLst>
              <a:ext uri="{FF2B5EF4-FFF2-40B4-BE49-F238E27FC236}">
                <a16:creationId xmlns:a16="http://schemas.microsoft.com/office/drawing/2014/main" id="{82F719D8-940D-4964-8DF6-42E9AA55A086}"/>
              </a:ext>
            </a:extLst>
          </p:cNvPr>
          <p:cNvSpPr/>
          <p:nvPr/>
        </p:nvSpPr>
        <p:spPr>
          <a:xfrm>
            <a:off x="8739299" y="2175508"/>
            <a:ext cx="428625" cy="289016"/>
          </a:xfrm>
          <a:prstGeom prst="upArrow">
            <a:avLst/>
          </a:prstGeom>
          <a:solidFill>
            <a:srgbClr val="70AD47">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Arrow: Up 4">
            <a:extLst>
              <a:ext uri="{FF2B5EF4-FFF2-40B4-BE49-F238E27FC236}">
                <a16:creationId xmlns:a16="http://schemas.microsoft.com/office/drawing/2014/main" id="{A55FBF8A-1B3E-4FD3-8878-77738321E0AF}"/>
              </a:ext>
            </a:extLst>
          </p:cNvPr>
          <p:cNvSpPr/>
          <p:nvPr/>
        </p:nvSpPr>
        <p:spPr>
          <a:xfrm>
            <a:off x="8743886" y="2536811"/>
            <a:ext cx="428625" cy="289016"/>
          </a:xfrm>
          <a:prstGeom prst="upArrow">
            <a:avLst/>
          </a:prstGeom>
          <a:solidFill>
            <a:srgbClr val="70AD47">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Arrow: Up 5">
            <a:extLst>
              <a:ext uri="{FF2B5EF4-FFF2-40B4-BE49-F238E27FC236}">
                <a16:creationId xmlns:a16="http://schemas.microsoft.com/office/drawing/2014/main" id="{04AB9EA9-8344-4D9C-B469-D793B468CCEE}"/>
              </a:ext>
            </a:extLst>
          </p:cNvPr>
          <p:cNvSpPr/>
          <p:nvPr/>
        </p:nvSpPr>
        <p:spPr>
          <a:xfrm>
            <a:off x="8740600" y="2881336"/>
            <a:ext cx="428625" cy="289016"/>
          </a:xfrm>
          <a:prstGeom prst="upArrow">
            <a:avLst/>
          </a:prstGeom>
          <a:solidFill>
            <a:srgbClr val="70AD47">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Arrow: Up 6">
            <a:extLst>
              <a:ext uri="{FF2B5EF4-FFF2-40B4-BE49-F238E27FC236}">
                <a16:creationId xmlns:a16="http://schemas.microsoft.com/office/drawing/2014/main" id="{24460046-65FF-434E-8780-128F05920AD4}"/>
              </a:ext>
            </a:extLst>
          </p:cNvPr>
          <p:cNvSpPr/>
          <p:nvPr/>
        </p:nvSpPr>
        <p:spPr>
          <a:xfrm>
            <a:off x="8739299" y="3245853"/>
            <a:ext cx="428625" cy="289016"/>
          </a:xfrm>
          <a:prstGeom prst="upArrow">
            <a:avLst/>
          </a:prstGeom>
          <a:solidFill>
            <a:srgbClr val="70AD47">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Arrow: Up 7">
            <a:extLst>
              <a:ext uri="{FF2B5EF4-FFF2-40B4-BE49-F238E27FC236}">
                <a16:creationId xmlns:a16="http://schemas.microsoft.com/office/drawing/2014/main" id="{8DED6302-460B-4702-AF55-BA51A1B5C6F4}"/>
              </a:ext>
            </a:extLst>
          </p:cNvPr>
          <p:cNvSpPr/>
          <p:nvPr/>
        </p:nvSpPr>
        <p:spPr>
          <a:xfrm>
            <a:off x="8748930" y="3606530"/>
            <a:ext cx="428626" cy="276726"/>
          </a:xfrm>
          <a:prstGeom prst="upArrow">
            <a:avLst/>
          </a:prstGeom>
          <a:solidFill>
            <a:srgbClr val="70AD47">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D742355-BAD2-46AB-8C34-00AA3CC42BBD}"/>
              </a:ext>
            </a:extLst>
          </p:cNvPr>
          <p:cNvSpPr txBox="1"/>
          <p:nvPr/>
        </p:nvSpPr>
        <p:spPr>
          <a:xfrm>
            <a:off x="411408" y="4363408"/>
            <a:ext cx="832118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Opinions on recognition of performance improved the most over the last 5 years – may suggest a greater understanding of CCAS philosophy</a:t>
            </a:r>
          </a:p>
          <a:p>
            <a:pPr marL="285750" indent="-285750">
              <a:buFont typeface="Arial" panose="020B0604020202020204" pitchFamily="34" charset="0"/>
              <a:buChar char="•"/>
            </a:pPr>
            <a:r>
              <a:rPr lang="en-US" sz="2000" dirty="0"/>
              <a:t>Satisfaction with organization also improved</a:t>
            </a:r>
          </a:p>
        </p:txBody>
      </p:sp>
      <p:sp>
        <p:nvSpPr>
          <p:cNvPr id="12" name="Title 1">
            <a:extLst>
              <a:ext uri="{FF2B5EF4-FFF2-40B4-BE49-F238E27FC236}">
                <a16:creationId xmlns:a16="http://schemas.microsoft.com/office/drawing/2014/main" id="{CCC4B658-5F3D-4D50-B407-559EF0792B4C}"/>
              </a:ext>
            </a:extLst>
          </p:cNvPr>
          <p:cNvSpPr txBox="1">
            <a:spLocks/>
          </p:cNvSpPr>
          <p:nvPr/>
        </p:nvSpPr>
        <p:spPr>
          <a:xfrm>
            <a:off x="828733" y="367098"/>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Top 5 Items 5-Year Army AcqDemo </a:t>
            </a:r>
            <a:br>
              <a:rPr lang="en-US" dirty="0"/>
            </a:br>
            <a:r>
              <a:rPr lang="en-US" dirty="0"/>
              <a:t>Net Positive Change</a:t>
            </a:r>
          </a:p>
        </p:txBody>
      </p:sp>
    </p:spTree>
    <p:extLst>
      <p:ext uri="{BB962C8B-B14F-4D97-AF65-F5344CB8AC3E}">
        <p14:creationId xmlns:p14="http://schemas.microsoft.com/office/powerpoint/2010/main" val="159515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6E9E9-0DD2-46AD-B935-7D88494BA9B9}"/>
              </a:ext>
            </a:extLst>
          </p:cNvPr>
          <p:cNvSpPr>
            <a:spLocks noGrp="1"/>
          </p:cNvSpPr>
          <p:nvPr>
            <p:ph type="sldNum" sz="quarter" idx="12"/>
          </p:nvPr>
        </p:nvSpPr>
        <p:spPr/>
        <p:txBody>
          <a:bodyPr/>
          <a:lstStyle/>
          <a:p>
            <a:fld id="{5C2626F1-A045-49E3-A85A-87860229DEA1}" type="slidenum">
              <a:rPr lang="en-US" smtClean="0"/>
              <a:t>18</a:t>
            </a:fld>
            <a:endParaRPr lang="en-US"/>
          </a:p>
        </p:txBody>
      </p:sp>
      <p:sp>
        <p:nvSpPr>
          <p:cNvPr id="3" name="Title 1">
            <a:extLst>
              <a:ext uri="{FF2B5EF4-FFF2-40B4-BE49-F238E27FC236}">
                <a16:creationId xmlns:a16="http://schemas.microsoft.com/office/drawing/2014/main" id="{893419D8-B580-470F-B47D-DF6E6C62CC9D}"/>
              </a:ext>
            </a:extLst>
          </p:cNvPr>
          <p:cNvSpPr txBox="1">
            <a:spLocks/>
          </p:cNvSpPr>
          <p:nvPr/>
        </p:nvSpPr>
        <p:spPr>
          <a:xfrm>
            <a:off x="628650" y="2766218"/>
            <a:ext cx="7886700" cy="1325563"/>
          </a:xfrm>
        </p:spPr>
        <p:txBody>
          <a:bodyPr/>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r>
              <a:rPr lang="en-US" dirty="0"/>
              <a:t>Summary Conclusions</a:t>
            </a:r>
          </a:p>
        </p:txBody>
      </p:sp>
    </p:spTree>
    <p:extLst>
      <p:ext uri="{BB962C8B-B14F-4D97-AF65-F5344CB8AC3E}">
        <p14:creationId xmlns:p14="http://schemas.microsoft.com/office/powerpoint/2010/main" val="78008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7" y="406095"/>
            <a:ext cx="4301735" cy="248246"/>
          </a:xfrm>
        </p:spPr>
        <p:txBody>
          <a:bodyPr anchor="ctr" anchorCtr="0"/>
          <a:lstStyle/>
          <a:p>
            <a:pPr algn="l">
              <a:lnSpc>
                <a:spcPct val="85000"/>
              </a:lnSpc>
            </a:pPr>
            <a:r>
              <a:rPr lang="en-US" sz="2800" dirty="0">
                <a:solidFill>
                  <a:schemeClr val="tx1"/>
                </a:solidFill>
                <a:latin typeface="+mn-lt"/>
              </a:rPr>
              <a:t>Summary Conclusions</a:t>
            </a:r>
          </a:p>
        </p:txBody>
      </p:sp>
      <p:sp>
        <p:nvSpPr>
          <p:cNvPr id="4" name="Slide Number Placeholder 3">
            <a:extLst>
              <a:ext uri="{FF2B5EF4-FFF2-40B4-BE49-F238E27FC236}">
                <a16:creationId xmlns:a16="http://schemas.microsoft.com/office/drawing/2014/main" id="{ED60B626-EFD6-48BE-A6F2-E035A63F2F1F}"/>
              </a:ext>
            </a:extLst>
          </p:cNvPr>
          <p:cNvSpPr>
            <a:spLocks noGrp="1"/>
          </p:cNvSpPr>
          <p:nvPr>
            <p:ph type="sldNum" sz="quarter" idx="12"/>
          </p:nvPr>
        </p:nvSpPr>
        <p:spPr/>
        <p:txBody>
          <a:bodyPr/>
          <a:lstStyle/>
          <a:p>
            <a:fld id="{5C2626F1-A045-49E3-A85A-87860229DEA1}" type="slidenum">
              <a:rPr lang="en-US" smtClean="0"/>
              <a:t>19</a:t>
            </a:fld>
            <a:endParaRPr lang="en-US"/>
          </a:p>
        </p:txBody>
      </p:sp>
      <p:sp>
        <p:nvSpPr>
          <p:cNvPr id="5" name="Content Placeholder 2">
            <a:extLst>
              <a:ext uri="{FF2B5EF4-FFF2-40B4-BE49-F238E27FC236}">
                <a16:creationId xmlns:a16="http://schemas.microsoft.com/office/drawing/2014/main" id="{2FF41F78-4903-4600-9DED-79C36ACB0914}"/>
              </a:ext>
            </a:extLst>
          </p:cNvPr>
          <p:cNvSpPr txBox="1">
            <a:spLocks/>
          </p:cNvSpPr>
          <p:nvPr/>
        </p:nvSpPr>
        <p:spPr>
          <a:xfrm>
            <a:off x="578316" y="1093396"/>
            <a:ext cx="8263680" cy="5079671"/>
          </a:xfrm>
        </p:spPr>
        <p:txBody>
          <a:bodyPr>
            <a:noAutofit/>
          </a:bodyPr>
          <a:lst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2020 FEVS administration was significantly different from prior years</a:t>
            </a:r>
          </a:p>
          <a:p>
            <a:pPr lvl="1"/>
            <a:r>
              <a:rPr lang="en-US" sz="1200" dirty="0"/>
              <a:t>Questions were reduced from 71 “core” items to 37</a:t>
            </a:r>
          </a:p>
          <a:p>
            <a:pPr lvl="1"/>
            <a:r>
              <a:rPr lang="en-US" sz="1200" dirty="0"/>
              <a:t>New questions were added specifically relating to COVID-19 impacts</a:t>
            </a:r>
          </a:p>
          <a:p>
            <a:pPr lvl="1"/>
            <a:r>
              <a:rPr lang="en-US" sz="1200" dirty="0"/>
              <a:t>Survey administration was delayed to Fall 2020 vs. Spring</a:t>
            </a:r>
          </a:p>
          <a:p>
            <a:endParaRPr lang="en-US" sz="1100" dirty="0"/>
          </a:p>
          <a:p>
            <a:r>
              <a:rPr lang="en-US" sz="1800" dirty="0"/>
              <a:t>2020 AcqDemo FEVS responses were materially more positive than 2019</a:t>
            </a:r>
          </a:p>
          <a:p>
            <a:pPr lvl="1"/>
            <a:r>
              <a:rPr lang="en-US" sz="1200" dirty="0"/>
              <a:t>Nearly all core questions saw positive responses improve by 3%+; none were more negative</a:t>
            </a:r>
          </a:p>
          <a:p>
            <a:pPr lvl="1"/>
            <a:r>
              <a:rPr lang="en-US" sz="1200" dirty="0"/>
              <a:t>AcqDemo FEVS participation increased in 2020</a:t>
            </a:r>
          </a:p>
          <a:p>
            <a:pPr lvl="1"/>
            <a:r>
              <a:rPr lang="en-US" sz="1200" dirty="0"/>
              <a:t>Similar increase in positive responses was observed across all DoD and Federal workforce</a:t>
            </a:r>
          </a:p>
          <a:p>
            <a:endParaRPr lang="en-US" sz="1100" dirty="0"/>
          </a:p>
          <a:p>
            <a:r>
              <a:rPr lang="en-US" sz="1800" dirty="0"/>
              <a:t>AcqDemo Satisfaction and Engagement Indices were notably higher than DoD and overall Federal workforce</a:t>
            </a:r>
          </a:p>
          <a:p>
            <a:endParaRPr lang="en-US" sz="1200" dirty="0"/>
          </a:p>
          <a:p>
            <a:r>
              <a:rPr lang="en-US" sz="1800" dirty="0"/>
              <a:t>While the increased positive responses are welcome, additional research is needed to better understand the root of the comprehensive positive shift</a:t>
            </a:r>
          </a:p>
          <a:p>
            <a:pPr lvl="1"/>
            <a:r>
              <a:rPr lang="en-US" sz="1200" dirty="0"/>
              <a:t>Will 2021 AcqDemo survey produce similar results?</a:t>
            </a:r>
          </a:p>
          <a:p>
            <a:pPr lvl="1"/>
            <a:r>
              <a:rPr lang="en-US" sz="1200" dirty="0"/>
              <a:t>Will 2021 FEVS results show sustained opinions?</a:t>
            </a:r>
          </a:p>
        </p:txBody>
      </p:sp>
    </p:spTree>
    <p:extLst>
      <p:ext uri="{BB962C8B-B14F-4D97-AF65-F5344CB8AC3E}">
        <p14:creationId xmlns:p14="http://schemas.microsoft.com/office/powerpoint/2010/main" val="155446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7" y="406095"/>
            <a:ext cx="3110499" cy="248246"/>
          </a:xfrm>
        </p:spPr>
        <p:txBody>
          <a:bodyPr anchor="ctr" anchorCtr="0"/>
          <a:lstStyle/>
          <a:p>
            <a:pPr algn="l">
              <a:lnSpc>
                <a:spcPct val="85000"/>
              </a:lnSpc>
            </a:pPr>
            <a:r>
              <a:rPr lang="en-US" sz="2800" dirty="0">
                <a:solidFill>
                  <a:schemeClr val="tx1"/>
                </a:solidFill>
                <a:latin typeface="+mn-lt"/>
              </a:rPr>
              <a:t>Outline</a:t>
            </a:r>
          </a:p>
        </p:txBody>
      </p:sp>
      <p:sp>
        <p:nvSpPr>
          <p:cNvPr id="4" name="Slide Number Placeholder 3">
            <a:extLst>
              <a:ext uri="{FF2B5EF4-FFF2-40B4-BE49-F238E27FC236}">
                <a16:creationId xmlns:a16="http://schemas.microsoft.com/office/drawing/2014/main" id="{ED60B626-EFD6-48BE-A6F2-E035A63F2F1F}"/>
              </a:ext>
            </a:extLst>
          </p:cNvPr>
          <p:cNvSpPr>
            <a:spLocks noGrp="1"/>
          </p:cNvSpPr>
          <p:nvPr>
            <p:ph type="sldNum" sz="quarter" idx="12"/>
          </p:nvPr>
        </p:nvSpPr>
        <p:spPr/>
        <p:txBody>
          <a:bodyPr/>
          <a:lstStyle/>
          <a:p>
            <a:fld id="{5C2626F1-A045-49E3-A85A-87860229DEA1}" type="slidenum">
              <a:rPr lang="en-US" smtClean="0"/>
              <a:t>2</a:t>
            </a:fld>
            <a:endParaRPr lang="en-US"/>
          </a:p>
        </p:txBody>
      </p:sp>
      <p:sp>
        <p:nvSpPr>
          <p:cNvPr id="5" name="Content Placeholder 2">
            <a:extLst>
              <a:ext uri="{FF2B5EF4-FFF2-40B4-BE49-F238E27FC236}">
                <a16:creationId xmlns:a16="http://schemas.microsoft.com/office/drawing/2014/main" id="{B3EC0DA4-3DCC-46AA-8865-E2C94DAA7B94}"/>
              </a:ext>
            </a:extLst>
          </p:cNvPr>
          <p:cNvSpPr txBox="1">
            <a:spLocks/>
          </p:cNvSpPr>
          <p:nvPr/>
        </p:nvSpPr>
        <p:spPr>
          <a:xfrm>
            <a:off x="628650" y="1412177"/>
            <a:ext cx="7886700" cy="5079671"/>
          </a:xfrm>
        </p:spPr>
        <p:txBody>
          <a:bodyPr>
            <a:noAutofit/>
          </a:bodyPr>
          <a:lst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Background</a:t>
            </a:r>
          </a:p>
          <a:p>
            <a:r>
              <a:rPr lang="en-US" dirty="0"/>
              <a:t>Summary Statistics</a:t>
            </a:r>
          </a:p>
          <a:p>
            <a:r>
              <a:rPr lang="en-US" dirty="0"/>
              <a:t>Employee Engagement</a:t>
            </a:r>
          </a:p>
          <a:p>
            <a:r>
              <a:rPr lang="en-US" dirty="0"/>
              <a:t>Global Satisfaction</a:t>
            </a:r>
          </a:p>
          <a:p>
            <a:r>
              <a:rPr lang="en-US" dirty="0"/>
              <a:t>2019 to 2020 Comparisons</a:t>
            </a:r>
          </a:p>
          <a:p>
            <a:r>
              <a:rPr lang="en-US" dirty="0"/>
              <a:t>Largest 5-year differences</a:t>
            </a:r>
          </a:p>
          <a:p>
            <a:r>
              <a:rPr lang="en-US" dirty="0"/>
              <a:t>Summary Conclusions</a:t>
            </a:r>
          </a:p>
          <a:p>
            <a:endParaRPr lang="en-US" dirty="0"/>
          </a:p>
          <a:p>
            <a:endParaRPr lang="en-US" dirty="0"/>
          </a:p>
          <a:p>
            <a:endParaRPr lang="en-US" dirty="0"/>
          </a:p>
        </p:txBody>
      </p:sp>
    </p:spTree>
    <p:extLst>
      <p:ext uri="{BB962C8B-B14F-4D97-AF65-F5344CB8AC3E}">
        <p14:creationId xmlns:p14="http://schemas.microsoft.com/office/powerpoint/2010/main" val="152590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6E9E9-0DD2-46AD-B935-7D88494BA9B9}"/>
              </a:ext>
            </a:extLst>
          </p:cNvPr>
          <p:cNvSpPr>
            <a:spLocks noGrp="1"/>
          </p:cNvSpPr>
          <p:nvPr>
            <p:ph type="sldNum" sz="quarter" idx="12"/>
          </p:nvPr>
        </p:nvSpPr>
        <p:spPr/>
        <p:txBody>
          <a:bodyPr/>
          <a:lstStyle/>
          <a:p>
            <a:fld id="{5C2626F1-A045-49E3-A85A-87860229DEA1}" type="slidenum">
              <a:rPr lang="en-US" smtClean="0"/>
              <a:t>20</a:t>
            </a:fld>
            <a:endParaRPr lang="en-US"/>
          </a:p>
        </p:txBody>
      </p:sp>
      <p:sp>
        <p:nvSpPr>
          <p:cNvPr id="3" name="Title 1">
            <a:extLst>
              <a:ext uri="{FF2B5EF4-FFF2-40B4-BE49-F238E27FC236}">
                <a16:creationId xmlns:a16="http://schemas.microsoft.com/office/drawing/2014/main" id="{893419D8-B580-470F-B47D-DF6E6C62CC9D}"/>
              </a:ext>
            </a:extLst>
          </p:cNvPr>
          <p:cNvSpPr txBox="1">
            <a:spLocks/>
          </p:cNvSpPr>
          <p:nvPr/>
        </p:nvSpPr>
        <p:spPr>
          <a:xfrm>
            <a:off x="628650" y="2766218"/>
            <a:ext cx="7886700" cy="1325563"/>
          </a:xfrm>
        </p:spPr>
        <p:txBody>
          <a:bodyPr/>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r>
              <a:rPr lang="en-US" dirty="0"/>
              <a:t>Backup</a:t>
            </a:r>
            <a:br>
              <a:rPr lang="en-US" dirty="0"/>
            </a:br>
            <a:r>
              <a:rPr lang="en-US" dirty="0"/>
              <a:t>Item-Level Results Analysis</a:t>
            </a:r>
          </a:p>
        </p:txBody>
      </p:sp>
    </p:spTree>
    <p:extLst>
      <p:ext uri="{BB962C8B-B14F-4D97-AF65-F5344CB8AC3E}">
        <p14:creationId xmlns:p14="http://schemas.microsoft.com/office/powerpoint/2010/main" val="232473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341B2-0237-4418-8950-16AA260044CD}"/>
              </a:ext>
            </a:extLst>
          </p:cNvPr>
          <p:cNvSpPr>
            <a:spLocks noGrp="1"/>
          </p:cNvSpPr>
          <p:nvPr>
            <p:ph type="sldNum" sz="quarter" idx="12"/>
          </p:nvPr>
        </p:nvSpPr>
        <p:spPr/>
        <p:txBody>
          <a:bodyPr/>
          <a:lstStyle/>
          <a:p>
            <a:fld id="{5C2626F1-A045-49E3-A85A-87860229DEA1}" type="slidenum">
              <a:rPr lang="en-US" smtClean="0"/>
              <a:t>21</a:t>
            </a:fld>
            <a:endParaRPr lang="en-US"/>
          </a:p>
        </p:txBody>
      </p:sp>
      <p:sp>
        <p:nvSpPr>
          <p:cNvPr id="6" name="Title 1">
            <a:extLst>
              <a:ext uri="{FF2B5EF4-FFF2-40B4-BE49-F238E27FC236}">
                <a16:creationId xmlns:a16="http://schemas.microsoft.com/office/drawing/2014/main" id="{C0A09189-6B0B-4FC7-A754-CAE833BCE919}"/>
              </a:ext>
            </a:extLst>
          </p:cNvPr>
          <p:cNvSpPr txBox="1">
            <a:spLocks/>
          </p:cNvSpPr>
          <p:nvPr/>
        </p:nvSpPr>
        <p:spPr>
          <a:xfrm>
            <a:off x="1000106" y="406095"/>
            <a:ext cx="5753031" cy="248246"/>
          </a:xfrm>
        </p:spPr>
        <p:txBody>
          <a:bodyPr anchor="ctr" anchorCtr="0"/>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pPr algn="l">
              <a:lnSpc>
                <a:spcPct val="85000"/>
              </a:lnSpc>
            </a:pPr>
            <a:r>
              <a:rPr lang="en-US" sz="2800" dirty="0">
                <a:solidFill>
                  <a:schemeClr val="tx1"/>
                </a:solidFill>
                <a:latin typeface="+mn-lt"/>
              </a:rPr>
              <a:t>Army AcqDemo FEVS: 2020</a:t>
            </a:r>
          </a:p>
        </p:txBody>
      </p:sp>
      <p:pic>
        <p:nvPicPr>
          <p:cNvPr id="4" name="Picture 3">
            <a:extLst>
              <a:ext uri="{FF2B5EF4-FFF2-40B4-BE49-F238E27FC236}">
                <a16:creationId xmlns:a16="http://schemas.microsoft.com/office/drawing/2014/main" id="{1855DF60-5CA7-47F2-B4E9-10290FDC79D0}"/>
              </a:ext>
            </a:extLst>
          </p:cNvPr>
          <p:cNvPicPr>
            <a:picLocks noChangeAspect="1"/>
          </p:cNvPicPr>
          <p:nvPr/>
        </p:nvPicPr>
        <p:blipFill>
          <a:blip r:embed="rId2"/>
          <a:stretch>
            <a:fillRect/>
          </a:stretch>
        </p:blipFill>
        <p:spPr>
          <a:xfrm>
            <a:off x="1300293" y="788028"/>
            <a:ext cx="6399356" cy="5663877"/>
          </a:xfrm>
          <a:prstGeom prst="rect">
            <a:avLst/>
          </a:prstGeom>
        </p:spPr>
      </p:pic>
    </p:spTree>
    <p:extLst>
      <p:ext uri="{BB962C8B-B14F-4D97-AF65-F5344CB8AC3E}">
        <p14:creationId xmlns:p14="http://schemas.microsoft.com/office/powerpoint/2010/main" val="227084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341B2-0237-4418-8950-16AA260044CD}"/>
              </a:ext>
            </a:extLst>
          </p:cNvPr>
          <p:cNvSpPr>
            <a:spLocks noGrp="1"/>
          </p:cNvSpPr>
          <p:nvPr>
            <p:ph type="sldNum" sz="quarter" idx="12"/>
          </p:nvPr>
        </p:nvSpPr>
        <p:spPr/>
        <p:txBody>
          <a:bodyPr/>
          <a:lstStyle/>
          <a:p>
            <a:fld id="{5C2626F1-A045-49E3-A85A-87860229DEA1}" type="slidenum">
              <a:rPr lang="en-US" smtClean="0"/>
              <a:t>22</a:t>
            </a:fld>
            <a:endParaRPr lang="en-US"/>
          </a:p>
        </p:txBody>
      </p:sp>
      <p:sp>
        <p:nvSpPr>
          <p:cNvPr id="9" name="Title 1">
            <a:extLst>
              <a:ext uri="{FF2B5EF4-FFF2-40B4-BE49-F238E27FC236}">
                <a16:creationId xmlns:a16="http://schemas.microsoft.com/office/drawing/2014/main" id="{D634B1F6-EB53-4F28-B279-108B39ED1785}"/>
              </a:ext>
            </a:extLst>
          </p:cNvPr>
          <p:cNvSpPr txBox="1">
            <a:spLocks/>
          </p:cNvSpPr>
          <p:nvPr/>
        </p:nvSpPr>
        <p:spPr>
          <a:xfrm>
            <a:off x="1000106" y="406095"/>
            <a:ext cx="5753031" cy="248246"/>
          </a:xfrm>
        </p:spPr>
        <p:txBody>
          <a:bodyPr anchor="ctr" anchorCtr="0"/>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pPr algn="l">
              <a:lnSpc>
                <a:spcPct val="85000"/>
              </a:lnSpc>
            </a:pPr>
            <a:r>
              <a:rPr lang="en-US" sz="2800" dirty="0">
                <a:solidFill>
                  <a:schemeClr val="tx1"/>
                </a:solidFill>
                <a:latin typeface="+mn-lt"/>
              </a:rPr>
              <a:t>Army AcqDemo FEVS: 2020</a:t>
            </a:r>
          </a:p>
        </p:txBody>
      </p:sp>
      <p:pic>
        <p:nvPicPr>
          <p:cNvPr id="10" name="Picture 9">
            <a:extLst>
              <a:ext uri="{FF2B5EF4-FFF2-40B4-BE49-F238E27FC236}">
                <a16:creationId xmlns:a16="http://schemas.microsoft.com/office/drawing/2014/main" id="{EBA29C02-7BB1-447A-B710-73364DD11EB7}"/>
              </a:ext>
            </a:extLst>
          </p:cNvPr>
          <p:cNvPicPr>
            <a:picLocks noChangeAspect="1"/>
          </p:cNvPicPr>
          <p:nvPr/>
        </p:nvPicPr>
        <p:blipFill rotWithShape="1">
          <a:blip r:embed="rId2"/>
          <a:srcRect b="90363"/>
          <a:stretch/>
        </p:blipFill>
        <p:spPr>
          <a:xfrm>
            <a:off x="1300293" y="779640"/>
            <a:ext cx="6040074" cy="515177"/>
          </a:xfrm>
          <a:prstGeom prst="rect">
            <a:avLst/>
          </a:prstGeom>
        </p:spPr>
      </p:pic>
      <p:pic>
        <p:nvPicPr>
          <p:cNvPr id="11" name="Picture 10">
            <a:extLst>
              <a:ext uri="{FF2B5EF4-FFF2-40B4-BE49-F238E27FC236}">
                <a16:creationId xmlns:a16="http://schemas.microsoft.com/office/drawing/2014/main" id="{B119E453-B05E-4F25-A31C-21B3B8862D14}"/>
              </a:ext>
            </a:extLst>
          </p:cNvPr>
          <p:cNvPicPr>
            <a:picLocks noChangeAspect="1"/>
          </p:cNvPicPr>
          <p:nvPr/>
        </p:nvPicPr>
        <p:blipFill>
          <a:blip r:embed="rId3"/>
          <a:stretch>
            <a:fillRect/>
          </a:stretch>
        </p:blipFill>
        <p:spPr>
          <a:xfrm>
            <a:off x="1300292" y="1303205"/>
            <a:ext cx="6042849" cy="5173095"/>
          </a:xfrm>
          <a:prstGeom prst="rect">
            <a:avLst/>
          </a:prstGeom>
        </p:spPr>
      </p:pic>
    </p:spTree>
    <p:extLst>
      <p:ext uri="{BB962C8B-B14F-4D97-AF65-F5344CB8AC3E}">
        <p14:creationId xmlns:p14="http://schemas.microsoft.com/office/powerpoint/2010/main" val="371273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341B2-0237-4418-8950-16AA260044CD}"/>
              </a:ext>
            </a:extLst>
          </p:cNvPr>
          <p:cNvSpPr>
            <a:spLocks noGrp="1"/>
          </p:cNvSpPr>
          <p:nvPr>
            <p:ph type="sldNum" sz="quarter" idx="12"/>
          </p:nvPr>
        </p:nvSpPr>
        <p:spPr/>
        <p:txBody>
          <a:bodyPr/>
          <a:lstStyle/>
          <a:p>
            <a:fld id="{5C2626F1-A045-49E3-A85A-87860229DEA1}" type="slidenum">
              <a:rPr lang="en-US" smtClean="0"/>
              <a:t>23</a:t>
            </a:fld>
            <a:endParaRPr lang="en-US"/>
          </a:p>
        </p:txBody>
      </p:sp>
      <p:sp>
        <p:nvSpPr>
          <p:cNvPr id="10" name="Title 1">
            <a:extLst>
              <a:ext uri="{FF2B5EF4-FFF2-40B4-BE49-F238E27FC236}">
                <a16:creationId xmlns:a16="http://schemas.microsoft.com/office/drawing/2014/main" id="{08D70B13-09DC-4CF8-8B2A-808CC93A7ED4}"/>
              </a:ext>
            </a:extLst>
          </p:cNvPr>
          <p:cNvSpPr txBox="1">
            <a:spLocks/>
          </p:cNvSpPr>
          <p:nvPr/>
        </p:nvSpPr>
        <p:spPr>
          <a:xfrm>
            <a:off x="1000106" y="406095"/>
            <a:ext cx="5753031" cy="248246"/>
          </a:xfrm>
        </p:spPr>
        <p:txBody>
          <a:bodyPr anchor="ctr" anchorCtr="0"/>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pPr algn="l">
              <a:lnSpc>
                <a:spcPct val="85000"/>
              </a:lnSpc>
            </a:pPr>
            <a:r>
              <a:rPr lang="en-US" sz="2800" dirty="0">
                <a:solidFill>
                  <a:schemeClr val="tx1"/>
                </a:solidFill>
                <a:latin typeface="+mn-lt"/>
              </a:rPr>
              <a:t>Army AcqDemo FEVS: 2020</a:t>
            </a:r>
          </a:p>
        </p:txBody>
      </p:sp>
      <p:pic>
        <p:nvPicPr>
          <p:cNvPr id="11" name="Picture 10">
            <a:extLst>
              <a:ext uri="{FF2B5EF4-FFF2-40B4-BE49-F238E27FC236}">
                <a16:creationId xmlns:a16="http://schemas.microsoft.com/office/drawing/2014/main" id="{146C5E1A-90D5-467D-9294-C4DEDBD8783D}"/>
              </a:ext>
            </a:extLst>
          </p:cNvPr>
          <p:cNvPicPr>
            <a:picLocks noChangeAspect="1"/>
          </p:cNvPicPr>
          <p:nvPr/>
        </p:nvPicPr>
        <p:blipFill rotWithShape="1">
          <a:blip r:embed="rId2"/>
          <a:srcRect b="90363"/>
          <a:stretch/>
        </p:blipFill>
        <p:spPr>
          <a:xfrm>
            <a:off x="1342237" y="1157144"/>
            <a:ext cx="6040074" cy="515177"/>
          </a:xfrm>
          <a:prstGeom prst="rect">
            <a:avLst/>
          </a:prstGeom>
        </p:spPr>
      </p:pic>
      <p:pic>
        <p:nvPicPr>
          <p:cNvPr id="5" name="Picture 4">
            <a:extLst>
              <a:ext uri="{FF2B5EF4-FFF2-40B4-BE49-F238E27FC236}">
                <a16:creationId xmlns:a16="http://schemas.microsoft.com/office/drawing/2014/main" id="{6DCCCFEB-C5B8-46FC-AF44-F170FEDD3D17}"/>
              </a:ext>
            </a:extLst>
          </p:cNvPr>
          <p:cNvPicPr>
            <a:picLocks noChangeAspect="1"/>
          </p:cNvPicPr>
          <p:nvPr/>
        </p:nvPicPr>
        <p:blipFill>
          <a:blip r:embed="rId3"/>
          <a:stretch>
            <a:fillRect/>
          </a:stretch>
        </p:blipFill>
        <p:spPr>
          <a:xfrm>
            <a:off x="1350627" y="1686839"/>
            <a:ext cx="6030358" cy="2759326"/>
          </a:xfrm>
          <a:prstGeom prst="rect">
            <a:avLst/>
          </a:prstGeom>
        </p:spPr>
      </p:pic>
    </p:spTree>
    <p:extLst>
      <p:ext uri="{BB962C8B-B14F-4D97-AF65-F5344CB8AC3E}">
        <p14:creationId xmlns:p14="http://schemas.microsoft.com/office/powerpoint/2010/main" val="235999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24</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4" name="Picture 3">
            <a:extLst>
              <a:ext uri="{FF2B5EF4-FFF2-40B4-BE49-F238E27FC236}">
                <a16:creationId xmlns:a16="http://schemas.microsoft.com/office/drawing/2014/main" id="{33AE3AC6-136B-44D8-83D6-20500B0EE7DE}"/>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244178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25</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DD891957-A588-451C-9E79-7A637AE74070}"/>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86331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26</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2E380797-75C7-47D2-A0F7-18D5B9B0F415}"/>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576468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27</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DB5A2998-A25C-448B-B5CD-A2CD9289D416}"/>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24843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28</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9EBDAE2B-5A21-4794-8D8D-65544290CE56}"/>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731365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29</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D2EE42E0-7530-483C-A57A-FF37AF2A2DA9}"/>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895912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7" y="406095"/>
            <a:ext cx="3110499" cy="248246"/>
          </a:xfrm>
        </p:spPr>
        <p:txBody>
          <a:bodyPr anchor="ctr" anchorCtr="0"/>
          <a:lstStyle/>
          <a:p>
            <a:pPr algn="l">
              <a:lnSpc>
                <a:spcPct val="85000"/>
              </a:lnSpc>
            </a:pPr>
            <a:r>
              <a:rPr lang="en-US" sz="2800" dirty="0">
                <a:solidFill>
                  <a:schemeClr val="tx1"/>
                </a:solidFill>
                <a:latin typeface="+mn-lt"/>
              </a:rPr>
              <a:t>Background</a:t>
            </a:r>
          </a:p>
        </p:txBody>
      </p:sp>
      <p:sp>
        <p:nvSpPr>
          <p:cNvPr id="4" name="Slide Number Placeholder 3">
            <a:extLst>
              <a:ext uri="{FF2B5EF4-FFF2-40B4-BE49-F238E27FC236}">
                <a16:creationId xmlns:a16="http://schemas.microsoft.com/office/drawing/2014/main" id="{ED60B626-EFD6-48BE-A6F2-E035A63F2F1F}"/>
              </a:ext>
            </a:extLst>
          </p:cNvPr>
          <p:cNvSpPr>
            <a:spLocks noGrp="1"/>
          </p:cNvSpPr>
          <p:nvPr>
            <p:ph type="sldNum" sz="quarter" idx="12"/>
          </p:nvPr>
        </p:nvSpPr>
        <p:spPr/>
        <p:txBody>
          <a:bodyPr/>
          <a:lstStyle/>
          <a:p>
            <a:fld id="{5C2626F1-A045-49E3-A85A-87860229DEA1}" type="slidenum">
              <a:rPr lang="en-US" smtClean="0"/>
              <a:t>3</a:t>
            </a:fld>
            <a:endParaRPr lang="en-US"/>
          </a:p>
        </p:txBody>
      </p:sp>
      <p:sp>
        <p:nvSpPr>
          <p:cNvPr id="5" name="Content Placeholder 2">
            <a:extLst>
              <a:ext uri="{FF2B5EF4-FFF2-40B4-BE49-F238E27FC236}">
                <a16:creationId xmlns:a16="http://schemas.microsoft.com/office/drawing/2014/main" id="{2FF41F78-4903-4600-9DED-79C36ACB0914}"/>
              </a:ext>
            </a:extLst>
          </p:cNvPr>
          <p:cNvSpPr txBox="1">
            <a:spLocks/>
          </p:cNvSpPr>
          <p:nvPr/>
        </p:nvSpPr>
        <p:spPr>
          <a:xfrm>
            <a:off x="628650" y="1177286"/>
            <a:ext cx="7886700" cy="5079671"/>
          </a:xfrm>
        </p:spPr>
        <p:txBody>
          <a:bodyPr>
            <a:noAutofit/>
          </a:bodyPr>
          <a:lst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This analysis presents Army AcqDemo 2020 FEVS results</a:t>
            </a:r>
          </a:p>
          <a:p>
            <a:endParaRPr lang="en-US" sz="500" dirty="0"/>
          </a:p>
          <a:p>
            <a:r>
              <a:rPr lang="en-US" dirty="0"/>
              <a:t>Implementation of 2020 FEVS was markedly different from prior years</a:t>
            </a:r>
          </a:p>
          <a:p>
            <a:pPr lvl="1"/>
            <a:r>
              <a:rPr lang="en-US" sz="1400" dirty="0"/>
              <a:t>Questions were reduced from 71 “core” items to 37</a:t>
            </a:r>
          </a:p>
          <a:p>
            <a:pPr lvl="1"/>
            <a:r>
              <a:rPr lang="en-US" sz="1400" dirty="0"/>
              <a:t>New questions were added specifically relating to COVID-19 impacts</a:t>
            </a:r>
          </a:p>
          <a:p>
            <a:pPr lvl="1"/>
            <a:r>
              <a:rPr lang="en-US" sz="1400" dirty="0"/>
              <a:t>Survey administration was delayed to Fall 2020 vs. Spring</a:t>
            </a:r>
          </a:p>
          <a:p>
            <a:endParaRPr lang="en-US" sz="600" dirty="0"/>
          </a:p>
          <a:p>
            <a:r>
              <a:rPr lang="en-US" dirty="0"/>
              <a:t>Raw AcqDemo workforce results data were made available via OPM’s “Analysis on Demand” tool</a:t>
            </a:r>
          </a:p>
          <a:p>
            <a:pPr lvl="1"/>
            <a:r>
              <a:rPr lang="en-US" sz="1400" dirty="0"/>
              <a:t>In prior years component-specific FEVS results data were provided by OPM</a:t>
            </a:r>
          </a:p>
          <a:p>
            <a:endParaRPr lang="en-US" sz="1200" dirty="0"/>
          </a:p>
          <a:p>
            <a:r>
              <a:rPr lang="en-US" dirty="0"/>
              <a:t>To effectively analyze FEVS trends, 2014 – 2019 FEVS data were mapped to the new 2020 question numbering scheme and only items included in 2020 were retained </a:t>
            </a:r>
          </a:p>
          <a:p>
            <a:endParaRPr lang="en-US" sz="1200" dirty="0"/>
          </a:p>
          <a:p>
            <a:r>
              <a:rPr lang="en-US" dirty="0"/>
              <a:t>2020 FEVS questions pertaining to COVID-19 and telework were not analyzed</a:t>
            </a:r>
          </a:p>
        </p:txBody>
      </p:sp>
    </p:spTree>
    <p:extLst>
      <p:ext uri="{BB962C8B-B14F-4D97-AF65-F5344CB8AC3E}">
        <p14:creationId xmlns:p14="http://schemas.microsoft.com/office/powerpoint/2010/main" val="1551976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30</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E030F000-4B7F-4BA2-AA4E-3E9B87F23F0E}"/>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377364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31</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C7B2277A-F6D2-4ECA-B2F9-FCEFB27D4033}"/>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44911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32</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DFFFD263-96A5-4933-8C49-2F0BD8167614}"/>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883788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33</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B6C11290-7AC5-4945-9AE6-28EC783B8C22}"/>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80444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34</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BCCDAD16-E5DF-4503-B200-78F98FE6A526}"/>
              </a:ext>
            </a:extLst>
          </p:cNvPr>
          <p:cNvPicPr>
            <a:picLocks noChangeAspect="1"/>
          </p:cNvPicPr>
          <p:nvPr/>
        </p:nvPicPr>
        <p:blipFill>
          <a:blip r:embed="rId3"/>
          <a:stretch>
            <a:fillRect/>
          </a:stretch>
        </p:blipFill>
        <p:spPr>
          <a:xfrm>
            <a:off x="1262062" y="2185987"/>
            <a:ext cx="6619875" cy="2486025"/>
          </a:xfrm>
          <a:prstGeom prst="rect">
            <a:avLst/>
          </a:prstGeom>
        </p:spPr>
      </p:pic>
      <p:sp>
        <p:nvSpPr>
          <p:cNvPr id="5" name="Title 1">
            <a:extLst>
              <a:ext uri="{FF2B5EF4-FFF2-40B4-BE49-F238E27FC236}">
                <a16:creationId xmlns:a16="http://schemas.microsoft.com/office/drawing/2014/main" id="{19EE2B23-EA26-41A5-BE28-85DC69BD75DE}"/>
              </a:ext>
            </a:extLst>
          </p:cNvPr>
          <p:cNvSpPr txBox="1">
            <a:spLocks/>
          </p:cNvSpPr>
          <p:nvPr/>
        </p:nvSpPr>
        <p:spPr>
          <a:xfrm>
            <a:off x="923696" y="1688406"/>
            <a:ext cx="7296605" cy="248246"/>
          </a:xfrm>
        </p:spPr>
        <p:txBody>
          <a:bodyPr anchor="ctr" anchorCtr="0"/>
          <a:lstStyle>
            <a:lvl1pPr algn="ctr" defTabSz="914400" rtl="0" eaLnBrk="1" latinLnBrk="0" hangingPunct="1">
              <a:spcBef>
                <a:spcPct val="0"/>
              </a:spcBef>
              <a:buNone/>
              <a:defRPr sz="3200" b="1" i="1" kern="1200">
                <a:solidFill>
                  <a:schemeClr val="tx2"/>
                </a:solidFill>
                <a:latin typeface="Helvetica" panose="020B0604020202020204" pitchFamily="2" charset="0"/>
                <a:ea typeface="+mj-ea"/>
                <a:cs typeface="+mj-cs"/>
              </a:defRPr>
            </a:lvl1pPr>
          </a:lstStyle>
          <a:p>
            <a:pPr>
              <a:lnSpc>
                <a:spcPct val="85000"/>
              </a:lnSpc>
            </a:pPr>
            <a:r>
              <a:rPr lang="en-US" sz="1200" i="0" dirty="0">
                <a:solidFill>
                  <a:schemeClr val="tx1"/>
                </a:solidFill>
                <a:latin typeface="+mn-lt"/>
              </a:rPr>
              <a:t>11. In my work unit poor performers usually</a:t>
            </a:r>
          </a:p>
        </p:txBody>
      </p:sp>
    </p:spTree>
    <p:extLst>
      <p:ext uri="{BB962C8B-B14F-4D97-AF65-F5344CB8AC3E}">
        <p14:creationId xmlns:p14="http://schemas.microsoft.com/office/powerpoint/2010/main" val="2366186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35</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0E5B0BF-DEE7-41F7-AEE8-9A0B87BEF044}"/>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83107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36</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C2C5FEAC-2E78-4337-8A53-F533A02A66C2}"/>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407777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37</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EF656CF4-5AC9-4500-9B34-50062FB46944}"/>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92487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38</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71685225-985A-4439-8DE7-E9A46130F3B2}"/>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412821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39</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1D9D5B2E-8C2D-4BD3-8CA5-BE08B3724D84}"/>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725208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7" y="406095"/>
            <a:ext cx="3110499" cy="248246"/>
          </a:xfrm>
        </p:spPr>
        <p:txBody>
          <a:bodyPr anchor="ctr" anchorCtr="0"/>
          <a:lstStyle/>
          <a:p>
            <a:pPr algn="l">
              <a:lnSpc>
                <a:spcPct val="85000"/>
              </a:lnSpc>
            </a:pPr>
            <a:r>
              <a:rPr lang="en-US" sz="2800" dirty="0">
                <a:solidFill>
                  <a:schemeClr val="tx1"/>
                </a:solidFill>
                <a:latin typeface="+mn-lt"/>
              </a:rPr>
              <a:t>Army AcqDemo Summary Statistics</a:t>
            </a:r>
          </a:p>
        </p:txBody>
      </p:sp>
      <p:sp>
        <p:nvSpPr>
          <p:cNvPr id="4" name="Slide Number Placeholder 3">
            <a:extLst>
              <a:ext uri="{FF2B5EF4-FFF2-40B4-BE49-F238E27FC236}">
                <a16:creationId xmlns:a16="http://schemas.microsoft.com/office/drawing/2014/main" id="{ED60B626-EFD6-48BE-A6F2-E035A63F2F1F}"/>
              </a:ext>
            </a:extLst>
          </p:cNvPr>
          <p:cNvSpPr>
            <a:spLocks noGrp="1"/>
          </p:cNvSpPr>
          <p:nvPr>
            <p:ph type="sldNum" sz="quarter" idx="12"/>
          </p:nvPr>
        </p:nvSpPr>
        <p:spPr/>
        <p:txBody>
          <a:bodyPr/>
          <a:lstStyle/>
          <a:p>
            <a:fld id="{5C2626F1-A045-49E3-A85A-87860229DEA1}" type="slidenum">
              <a:rPr lang="en-US" smtClean="0"/>
              <a:t>4</a:t>
            </a:fld>
            <a:endParaRPr lang="en-US"/>
          </a:p>
        </p:txBody>
      </p:sp>
      <p:sp>
        <p:nvSpPr>
          <p:cNvPr id="6" name="Rectangle: Rounded Corners 5">
            <a:extLst>
              <a:ext uri="{FF2B5EF4-FFF2-40B4-BE49-F238E27FC236}">
                <a16:creationId xmlns:a16="http://schemas.microsoft.com/office/drawing/2014/main" id="{A580C2F2-46AD-43BB-B34E-49207F7CB33C}"/>
              </a:ext>
            </a:extLst>
          </p:cNvPr>
          <p:cNvSpPr/>
          <p:nvPr/>
        </p:nvSpPr>
        <p:spPr>
          <a:xfrm>
            <a:off x="117444" y="5836732"/>
            <a:ext cx="3607267" cy="63601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600" b="0" i="0" u="none" strike="noStrike" kern="0" cap="none" spc="0" normalizeH="0" baseline="0" noProof="0" dirty="0">
                <a:ln>
                  <a:noFill/>
                </a:ln>
                <a:solidFill>
                  <a:schemeClr val="tx1">
                    <a:lumMod val="50000"/>
                  </a:schemeClr>
                </a:solidFill>
                <a:effectLst/>
                <a:uLnTx/>
                <a:uFillTx/>
              </a:rPr>
              <a:t>37 “core” questions common across all FEVS survey years studied.</a:t>
            </a:r>
          </a:p>
        </p:txBody>
      </p:sp>
      <p:pic>
        <p:nvPicPr>
          <p:cNvPr id="7" name="Picture 6">
            <a:extLst>
              <a:ext uri="{FF2B5EF4-FFF2-40B4-BE49-F238E27FC236}">
                <a16:creationId xmlns:a16="http://schemas.microsoft.com/office/drawing/2014/main" id="{D1B58E1A-DF96-4127-92A4-1DC55E1B45F9}"/>
              </a:ext>
            </a:extLst>
          </p:cNvPr>
          <p:cNvPicPr>
            <a:picLocks noChangeAspect="1"/>
          </p:cNvPicPr>
          <p:nvPr/>
        </p:nvPicPr>
        <p:blipFill>
          <a:blip r:embed="rId2"/>
          <a:stretch>
            <a:fillRect/>
          </a:stretch>
        </p:blipFill>
        <p:spPr>
          <a:xfrm>
            <a:off x="1012893" y="1021267"/>
            <a:ext cx="4163114" cy="1713732"/>
          </a:xfrm>
          <a:prstGeom prst="rect">
            <a:avLst/>
          </a:prstGeom>
        </p:spPr>
      </p:pic>
      <p:graphicFrame>
        <p:nvGraphicFramePr>
          <p:cNvPr id="8" name="Table 7">
            <a:extLst>
              <a:ext uri="{FF2B5EF4-FFF2-40B4-BE49-F238E27FC236}">
                <a16:creationId xmlns:a16="http://schemas.microsoft.com/office/drawing/2014/main" id="{CE3B683C-10B0-4EA5-B9CB-D4DF7E7ED8C2}"/>
              </a:ext>
            </a:extLst>
          </p:cNvPr>
          <p:cNvGraphicFramePr>
            <a:graphicFrameLocks noGrp="1"/>
          </p:cNvGraphicFramePr>
          <p:nvPr>
            <p:extLst>
              <p:ext uri="{D42A27DB-BD31-4B8C-83A1-F6EECF244321}">
                <p14:modId xmlns:p14="http://schemas.microsoft.com/office/powerpoint/2010/main" val="146671562"/>
              </p:ext>
            </p:extLst>
          </p:nvPr>
        </p:nvGraphicFramePr>
        <p:xfrm>
          <a:off x="964734" y="3143125"/>
          <a:ext cx="7214532" cy="1371600"/>
        </p:xfrm>
        <a:graphic>
          <a:graphicData uri="http://schemas.openxmlformats.org/drawingml/2006/table">
            <a:tbl>
              <a:tblPr firstRow="1" bandRow="1"/>
              <a:tblGrid>
                <a:gridCol w="1535185">
                  <a:extLst>
                    <a:ext uri="{9D8B030D-6E8A-4147-A177-3AD203B41FA5}">
                      <a16:colId xmlns:a16="http://schemas.microsoft.com/office/drawing/2014/main" val="628881621"/>
                    </a:ext>
                  </a:extLst>
                </a:gridCol>
                <a:gridCol w="882072">
                  <a:extLst>
                    <a:ext uri="{9D8B030D-6E8A-4147-A177-3AD203B41FA5}">
                      <a16:colId xmlns:a16="http://schemas.microsoft.com/office/drawing/2014/main" val="1759348072"/>
                    </a:ext>
                  </a:extLst>
                </a:gridCol>
                <a:gridCol w="959455">
                  <a:extLst>
                    <a:ext uri="{9D8B030D-6E8A-4147-A177-3AD203B41FA5}">
                      <a16:colId xmlns:a16="http://schemas.microsoft.com/office/drawing/2014/main" val="863856674"/>
                    </a:ext>
                  </a:extLst>
                </a:gridCol>
                <a:gridCol w="959455">
                  <a:extLst>
                    <a:ext uri="{9D8B030D-6E8A-4147-A177-3AD203B41FA5}">
                      <a16:colId xmlns:a16="http://schemas.microsoft.com/office/drawing/2014/main" val="2594116977"/>
                    </a:ext>
                  </a:extLst>
                </a:gridCol>
                <a:gridCol w="959455">
                  <a:extLst>
                    <a:ext uri="{9D8B030D-6E8A-4147-A177-3AD203B41FA5}">
                      <a16:colId xmlns:a16="http://schemas.microsoft.com/office/drawing/2014/main" val="3580118934"/>
                    </a:ext>
                  </a:extLst>
                </a:gridCol>
                <a:gridCol w="959455">
                  <a:extLst>
                    <a:ext uri="{9D8B030D-6E8A-4147-A177-3AD203B41FA5}">
                      <a16:colId xmlns:a16="http://schemas.microsoft.com/office/drawing/2014/main" val="1052064150"/>
                    </a:ext>
                  </a:extLst>
                </a:gridCol>
                <a:gridCol w="959455">
                  <a:extLst>
                    <a:ext uri="{9D8B030D-6E8A-4147-A177-3AD203B41FA5}">
                      <a16:colId xmlns:a16="http://schemas.microsoft.com/office/drawing/2014/main" val="1301183422"/>
                    </a:ext>
                  </a:extLst>
                </a:gridCol>
              </a:tblGrid>
              <a:tr h="2864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t>2020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2019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2018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2017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2016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2015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725584385"/>
                  </a:ext>
                </a:extLst>
              </a:tr>
              <a:tr h="483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Strengths</a:t>
                      </a:r>
                      <a:br>
                        <a:rPr lang="en-US" sz="1600" dirty="0"/>
                      </a:br>
                      <a:r>
                        <a:rPr lang="en-US" sz="1100" dirty="0"/>
                        <a:t>(65%+ Positive Items)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800" dirty="0"/>
                        <a:t>30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27</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20</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23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16</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16</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701892482"/>
                  </a:ext>
                </a:extLst>
              </a:tr>
              <a:tr h="1881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600" dirty="0"/>
                        <a:t>Challenges</a:t>
                      </a:r>
                    </a:p>
                    <a:p>
                      <a:r>
                        <a:rPr lang="en-US" sz="1100" kern="1200" dirty="0">
                          <a:solidFill>
                            <a:schemeClr val="dk1"/>
                          </a:solidFill>
                          <a:latin typeface="+mn-lt"/>
                          <a:ea typeface="+mn-ea"/>
                          <a:cs typeface="+mn-cs"/>
                        </a:rPr>
                        <a:t>(35%+ Negative Items)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800" dirty="0"/>
                        <a:t>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dirty="0"/>
                        <a:t>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5757"/>
                    </a:solidFill>
                  </a:tcPr>
                </a:tc>
                <a:extLst>
                  <a:ext uri="{0D108BD9-81ED-4DB2-BD59-A6C34878D82A}">
                    <a16:rowId xmlns:a16="http://schemas.microsoft.com/office/drawing/2014/main" val="1501875882"/>
                  </a:ext>
                </a:extLst>
              </a:tr>
            </a:tbl>
          </a:graphicData>
        </a:graphic>
      </p:graphicFrame>
      <p:sp>
        <p:nvSpPr>
          <p:cNvPr id="9" name="Arrow: Up 8">
            <a:extLst>
              <a:ext uri="{FF2B5EF4-FFF2-40B4-BE49-F238E27FC236}">
                <a16:creationId xmlns:a16="http://schemas.microsoft.com/office/drawing/2014/main" id="{D1CD3EE6-9F94-458E-B31A-F9EAD2575C33}"/>
              </a:ext>
            </a:extLst>
          </p:cNvPr>
          <p:cNvSpPr/>
          <p:nvPr/>
        </p:nvSpPr>
        <p:spPr>
          <a:xfrm>
            <a:off x="3936463" y="4805215"/>
            <a:ext cx="2039007" cy="1692165"/>
          </a:xfrm>
          <a:prstGeom prst="upArrow">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3%+ </a:t>
            </a:r>
            <a:b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2019 to 2020 </a:t>
            </a: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Positive:</a:t>
            </a:r>
            <a:endPar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29</a:t>
            </a:r>
            <a:endParaRPr kumimoji="0" lang="en-US" sz="105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0" name="Arrow: Down 9">
            <a:extLst>
              <a:ext uri="{FF2B5EF4-FFF2-40B4-BE49-F238E27FC236}">
                <a16:creationId xmlns:a16="http://schemas.microsoft.com/office/drawing/2014/main" id="{838276F3-8889-4528-B764-7C0A492144BE}"/>
              </a:ext>
            </a:extLst>
          </p:cNvPr>
          <p:cNvSpPr/>
          <p:nvPr/>
        </p:nvSpPr>
        <p:spPr>
          <a:xfrm>
            <a:off x="6080573" y="4805214"/>
            <a:ext cx="2039007" cy="1692165"/>
          </a:xfrm>
          <a:prstGeom prst="downArrow">
            <a:avLst/>
          </a:prstGeom>
          <a:solidFill>
            <a:srgbClr val="FF57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a:r>
            <a:b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a:r>
            <a:b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a:r>
            <a:b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3%+ </a:t>
            </a:r>
            <a:b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2019 to 2020 </a:t>
            </a:r>
            <a:r>
              <a:rPr kumimoji="0" lang="en-US" sz="16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Negative:</a:t>
            </a:r>
            <a:endParaRPr kumimoji="0" lang="en-US" sz="12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0</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F4F6A9C-FEAD-438A-B58E-620E2BB6CB24}"/>
              </a:ext>
            </a:extLst>
          </p:cNvPr>
          <p:cNvSpPr/>
          <p:nvPr/>
        </p:nvSpPr>
        <p:spPr>
          <a:xfrm>
            <a:off x="2457974" y="2961314"/>
            <a:ext cx="981512" cy="1692165"/>
          </a:xfrm>
          <a:prstGeom prst="ellipse">
            <a:avLst/>
          </a:prstGeom>
          <a:noFill/>
          <a:ln w="12700"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25DB3195-27A5-40AE-84C4-35198498DBA1}"/>
              </a:ext>
            </a:extLst>
          </p:cNvPr>
          <p:cNvSpPr/>
          <p:nvPr/>
        </p:nvSpPr>
        <p:spPr>
          <a:xfrm>
            <a:off x="822121" y="1417739"/>
            <a:ext cx="1761688" cy="221568"/>
          </a:xfrm>
          <a:prstGeom prst="ellipse">
            <a:avLst/>
          </a:prstGeom>
          <a:noFill/>
          <a:ln w="12700" cap="flat" cmpd="sng" algn="ctr">
            <a:solidFill>
              <a:srgbClr val="C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BE95DAA-3B19-435B-A3E6-D0B1D7E355D6}"/>
              </a:ext>
            </a:extLst>
          </p:cNvPr>
          <p:cNvSpPr/>
          <p:nvPr/>
        </p:nvSpPr>
        <p:spPr>
          <a:xfrm>
            <a:off x="5777990" y="1121506"/>
            <a:ext cx="2845893" cy="1521026"/>
          </a:xfrm>
          <a:prstGeom prst="ellipse">
            <a:avLst/>
          </a:prstGeom>
          <a:solidFill>
            <a:srgbClr val="019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7D4380D-989C-433C-82E8-16CB6A5F3281}"/>
              </a:ext>
            </a:extLst>
          </p:cNvPr>
          <p:cNvSpPr txBox="1"/>
          <p:nvPr/>
        </p:nvSpPr>
        <p:spPr>
          <a:xfrm>
            <a:off x="5903441" y="1124036"/>
            <a:ext cx="2594990" cy="830997"/>
          </a:xfrm>
          <a:prstGeom prst="rect">
            <a:avLst/>
          </a:prstGeom>
          <a:noFill/>
        </p:spPr>
        <p:txBody>
          <a:bodyPr wrap="square" rtlCol="0">
            <a:spAutoFit/>
          </a:bodyPr>
          <a:lstStyle/>
          <a:p>
            <a:pPr algn="ctr"/>
            <a:r>
              <a:rPr lang="en-US" sz="1600" b="1" dirty="0">
                <a:solidFill>
                  <a:schemeClr val="bg1"/>
                </a:solidFill>
              </a:rPr>
              <a:t>2020 </a:t>
            </a:r>
            <a:br>
              <a:rPr lang="en-US" sz="1600" b="1" dirty="0">
                <a:solidFill>
                  <a:schemeClr val="bg1"/>
                </a:solidFill>
              </a:rPr>
            </a:br>
            <a:r>
              <a:rPr lang="en-US" sz="1600" b="1" dirty="0">
                <a:solidFill>
                  <a:schemeClr val="bg1"/>
                </a:solidFill>
              </a:rPr>
              <a:t>Army AcqDemo Response Rate</a:t>
            </a:r>
          </a:p>
        </p:txBody>
      </p:sp>
      <p:sp>
        <p:nvSpPr>
          <p:cNvPr id="15" name="TextBox 14">
            <a:extLst>
              <a:ext uri="{FF2B5EF4-FFF2-40B4-BE49-F238E27FC236}">
                <a16:creationId xmlns:a16="http://schemas.microsoft.com/office/drawing/2014/main" id="{FA4814A2-012C-4CB0-9D41-7AC5D7B94631}"/>
              </a:ext>
            </a:extLst>
          </p:cNvPr>
          <p:cNvSpPr txBox="1"/>
          <p:nvPr/>
        </p:nvSpPr>
        <p:spPr>
          <a:xfrm>
            <a:off x="6446254" y="1719336"/>
            <a:ext cx="1524776" cy="1015663"/>
          </a:xfrm>
          <a:prstGeom prst="rect">
            <a:avLst/>
          </a:prstGeom>
          <a:noFill/>
        </p:spPr>
        <p:txBody>
          <a:bodyPr wrap="none" rtlCol="0">
            <a:spAutoFit/>
          </a:bodyPr>
          <a:lstStyle/>
          <a:p>
            <a:r>
              <a:rPr lang="en-US" sz="6000" b="1" dirty="0">
                <a:solidFill>
                  <a:schemeClr val="bg1"/>
                </a:solidFill>
              </a:rPr>
              <a:t>44%</a:t>
            </a:r>
          </a:p>
        </p:txBody>
      </p:sp>
    </p:spTree>
    <p:extLst>
      <p:ext uri="{BB962C8B-B14F-4D97-AF65-F5344CB8AC3E}">
        <p14:creationId xmlns:p14="http://schemas.microsoft.com/office/powerpoint/2010/main" val="267597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40</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447A62AA-F50B-4F3A-95FB-9EE39D583D6D}"/>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294249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41</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B1E11B23-0B07-4202-B3EB-07C249B0CD94}"/>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09871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42</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0754D39F-3FF1-4D85-8FBA-89BF60A42DA0}"/>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607507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43</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560953BD-2FAE-4D4B-A95E-83C677482A38}"/>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461775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44</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5CA4289D-CA4C-4D2A-B721-BBDFC2064E1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63485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45</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7D53F82E-F0DE-4FF9-86A7-CAEFF5EC17E7}"/>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312133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46</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E7067B0B-3245-40DF-B5C3-555DC3C71EB5}"/>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97716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47</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2A92B52-16CA-407D-A0FF-EF1B0D268ACD}"/>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12514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48</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7072A2A9-16D7-43D7-94D9-99866031567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477870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49</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5B8DBB6D-18D2-481A-8CEA-8F76EDE01BB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100228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15" y="2947959"/>
            <a:ext cx="7886700" cy="1325563"/>
          </a:xfrm>
        </p:spPr>
        <p:txBody>
          <a:bodyPr/>
          <a:lstStyle/>
          <a:p>
            <a:pPr algn="ctr"/>
            <a:r>
              <a:rPr lang="en-US" dirty="0"/>
              <a:t>Employee Engagement</a:t>
            </a:r>
          </a:p>
        </p:txBody>
      </p:sp>
      <p:sp>
        <p:nvSpPr>
          <p:cNvPr id="4" name="Slide Number Placeholder 3">
            <a:extLst>
              <a:ext uri="{FF2B5EF4-FFF2-40B4-BE49-F238E27FC236}">
                <a16:creationId xmlns:a16="http://schemas.microsoft.com/office/drawing/2014/main" id="{ED60B626-EFD6-48BE-A6F2-E035A63F2F1F}"/>
              </a:ext>
            </a:extLst>
          </p:cNvPr>
          <p:cNvSpPr>
            <a:spLocks noGrp="1"/>
          </p:cNvSpPr>
          <p:nvPr>
            <p:ph type="sldNum" sz="quarter" idx="12"/>
          </p:nvPr>
        </p:nvSpPr>
        <p:spPr/>
        <p:txBody>
          <a:bodyPr/>
          <a:lstStyle/>
          <a:p>
            <a:fld id="{5C2626F1-A045-49E3-A85A-87860229DEA1}" type="slidenum">
              <a:rPr lang="en-US" smtClean="0"/>
              <a:t>5</a:t>
            </a:fld>
            <a:endParaRPr lang="en-US"/>
          </a:p>
        </p:txBody>
      </p:sp>
    </p:spTree>
    <p:extLst>
      <p:ext uri="{BB962C8B-B14F-4D97-AF65-F5344CB8AC3E}">
        <p14:creationId xmlns:p14="http://schemas.microsoft.com/office/powerpoint/2010/main" val="2406613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50</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714C6855-E957-4D8F-B88B-E231DAC67A78}"/>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723184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51</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5DB8D956-29D8-476B-908F-811DF0455DBF}"/>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95118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52</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B38BEF4-4A81-4030-AF36-485ED460DB6A}"/>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513229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53</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0702BA2-9232-4253-8664-DDC31AB0284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678054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54</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B2F794DD-9900-4FBD-967B-C49BD87F33A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038351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55</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4A3DA0AD-EFCE-45EF-872D-CCD9B9CE4D28}"/>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783867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56</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23F4F71C-50A6-4EE7-AFF7-CEBD9BE552DC}"/>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966951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57</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B7F01D0A-3565-428A-A029-6FA53EB498E8}"/>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4265879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58</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2FF83054-14D8-40AF-AC41-9850DD1F4B81}"/>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63099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59</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39F81AE-22C0-45EC-845D-ADC7B3BCB909}"/>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1326932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265" y="226504"/>
            <a:ext cx="7886700" cy="595618"/>
          </a:xfrm>
        </p:spPr>
        <p:txBody>
          <a:bodyPr anchor="ctr" anchorCtr="0"/>
          <a:lstStyle/>
          <a:p>
            <a:pPr algn="l">
              <a:lnSpc>
                <a:spcPct val="85000"/>
              </a:lnSpc>
            </a:pPr>
            <a:r>
              <a:rPr lang="en-US" sz="2800" dirty="0">
                <a:solidFill>
                  <a:schemeClr val="tx1"/>
                </a:solidFill>
                <a:latin typeface="+mn-lt"/>
              </a:rPr>
              <a:t>AcqDemo Employee Engagement</a:t>
            </a:r>
          </a:p>
        </p:txBody>
      </p:sp>
      <p:sp>
        <p:nvSpPr>
          <p:cNvPr id="3" name="Content Placeholder 2"/>
          <p:cNvSpPr>
            <a:spLocks noGrp="1"/>
          </p:cNvSpPr>
          <p:nvPr>
            <p:ph idx="1"/>
          </p:nvPr>
        </p:nvSpPr>
        <p:spPr>
          <a:xfrm>
            <a:off x="628650" y="1412177"/>
            <a:ext cx="7886700" cy="5079671"/>
          </a:xfrm>
        </p:spPr>
        <p:txBody>
          <a:bodyPr>
            <a:noAutofit/>
          </a:bodyPr>
          <a:lstStyle/>
          <a:p>
            <a:r>
              <a:rPr lang="en-US" dirty="0"/>
              <a:t>The Employee Engagement Index (EEI) is comprised of 15 FEVS questions that the U.S. Office of Personnel Management (OPM) has determined most exemplify “an employee’s sense of purpose that is evident in their display of dedication, persistence, and effort in their work or overall attachment to their organization and its mission” (OPM).</a:t>
            </a:r>
          </a:p>
          <a:p>
            <a:r>
              <a:rPr lang="en-US" dirty="0"/>
              <a:t>To differentiate EEI from satisfaction, Engagement does not use items that employed a “satisfaction” answer scale</a:t>
            </a:r>
          </a:p>
          <a:p>
            <a:r>
              <a:rPr lang="en-US" dirty="0"/>
              <a:t>EEI has three components:</a:t>
            </a:r>
          </a:p>
          <a:p>
            <a:pPr lvl="1"/>
            <a:r>
              <a:rPr lang="en-US" sz="1400" dirty="0"/>
              <a:t>Perceptions of the integrity of leadership, as well as leadership behaviors such as communication and workforce motivation (2020 items 26, 27, 28, 30, and 31)</a:t>
            </a:r>
          </a:p>
          <a:p>
            <a:pPr lvl="1"/>
            <a:r>
              <a:rPr lang="en-US" sz="1400" dirty="0"/>
              <a:t>Interpersonal relationship between worker and supervisor, including trust, respect, and support (2020 items 21, 22, 23, 24, and 25)</a:t>
            </a:r>
          </a:p>
          <a:p>
            <a:pPr lvl="1"/>
            <a:r>
              <a:rPr lang="en-US" sz="1400" dirty="0"/>
              <a:t>Employees' feelings of motivation and competency relating to their role in the workplace (20200 items 2, 3, 4, 6, and 7) </a:t>
            </a:r>
          </a:p>
        </p:txBody>
      </p:sp>
      <p:sp>
        <p:nvSpPr>
          <p:cNvPr id="5" name="Slide Number Placeholder 4">
            <a:extLst>
              <a:ext uri="{FF2B5EF4-FFF2-40B4-BE49-F238E27FC236}">
                <a16:creationId xmlns:a16="http://schemas.microsoft.com/office/drawing/2014/main" id="{C361D02A-30E0-4136-AFA7-525A6200FB1B}"/>
              </a:ext>
            </a:extLst>
          </p:cNvPr>
          <p:cNvSpPr>
            <a:spLocks noGrp="1"/>
          </p:cNvSpPr>
          <p:nvPr>
            <p:ph type="sldNum" sz="quarter" idx="12"/>
          </p:nvPr>
        </p:nvSpPr>
        <p:spPr/>
        <p:txBody>
          <a:bodyPr/>
          <a:lstStyle/>
          <a:p>
            <a:fld id="{5C2626F1-A045-49E3-A85A-87860229DEA1}" type="slidenum">
              <a:rPr lang="en-US" smtClean="0"/>
              <a:t>6</a:t>
            </a:fld>
            <a:endParaRPr lang="en-US"/>
          </a:p>
        </p:txBody>
      </p:sp>
    </p:spTree>
    <p:extLst>
      <p:ext uri="{BB962C8B-B14F-4D97-AF65-F5344CB8AC3E}">
        <p14:creationId xmlns:p14="http://schemas.microsoft.com/office/powerpoint/2010/main" val="1522797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60</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9D3ADB4-2F1C-451F-A144-04972A312F9A}"/>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2215996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2">
            <a:extLst>
              <a:ext uri="{FF2B5EF4-FFF2-40B4-BE49-F238E27FC236}">
                <a16:creationId xmlns:a16="http://schemas.microsoft.com/office/drawing/2014/main" id="{232F349B-D3AB-4585-8864-40E871807B01}"/>
              </a:ext>
            </a:extLst>
          </p:cNvPr>
          <p:cNvSpPr txBox="1">
            <a:spLocks/>
          </p:cNvSpPr>
          <p:nvPr/>
        </p:nvSpPr>
        <p:spPr>
          <a:xfrm>
            <a:off x="6893010" y="6628899"/>
            <a:ext cx="2133600" cy="1692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6ACD0B-C28B-43EC-8BAD-9AD42B47F861}" type="slidenum">
              <a:rPr lang="en-US" sz="1100" smtClean="0">
                <a:solidFill>
                  <a:srgbClr val="1F497D"/>
                </a:solidFill>
              </a:rPr>
              <a:pPr algn="r"/>
              <a:t>61</a:t>
            </a:fld>
            <a:endParaRPr lang="en-US" sz="1100" dirty="0">
              <a:solidFill>
                <a:srgbClr val="1F497D"/>
              </a:solidFill>
            </a:endParaRPr>
          </a:p>
        </p:txBody>
      </p:sp>
      <p:sp>
        <p:nvSpPr>
          <p:cNvPr id="2" name="TextBox 1">
            <a:extLst>
              <a:ext uri="{FF2B5EF4-FFF2-40B4-BE49-F238E27FC236}">
                <a16:creationId xmlns:a16="http://schemas.microsoft.com/office/drawing/2014/main" id="{5ACDAD9D-4FAD-4D9F-95BB-594263DEB772}"/>
              </a:ext>
            </a:extLst>
          </p:cNvPr>
          <p:cNvSpPr txBox="1"/>
          <p:nvPr/>
        </p:nvSpPr>
        <p:spPr>
          <a:xfrm>
            <a:off x="1836892" y="637563"/>
            <a:ext cx="5306196" cy="369332"/>
          </a:xfrm>
          <a:prstGeom prst="rect">
            <a:avLst/>
          </a:prstGeom>
          <a:noFill/>
        </p:spPr>
        <p:txBody>
          <a:bodyPr wrap="none" rtlCol="0">
            <a:spAutoFit/>
          </a:bodyPr>
          <a:lstStyle/>
          <a:p>
            <a:r>
              <a:rPr lang="en-US" dirty="0"/>
              <a:t>2020 FEVS Item-Level Results Analysis: Army AcqDemo</a:t>
            </a:r>
          </a:p>
        </p:txBody>
      </p:sp>
      <p:pic>
        <p:nvPicPr>
          <p:cNvPr id="3" name="Picture 2">
            <a:extLst>
              <a:ext uri="{FF2B5EF4-FFF2-40B4-BE49-F238E27FC236}">
                <a16:creationId xmlns:a16="http://schemas.microsoft.com/office/drawing/2014/main" id="{8C31950C-D2EC-4C68-82D4-946A5CFAD5D0}"/>
              </a:ext>
            </a:extLst>
          </p:cNvPr>
          <p:cNvPicPr>
            <a:picLocks noChangeAspect="1"/>
          </p:cNvPicPr>
          <p:nvPr/>
        </p:nvPicPr>
        <p:blipFill>
          <a:blip r:embed="rId3"/>
          <a:stretch>
            <a:fillRect/>
          </a:stretch>
        </p:blipFill>
        <p:spPr>
          <a:xfrm>
            <a:off x="395878" y="1209863"/>
            <a:ext cx="8352244" cy="4438273"/>
          </a:xfrm>
          <a:prstGeom prst="rect">
            <a:avLst/>
          </a:prstGeom>
        </p:spPr>
      </p:pic>
    </p:spTree>
    <p:extLst>
      <p:ext uri="{BB962C8B-B14F-4D97-AF65-F5344CB8AC3E}">
        <p14:creationId xmlns:p14="http://schemas.microsoft.com/office/powerpoint/2010/main" val="30217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45871-B21E-42A8-B7D8-F9CF78756C19}"/>
              </a:ext>
            </a:extLst>
          </p:cNvPr>
          <p:cNvSpPr>
            <a:spLocks noGrp="1"/>
          </p:cNvSpPr>
          <p:nvPr>
            <p:ph type="sldNum" sz="quarter" idx="12"/>
          </p:nvPr>
        </p:nvSpPr>
        <p:spPr/>
        <p:txBody>
          <a:bodyPr/>
          <a:lstStyle/>
          <a:p>
            <a:fld id="{5C2626F1-A045-49E3-A85A-87860229DEA1}" type="slidenum">
              <a:rPr lang="en-US" smtClean="0"/>
              <a:t>62</a:t>
            </a:fld>
            <a:endParaRPr lang="en-US"/>
          </a:p>
        </p:txBody>
      </p:sp>
    </p:spTree>
    <p:extLst>
      <p:ext uri="{BB962C8B-B14F-4D97-AF65-F5344CB8AC3E}">
        <p14:creationId xmlns:p14="http://schemas.microsoft.com/office/powerpoint/2010/main" val="350543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61882" y="288885"/>
            <a:ext cx="7886700" cy="621370"/>
          </a:xfrm>
          <a:prstGeom prst="rect">
            <a:avLst/>
          </a:prstGeom>
        </p:spPr>
        <p:txBody>
          <a:bodyPr anchor="ctr" anchorCtr="0"/>
          <a:lstStyle>
            <a:lvl1pPr>
              <a:lnSpc>
                <a:spcPct val="85000"/>
              </a:lnSpc>
              <a:spcBef>
                <a:spcPct val="0"/>
              </a:spcBef>
              <a:buNone/>
              <a:defRPr sz="2800" b="1" i="1">
                <a:ea typeface="+mj-ea"/>
                <a:cs typeface="+mj-cs"/>
              </a:defRPr>
            </a:lvl1pPr>
          </a:lstStyle>
          <a:p>
            <a:r>
              <a:rPr lang="en-US" dirty="0"/>
              <a:t>Army vs AcqDemo vs DoD: EEI</a:t>
            </a:r>
          </a:p>
        </p:txBody>
      </p:sp>
      <p:sp>
        <p:nvSpPr>
          <p:cNvPr id="5" name="Slide Number Placeholder 4">
            <a:extLst>
              <a:ext uri="{FF2B5EF4-FFF2-40B4-BE49-F238E27FC236}">
                <a16:creationId xmlns:a16="http://schemas.microsoft.com/office/drawing/2014/main" id="{046AA51F-7888-4809-8253-224DE26E4B3E}"/>
              </a:ext>
            </a:extLst>
          </p:cNvPr>
          <p:cNvSpPr>
            <a:spLocks noGrp="1"/>
          </p:cNvSpPr>
          <p:nvPr>
            <p:ph type="sldNum" sz="quarter" idx="12"/>
          </p:nvPr>
        </p:nvSpPr>
        <p:spPr/>
        <p:txBody>
          <a:bodyPr/>
          <a:lstStyle/>
          <a:p>
            <a:fld id="{5C2626F1-A045-49E3-A85A-87860229DEA1}" type="slidenum">
              <a:rPr lang="en-US" smtClean="0"/>
              <a:t>7</a:t>
            </a:fld>
            <a:endParaRPr lang="en-US"/>
          </a:p>
        </p:txBody>
      </p:sp>
      <p:pic>
        <p:nvPicPr>
          <p:cNvPr id="4" name="Picture 3">
            <a:extLst>
              <a:ext uri="{FF2B5EF4-FFF2-40B4-BE49-F238E27FC236}">
                <a16:creationId xmlns:a16="http://schemas.microsoft.com/office/drawing/2014/main" id="{5F64BE09-3C02-4DAF-A9C0-0695AB175E54}"/>
              </a:ext>
            </a:extLst>
          </p:cNvPr>
          <p:cNvPicPr>
            <a:picLocks noChangeAspect="1"/>
          </p:cNvPicPr>
          <p:nvPr/>
        </p:nvPicPr>
        <p:blipFill>
          <a:blip r:embed="rId2"/>
          <a:stretch>
            <a:fillRect/>
          </a:stretch>
        </p:blipFill>
        <p:spPr>
          <a:xfrm>
            <a:off x="1201037" y="1207214"/>
            <a:ext cx="6644949" cy="3710906"/>
          </a:xfrm>
          <a:prstGeom prst="rect">
            <a:avLst/>
          </a:prstGeom>
        </p:spPr>
      </p:pic>
      <p:sp>
        <p:nvSpPr>
          <p:cNvPr id="7" name="Arrow: Down 6">
            <a:extLst>
              <a:ext uri="{FF2B5EF4-FFF2-40B4-BE49-F238E27FC236}">
                <a16:creationId xmlns:a16="http://schemas.microsoft.com/office/drawing/2014/main" id="{4F4DCF74-83AA-4CC8-8E0E-962B06E5C64B}"/>
              </a:ext>
            </a:extLst>
          </p:cNvPr>
          <p:cNvSpPr/>
          <p:nvPr/>
        </p:nvSpPr>
        <p:spPr>
          <a:xfrm flipV="1">
            <a:off x="6893010" y="4588990"/>
            <a:ext cx="343949" cy="52322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4B6E4E-E9B5-4AB5-8567-2589EDF1D0B7}"/>
              </a:ext>
            </a:extLst>
          </p:cNvPr>
          <p:cNvSpPr txBox="1"/>
          <p:nvPr/>
        </p:nvSpPr>
        <p:spPr>
          <a:xfrm>
            <a:off x="616522" y="5628625"/>
            <a:ext cx="721966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DoD is all DoD Survey Participants including those in AcqDemo</a:t>
            </a:r>
          </a:p>
          <a:p>
            <a:pPr marL="285750" indent="-285750">
              <a:buFont typeface="Arial" panose="020B0604020202020204" pitchFamily="34" charset="0"/>
              <a:buChar char="•"/>
            </a:pPr>
            <a:r>
              <a:rPr lang="en-US" sz="1400" dirty="0"/>
              <a:t>AcqDemo is all AcqDemo Survey Participants including those in Army</a:t>
            </a:r>
          </a:p>
          <a:p>
            <a:pPr marL="285750" indent="-285750">
              <a:buFont typeface="Arial" panose="020B0604020202020204" pitchFamily="34" charset="0"/>
              <a:buChar char="•"/>
            </a:pPr>
            <a:r>
              <a:rPr lang="en-US" sz="1400" dirty="0"/>
              <a:t>Army includes only Army AcqDemo employees</a:t>
            </a:r>
          </a:p>
        </p:txBody>
      </p:sp>
    </p:spTree>
    <p:extLst>
      <p:ext uri="{BB962C8B-B14F-4D97-AF65-F5344CB8AC3E}">
        <p14:creationId xmlns:p14="http://schemas.microsoft.com/office/powerpoint/2010/main" val="116173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38" y="2766218"/>
            <a:ext cx="7886700" cy="1325563"/>
          </a:xfrm>
        </p:spPr>
        <p:txBody>
          <a:bodyPr/>
          <a:lstStyle/>
          <a:p>
            <a:pPr algn="ctr"/>
            <a:r>
              <a:rPr lang="en-US" dirty="0"/>
              <a:t>Global Satisfaction</a:t>
            </a:r>
          </a:p>
        </p:txBody>
      </p:sp>
      <p:sp>
        <p:nvSpPr>
          <p:cNvPr id="4" name="Slide Number Placeholder 3">
            <a:extLst>
              <a:ext uri="{FF2B5EF4-FFF2-40B4-BE49-F238E27FC236}">
                <a16:creationId xmlns:a16="http://schemas.microsoft.com/office/drawing/2014/main" id="{650945C7-25F0-4820-80AB-F3234C5544B5}"/>
              </a:ext>
            </a:extLst>
          </p:cNvPr>
          <p:cNvSpPr>
            <a:spLocks noGrp="1"/>
          </p:cNvSpPr>
          <p:nvPr>
            <p:ph type="sldNum" sz="quarter" idx="12"/>
          </p:nvPr>
        </p:nvSpPr>
        <p:spPr/>
        <p:txBody>
          <a:bodyPr/>
          <a:lstStyle/>
          <a:p>
            <a:fld id="{5C2626F1-A045-49E3-A85A-87860229DEA1}" type="slidenum">
              <a:rPr lang="en-US" smtClean="0"/>
              <a:t>8</a:t>
            </a:fld>
            <a:endParaRPr lang="en-US"/>
          </a:p>
        </p:txBody>
      </p:sp>
    </p:spTree>
    <p:extLst>
      <p:ext uri="{BB962C8B-B14F-4D97-AF65-F5344CB8AC3E}">
        <p14:creationId xmlns:p14="http://schemas.microsoft.com/office/powerpoint/2010/main" val="221771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86" y="59824"/>
            <a:ext cx="7886700" cy="964734"/>
          </a:xfrm>
        </p:spPr>
        <p:txBody>
          <a:bodyPr anchor="ctr" anchorCtr="0"/>
          <a:lstStyle/>
          <a:p>
            <a:pPr algn="l">
              <a:lnSpc>
                <a:spcPct val="85000"/>
              </a:lnSpc>
            </a:pPr>
            <a:r>
              <a:rPr lang="en-US" sz="2800" dirty="0">
                <a:solidFill>
                  <a:schemeClr val="tx1"/>
                </a:solidFill>
                <a:latin typeface="+mn-lt"/>
              </a:rPr>
              <a:t>AcqDemo Global Satisfaction</a:t>
            </a:r>
          </a:p>
        </p:txBody>
      </p:sp>
      <p:sp>
        <p:nvSpPr>
          <p:cNvPr id="3" name="Content Placeholder 2"/>
          <p:cNvSpPr>
            <a:spLocks noGrp="1"/>
          </p:cNvSpPr>
          <p:nvPr>
            <p:ph idx="1"/>
          </p:nvPr>
        </p:nvSpPr>
        <p:spPr>
          <a:xfrm>
            <a:off x="628650" y="1325563"/>
            <a:ext cx="7886700" cy="5079671"/>
          </a:xfrm>
        </p:spPr>
        <p:txBody>
          <a:bodyPr>
            <a:noAutofit/>
          </a:bodyPr>
          <a:lstStyle/>
          <a:p>
            <a:r>
              <a:rPr lang="en-US" dirty="0"/>
              <a:t>The FEVS Global Satisfaction Index (GSI) is an average of four distinct satisfaction areas assessed in the survey, resulting in a single indicator measure defined by OPM.</a:t>
            </a:r>
          </a:p>
          <a:p>
            <a:r>
              <a:rPr lang="en-US" dirty="0"/>
              <a:t>GSI includes:</a:t>
            </a:r>
          </a:p>
          <a:p>
            <a:pPr lvl="1"/>
            <a:r>
              <a:rPr lang="en-US" sz="1600" b="1" dirty="0"/>
              <a:t>Job Satisfaction: </a:t>
            </a:r>
            <a:r>
              <a:rPr lang="en-US" sz="1600" dirty="0"/>
              <a:t>Considering everything, how satisfied are you with your job? (2020 Q. 36)</a:t>
            </a:r>
          </a:p>
          <a:p>
            <a:pPr lvl="1"/>
            <a:r>
              <a:rPr lang="en-US" sz="1600" b="1" dirty="0"/>
              <a:t>Pay Satisfaction: </a:t>
            </a:r>
            <a:r>
              <a:rPr lang="en-US" sz="1600" dirty="0"/>
              <a:t>Considering everything, how satisfied are you with your pay? (2020 Q. 37)</a:t>
            </a:r>
          </a:p>
          <a:p>
            <a:pPr lvl="1"/>
            <a:r>
              <a:rPr lang="en-US" sz="1600" b="1" dirty="0"/>
              <a:t>Organizational Satisfaction:</a:t>
            </a:r>
            <a:r>
              <a:rPr lang="en-US" sz="1600" dirty="0"/>
              <a:t> Considering everything, how satisfied are you with your organization? (2020 Q. 38)</a:t>
            </a:r>
          </a:p>
          <a:p>
            <a:pPr lvl="1"/>
            <a:r>
              <a:rPr lang="en-US" sz="1600" b="1" dirty="0"/>
              <a:t>Recommend Organization: </a:t>
            </a:r>
            <a:r>
              <a:rPr lang="en-US" sz="1600" dirty="0"/>
              <a:t>I recommend my organization as a good place to work. (2020 Q. 17)</a:t>
            </a:r>
          </a:p>
        </p:txBody>
      </p:sp>
      <p:sp>
        <p:nvSpPr>
          <p:cNvPr id="5" name="Slide Number Placeholder 4">
            <a:extLst>
              <a:ext uri="{FF2B5EF4-FFF2-40B4-BE49-F238E27FC236}">
                <a16:creationId xmlns:a16="http://schemas.microsoft.com/office/drawing/2014/main" id="{AB9BBC23-5A92-46EF-9805-242FC8713CDC}"/>
              </a:ext>
            </a:extLst>
          </p:cNvPr>
          <p:cNvSpPr>
            <a:spLocks noGrp="1"/>
          </p:cNvSpPr>
          <p:nvPr>
            <p:ph type="sldNum" sz="quarter" idx="12"/>
          </p:nvPr>
        </p:nvSpPr>
        <p:spPr/>
        <p:txBody>
          <a:bodyPr/>
          <a:lstStyle/>
          <a:p>
            <a:fld id="{5C2626F1-A045-49E3-A85A-87860229DEA1}" type="slidenum">
              <a:rPr lang="en-US" smtClean="0"/>
              <a:t>9</a:t>
            </a:fld>
            <a:endParaRPr lang="en-US"/>
          </a:p>
        </p:txBody>
      </p:sp>
    </p:spTree>
    <p:extLst>
      <p:ext uri="{BB962C8B-B14F-4D97-AF65-F5344CB8AC3E}">
        <p14:creationId xmlns:p14="http://schemas.microsoft.com/office/powerpoint/2010/main" val="12961042"/>
      </p:ext>
    </p:extLst>
  </p:cSld>
  <p:clrMapOvr>
    <a:masterClrMapping/>
  </p:clrMapOvr>
</p:sld>
</file>

<file path=ppt/theme/theme1.xml><?xml version="1.0" encoding="utf-8"?>
<a:theme xmlns:a="http://schemas.openxmlformats.org/drawingml/2006/main" name="8_Custom Design">
  <a:themeElements>
    <a:clrScheme name="HCI">
      <a:dk1>
        <a:srgbClr val="636363"/>
      </a:dk1>
      <a:lt1>
        <a:sysClr val="window" lastClr="FFFFFF"/>
      </a:lt1>
      <a:dk2>
        <a:srgbClr val="1F497D"/>
      </a:dk2>
      <a:lt2>
        <a:srgbClr val="EEECE1"/>
      </a:lt2>
      <a:accent1>
        <a:srgbClr val="0070C0"/>
      </a:accent1>
      <a:accent2>
        <a:srgbClr val="E36C09"/>
      </a:accent2>
      <a:accent3>
        <a:srgbClr val="7F7F7F"/>
      </a:accent3>
      <a:accent4>
        <a:srgbClr val="17365D"/>
      </a:accent4>
      <a:accent5>
        <a:srgbClr val="5F497A"/>
      </a:accent5>
      <a:accent6>
        <a:srgbClr val="9537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1F12694BADD249B8D5A55B3797F6DE" ma:contentTypeVersion="8" ma:contentTypeDescription="Create a new document." ma:contentTypeScope="" ma:versionID="a18e82640870fbd6a80ba9c2ef2d656b">
  <xsd:schema xmlns:xsd="http://www.w3.org/2001/XMLSchema" xmlns:xs="http://www.w3.org/2001/XMLSchema" xmlns:p="http://schemas.microsoft.com/office/2006/metadata/properties" xmlns:ns3="7f3b2865-b2e2-4c5d-b2f6-3251415b353d" targetNamespace="http://schemas.microsoft.com/office/2006/metadata/properties" ma:root="true" ma:fieldsID="07522a588d45de870116e2e41b1719e6" ns3:_="">
    <xsd:import namespace="7f3b2865-b2e2-4c5d-b2f6-3251415b353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b2865-b2e2-4c5d-b2f6-3251415b35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C00F9F-3532-409C-ADBF-8269BB0BE0F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7f3b2865-b2e2-4c5d-b2f6-3251415b353d"/>
    <ds:schemaRef ds:uri="http://www.w3.org/XML/1998/namespace"/>
  </ds:schemaRefs>
</ds:datastoreItem>
</file>

<file path=customXml/itemProps2.xml><?xml version="1.0" encoding="utf-8"?>
<ds:datastoreItem xmlns:ds="http://schemas.openxmlformats.org/officeDocument/2006/customXml" ds:itemID="{69159D96-9E6E-4AB4-8BF6-8816FC601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b2865-b2e2-4c5d-b2f6-3251415b35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8964FE-A2EB-4523-B047-93A9164F66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32686</TotalTime>
  <Words>1317</Words>
  <Application>Microsoft Office PowerPoint</Application>
  <PresentationFormat>On-screen Show (4:3)</PresentationFormat>
  <Paragraphs>258</Paragraphs>
  <Slides>62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Helvetica</vt:lpstr>
      <vt:lpstr>Times New Roman</vt:lpstr>
      <vt:lpstr>8_Custom Design</vt:lpstr>
      <vt:lpstr>2020 FEVS: Army AcqDemo  Results Analysis</vt:lpstr>
      <vt:lpstr>Outline</vt:lpstr>
      <vt:lpstr>Background</vt:lpstr>
      <vt:lpstr>Army AcqDemo Summary Statistics</vt:lpstr>
      <vt:lpstr>Employee Engagement</vt:lpstr>
      <vt:lpstr>AcqDemo Employee Engagement</vt:lpstr>
      <vt:lpstr>PowerPoint Presentation</vt:lpstr>
      <vt:lpstr>Global Satisfaction</vt:lpstr>
      <vt:lpstr>AcqDemo Global Satisfaction</vt:lpstr>
      <vt:lpstr>PowerPoint Presentation</vt:lpstr>
      <vt:lpstr>2019 to 2020 Comparisons</vt:lpstr>
      <vt:lpstr>PowerPoint Presentation</vt:lpstr>
      <vt:lpstr>PowerPoint Presentation</vt:lpstr>
      <vt:lpstr>PowerPoint Presentation</vt:lpstr>
      <vt:lpstr>Largest 5-Year Differences</vt:lpstr>
      <vt:lpstr>PowerPoint Presentation</vt:lpstr>
      <vt:lpstr>PowerPoint Presentation</vt:lpstr>
      <vt:lpstr>PowerPoint Presentation</vt:lpstr>
      <vt:lpstr>Summary 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HCI</dc:title>
  <dc:creator>Anonymous</dc:creator>
  <cp:lastModifiedBy>Gulac, Charley C. CIV USA USAASC</cp:lastModifiedBy>
  <cp:revision>1770</cp:revision>
  <cp:lastPrinted>2019-03-15T13:05:29Z</cp:lastPrinted>
  <dcterms:created xsi:type="dcterms:W3CDTF">2015-01-07T15:26:33Z</dcterms:created>
  <dcterms:modified xsi:type="dcterms:W3CDTF">2021-08-10T12:22:47Z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0x0101002A1F12694BADD249B8D5A55B3797F6DE</vt:lpwstr>
  </property>
</Properties>
</file>