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58"/>
  </p:notesMasterIdLst>
  <p:handoutMasterIdLst>
    <p:handoutMasterId r:id="rId59"/>
  </p:handoutMasterIdLst>
  <p:sldIdLst>
    <p:sldId id="256" r:id="rId2"/>
    <p:sldId id="1063" r:id="rId3"/>
    <p:sldId id="1150" r:id="rId4"/>
    <p:sldId id="840" r:id="rId5"/>
    <p:sldId id="633" r:id="rId6"/>
    <p:sldId id="634" r:id="rId7"/>
    <p:sldId id="371" r:id="rId8"/>
    <p:sldId id="1069" r:id="rId9"/>
    <p:sldId id="480" r:id="rId10"/>
    <p:sldId id="555" r:id="rId11"/>
    <p:sldId id="626" r:id="rId12"/>
    <p:sldId id="627" r:id="rId13"/>
    <p:sldId id="1175" r:id="rId14"/>
    <p:sldId id="858" r:id="rId15"/>
    <p:sldId id="859" r:id="rId16"/>
    <p:sldId id="860" r:id="rId17"/>
    <p:sldId id="826" r:id="rId18"/>
    <p:sldId id="1169" r:id="rId19"/>
    <p:sldId id="1058" r:id="rId20"/>
    <p:sldId id="846" r:id="rId21"/>
    <p:sldId id="299" r:id="rId22"/>
    <p:sldId id="1153" r:id="rId23"/>
    <p:sldId id="1154" r:id="rId24"/>
    <p:sldId id="959" r:id="rId25"/>
    <p:sldId id="760" r:id="rId26"/>
    <p:sldId id="957" r:id="rId27"/>
    <p:sldId id="1167" r:id="rId28"/>
    <p:sldId id="397" r:id="rId29"/>
    <p:sldId id="1170" r:id="rId30"/>
    <p:sldId id="1156" r:id="rId31"/>
    <p:sldId id="1086" r:id="rId32"/>
    <p:sldId id="1173" r:id="rId33"/>
    <p:sldId id="1157" r:id="rId34"/>
    <p:sldId id="1176" r:id="rId35"/>
    <p:sldId id="1158" r:id="rId36"/>
    <p:sldId id="1171" r:id="rId37"/>
    <p:sldId id="1091" r:id="rId38"/>
    <p:sldId id="1159" r:id="rId39"/>
    <p:sldId id="1059" r:id="rId40"/>
    <p:sldId id="307" r:id="rId41"/>
    <p:sldId id="1174" r:id="rId42"/>
    <p:sldId id="607" r:id="rId43"/>
    <p:sldId id="630" r:id="rId44"/>
    <p:sldId id="545" r:id="rId45"/>
    <p:sldId id="608" r:id="rId46"/>
    <p:sldId id="315" r:id="rId47"/>
    <p:sldId id="503" r:id="rId48"/>
    <p:sldId id="843" r:id="rId49"/>
    <p:sldId id="1135" r:id="rId50"/>
    <p:sldId id="757" r:id="rId51"/>
    <p:sldId id="758" r:id="rId52"/>
    <p:sldId id="686" r:id="rId53"/>
    <p:sldId id="756" r:id="rId54"/>
    <p:sldId id="839" r:id="rId55"/>
    <p:sldId id="817" r:id="rId56"/>
    <p:sldId id="801" r:id="rId57"/>
  </p:sldIdLst>
  <p:sldSz cx="9144000" cy="6858000" type="screen4x3"/>
  <p:notesSz cx="6858000" cy="91440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0C80C71-6995-4490-8267-C58A12E94F0E}">
          <p14:sldIdLst>
            <p14:sldId id="256"/>
            <p14:sldId id="1063"/>
          </p14:sldIdLst>
        </p14:section>
        <p14:section name="CCAS Cycly Overview" id="{CA37D015-EB23-41BC-9910-C581BFD0C234}">
          <p14:sldIdLst>
            <p14:sldId id="1150"/>
            <p14:sldId id="840"/>
            <p14:sldId id="633"/>
            <p14:sldId id="634"/>
            <p14:sldId id="371"/>
            <p14:sldId id="1069"/>
            <p14:sldId id="480"/>
            <p14:sldId id="555"/>
            <p14:sldId id="626"/>
            <p14:sldId id="627"/>
            <p14:sldId id="1175"/>
            <p14:sldId id="858"/>
            <p14:sldId id="859"/>
            <p14:sldId id="860"/>
            <p14:sldId id="826"/>
            <p14:sldId id="1169"/>
            <p14:sldId id="1058"/>
            <p14:sldId id="846"/>
            <p14:sldId id="299"/>
            <p14:sldId id="1153"/>
            <p14:sldId id="1154"/>
            <p14:sldId id="959"/>
            <p14:sldId id="760"/>
            <p14:sldId id="957"/>
            <p14:sldId id="1167"/>
            <p14:sldId id="397"/>
            <p14:sldId id="1170"/>
            <p14:sldId id="1156"/>
            <p14:sldId id="1086"/>
            <p14:sldId id="1173"/>
            <p14:sldId id="1157"/>
            <p14:sldId id="1176"/>
            <p14:sldId id="1158"/>
            <p14:sldId id="1171"/>
            <p14:sldId id="1091"/>
          </p14:sldIdLst>
        </p14:section>
        <p14:section name="CCAS Compensation" id="{231EA8EB-6FD7-4351-B3C2-8CB6E8164829}">
          <p14:sldIdLst>
            <p14:sldId id="1159"/>
            <p14:sldId id="1059"/>
            <p14:sldId id="307"/>
            <p14:sldId id="1174"/>
            <p14:sldId id="607"/>
            <p14:sldId id="630"/>
            <p14:sldId id="545"/>
            <p14:sldId id="608"/>
            <p14:sldId id="315"/>
            <p14:sldId id="503"/>
            <p14:sldId id="843"/>
          </p14:sldIdLst>
        </p14:section>
        <p14:section name="Activity and Closing" id="{969F5864-D50E-4294-A5BB-45CBC619AD38}">
          <p14:sldIdLst>
            <p14:sldId id="1135"/>
            <p14:sldId id="757"/>
            <p14:sldId id="758"/>
            <p14:sldId id="686"/>
            <p14:sldId id="756"/>
            <p14:sldId id="839"/>
            <p14:sldId id="817"/>
            <p14:sldId id="80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rie S" initials="SS" lastIdx="1" clrIdx="0">
    <p:extLst>
      <p:ext uri="{19B8F6BF-5375-455C-9EA6-DF929625EA0E}">
        <p15:presenceInfo xmlns:p15="http://schemas.microsoft.com/office/powerpoint/2012/main" userId="39df9153a815e8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7807"/>
    <a:srgbClr val="E7F1F9"/>
    <a:srgbClr val="C6D9F1"/>
    <a:srgbClr val="78A1CF"/>
    <a:srgbClr val="003860"/>
    <a:srgbClr val="636363"/>
    <a:srgbClr val="E6EAF2"/>
    <a:srgbClr val="F7EEAB"/>
    <a:srgbClr val="EFD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24" autoAdjust="0"/>
    <p:restoredTop sz="95033" autoAdjust="0"/>
  </p:normalViewPr>
  <p:slideViewPr>
    <p:cSldViewPr snapToGrid="0">
      <p:cViewPr varScale="1">
        <p:scale>
          <a:sx n="103" d="100"/>
          <a:sy n="103" d="100"/>
        </p:scale>
        <p:origin x="1452" y="78"/>
      </p:cViewPr>
      <p:guideLst/>
    </p:cSldViewPr>
  </p:slideViewPr>
  <p:notesTextViewPr>
    <p:cViewPr>
      <p:scale>
        <a:sx n="1" d="1"/>
        <a:sy n="1" d="1"/>
      </p:scale>
      <p:origin x="0" y="0"/>
    </p:cViewPr>
  </p:notesTextViewPr>
  <p:sorterViewPr>
    <p:cViewPr varScale="1">
      <p:scale>
        <a:sx n="100" d="100"/>
        <a:sy n="100" d="100"/>
      </p:scale>
      <p:origin x="0" y="-8016"/>
    </p:cViewPr>
  </p:sorterViewPr>
  <p:notesViewPr>
    <p:cSldViewPr snapToGrid="0">
      <p:cViewPr varScale="1">
        <p:scale>
          <a:sx n="69" d="100"/>
          <a:sy n="69" d="100"/>
        </p:scale>
        <p:origin x="2227"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6E7D63-79D4-804C-AF43-95C3CC94CE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E80E62C-2BFD-864F-9591-E769E569B8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8819677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AEDC5-F8D2-4166-A2EB-1BF08CE42B83}" type="slidenum">
              <a:rPr lang="en-US" smtClean="0"/>
              <a:t>‹#›</a:t>
            </a:fld>
            <a:endParaRPr lang="en-US"/>
          </a:p>
        </p:txBody>
      </p:sp>
    </p:spTree>
    <p:extLst>
      <p:ext uri="{BB962C8B-B14F-4D97-AF65-F5344CB8AC3E}">
        <p14:creationId xmlns:p14="http://schemas.microsoft.com/office/powerpoint/2010/main" val="25291535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84275" y="698500"/>
            <a:ext cx="4651375" cy="3489325"/>
          </a:xfrm>
          <a:ln/>
        </p:spPr>
      </p:sp>
      <p:sp>
        <p:nvSpPr>
          <p:cNvPr id="123907" name="Notes Placeholder 2"/>
          <p:cNvSpPr>
            <a:spLocks noGrp="1"/>
          </p:cNvSpPr>
          <p:nvPr>
            <p:ph type="body" idx="1"/>
          </p:nvPr>
        </p:nvSpPr>
        <p:spPr>
          <a:noFill/>
          <a:ln/>
        </p:spPr>
        <p:txBody>
          <a:bodyPr/>
          <a:lstStyle/>
          <a:p>
            <a:pPr defTabSz="897925">
              <a:spcBef>
                <a:spcPct val="0"/>
              </a:spcBef>
            </a:pPr>
            <a:r>
              <a:rPr lang="en-US" sz="1100" dirty="0">
                <a:latin typeface="+mn-lt"/>
              </a:rPr>
              <a:t>Because CCAS is an appraisal system with unique aspects and is a large part of the Demo project, an entire class has been dedicated to this topic.  This chapter then will simply provide a brief overview of CCAS.  More details will be provided in future just-in-time CCAS training courses.  Let’s begin by touching on these CCAS topics…..(outline on slide)</a:t>
            </a:r>
          </a:p>
        </p:txBody>
      </p:sp>
      <p:sp>
        <p:nvSpPr>
          <p:cNvPr id="123908" name="Slide Number Placeholder 3"/>
          <p:cNvSpPr>
            <a:spLocks noGrp="1"/>
          </p:cNvSpPr>
          <p:nvPr>
            <p:ph type="sldNum" sz="quarter" idx="5"/>
          </p:nvPr>
        </p:nvSpPr>
        <p:spPr/>
        <p:txBody>
          <a:bodyPr/>
          <a:lstStyle/>
          <a:p>
            <a:pPr>
              <a:defRPr/>
            </a:pPr>
            <a:fld id="{DC9E82AE-2F18-47F7-B634-9E67C57720C9}" type="slidenum">
              <a:rPr lang="en-US" smtClean="0"/>
              <a:pPr>
                <a:defRPr/>
              </a:pPr>
              <a:t>4</a:t>
            </a:fld>
            <a:endParaRPr lang="en-US" dirty="0"/>
          </a:p>
        </p:txBody>
      </p:sp>
    </p:spTree>
    <p:extLst>
      <p:ext uri="{BB962C8B-B14F-4D97-AF65-F5344CB8AC3E}">
        <p14:creationId xmlns:p14="http://schemas.microsoft.com/office/powerpoint/2010/main" val="1260474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r>
              <a:rPr lang="en-US" sz="1100" dirty="0">
                <a:latin typeface="Arial" charset="0"/>
              </a:rPr>
              <a:t>Ok, let’s take you through an example of how someone is reviewed under CCAS….</a:t>
            </a:r>
          </a:p>
          <a:p>
            <a:pPr eaLnBrk="1" hangingPunct="1"/>
            <a:endParaRPr lang="en-US" sz="1100" dirty="0">
              <a:latin typeface="Arial" charset="0"/>
            </a:endParaRPr>
          </a:p>
          <a:p>
            <a:pPr eaLnBrk="1" hangingPunct="1"/>
            <a:r>
              <a:rPr lang="en-US" sz="1100" dirty="0">
                <a:latin typeface="Arial" charset="0"/>
              </a:rPr>
              <a:t>The pay pool panel process provides an opportunity to evaluate how the contributions and performance of each individual in the pay pool have led to the accomplishment of the overall goals/objectives of the organization in support of the mission. </a:t>
            </a:r>
          </a:p>
        </p:txBody>
      </p:sp>
      <p:sp>
        <p:nvSpPr>
          <p:cNvPr id="14234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818286" indent="-314725" eaLnBrk="0" hangingPunct="0">
              <a:defRPr sz="1200" b="1">
                <a:solidFill>
                  <a:schemeClr val="tx1"/>
                </a:solidFill>
                <a:latin typeface="Tahoma" pitchFamily="34" charset="0"/>
              </a:defRPr>
            </a:lvl2pPr>
            <a:lvl3pPr marL="1258904" indent="-251781" eaLnBrk="0" hangingPunct="0">
              <a:defRPr sz="1200" b="1">
                <a:solidFill>
                  <a:schemeClr val="tx1"/>
                </a:solidFill>
                <a:latin typeface="Tahoma" pitchFamily="34" charset="0"/>
              </a:defRPr>
            </a:lvl3pPr>
            <a:lvl4pPr marL="1762464" indent="-251781" eaLnBrk="0" hangingPunct="0">
              <a:defRPr sz="1200" b="1">
                <a:solidFill>
                  <a:schemeClr val="tx1"/>
                </a:solidFill>
                <a:latin typeface="Tahoma" pitchFamily="34" charset="0"/>
              </a:defRPr>
            </a:lvl4pPr>
            <a:lvl5pPr marL="2266024" indent="-251781" eaLnBrk="0" hangingPunct="0">
              <a:defRPr sz="1200" b="1">
                <a:solidFill>
                  <a:schemeClr val="tx1"/>
                </a:solidFill>
                <a:latin typeface="Tahoma" pitchFamily="34" charset="0"/>
              </a:defRPr>
            </a:lvl5pPr>
            <a:lvl6pPr marL="2769587" indent="-251781" eaLnBrk="0" fontAlgn="base" hangingPunct="0">
              <a:spcBef>
                <a:spcPct val="0"/>
              </a:spcBef>
              <a:spcAft>
                <a:spcPct val="0"/>
              </a:spcAft>
              <a:defRPr sz="1200" b="1">
                <a:solidFill>
                  <a:schemeClr val="tx1"/>
                </a:solidFill>
                <a:latin typeface="Tahoma" pitchFamily="34" charset="0"/>
              </a:defRPr>
            </a:lvl6pPr>
            <a:lvl7pPr marL="3273146" indent="-251781" eaLnBrk="0" fontAlgn="base" hangingPunct="0">
              <a:spcBef>
                <a:spcPct val="0"/>
              </a:spcBef>
              <a:spcAft>
                <a:spcPct val="0"/>
              </a:spcAft>
              <a:defRPr sz="1200" b="1">
                <a:solidFill>
                  <a:schemeClr val="tx1"/>
                </a:solidFill>
                <a:latin typeface="Tahoma" pitchFamily="34" charset="0"/>
              </a:defRPr>
            </a:lvl7pPr>
            <a:lvl8pPr marL="3776709" indent="-251781" eaLnBrk="0" fontAlgn="base" hangingPunct="0">
              <a:spcBef>
                <a:spcPct val="0"/>
              </a:spcBef>
              <a:spcAft>
                <a:spcPct val="0"/>
              </a:spcAft>
              <a:defRPr sz="1200" b="1">
                <a:solidFill>
                  <a:schemeClr val="tx1"/>
                </a:solidFill>
                <a:latin typeface="Tahoma" pitchFamily="34" charset="0"/>
              </a:defRPr>
            </a:lvl8pPr>
            <a:lvl9pPr marL="4280268" indent="-251781" eaLnBrk="0" fontAlgn="base" hangingPunct="0">
              <a:spcBef>
                <a:spcPct val="0"/>
              </a:spcBef>
              <a:spcAft>
                <a:spcPct val="0"/>
              </a:spcAft>
              <a:defRPr sz="1200" b="1">
                <a:solidFill>
                  <a:schemeClr val="tx1"/>
                </a:solidFill>
                <a:latin typeface="Tahoma" pitchFamily="34" charset="0"/>
              </a:defRPr>
            </a:lvl9pPr>
          </a:lstStyle>
          <a:p>
            <a:pPr eaLnBrk="1" hangingPunct="1">
              <a:defRPr/>
            </a:pPr>
            <a:fld id="{48F58FBF-2D6B-4ACD-AAF4-F3463DBCE8A4}" type="slidenum">
              <a:rPr lang="en-US" b="0" smtClean="0">
                <a:latin typeface="Arial" pitchFamily="34" charset="0"/>
              </a:rPr>
              <a:pPr eaLnBrk="1" hangingPunct="1">
                <a:defRPr/>
              </a:pPr>
              <a:t>14</a:t>
            </a:fld>
            <a:endParaRPr lang="en-US" b="0">
              <a:latin typeface="Arial" pitchFamily="34" charset="0"/>
            </a:endParaRPr>
          </a:p>
        </p:txBody>
      </p:sp>
    </p:spTree>
    <p:extLst>
      <p:ext uri="{BB962C8B-B14F-4D97-AF65-F5344CB8AC3E}">
        <p14:creationId xmlns:p14="http://schemas.microsoft.com/office/powerpoint/2010/main" val="234519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r>
              <a:rPr lang="en-US" sz="1100" dirty="0">
                <a:latin typeface="Arial" charset="0"/>
              </a:rPr>
              <a:t>Ok, let’s take you through an example of how someone is reviewed under CCAS….</a:t>
            </a:r>
          </a:p>
          <a:p>
            <a:pPr eaLnBrk="1" hangingPunct="1"/>
            <a:endParaRPr lang="en-US" sz="1100" dirty="0">
              <a:latin typeface="Arial" charset="0"/>
            </a:endParaRPr>
          </a:p>
          <a:p>
            <a:pPr eaLnBrk="1" hangingPunct="1"/>
            <a:r>
              <a:rPr lang="en-US" sz="1100" dirty="0">
                <a:latin typeface="Arial" charset="0"/>
              </a:rPr>
              <a:t>The pay pool panel process provides an opportunity to evaluate how the contributions and performance of each individual in the pay pool have led to the accomplishment of the overall goals/objectives of the organization in support of the mission. </a:t>
            </a:r>
          </a:p>
        </p:txBody>
      </p:sp>
      <p:sp>
        <p:nvSpPr>
          <p:cNvPr id="14234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818286" indent="-314725" eaLnBrk="0" hangingPunct="0">
              <a:defRPr sz="1200" b="1">
                <a:solidFill>
                  <a:schemeClr val="tx1"/>
                </a:solidFill>
                <a:latin typeface="Tahoma" pitchFamily="34" charset="0"/>
              </a:defRPr>
            </a:lvl2pPr>
            <a:lvl3pPr marL="1258904" indent="-251781" eaLnBrk="0" hangingPunct="0">
              <a:defRPr sz="1200" b="1">
                <a:solidFill>
                  <a:schemeClr val="tx1"/>
                </a:solidFill>
                <a:latin typeface="Tahoma" pitchFamily="34" charset="0"/>
              </a:defRPr>
            </a:lvl3pPr>
            <a:lvl4pPr marL="1762464" indent="-251781" eaLnBrk="0" hangingPunct="0">
              <a:defRPr sz="1200" b="1">
                <a:solidFill>
                  <a:schemeClr val="tx1"/>
                </a:solidFill>
                <a:latin typeface="Tahoma" pitchFamily="34" charset="0"/>
              </a:defRPr>
            </a:lvl4pPr>
            <a:lvl5pPr marL="2266024" indent="-251781" eaLnBrk="0" hangingPunct="0">
              <a:defRPr sz="1200" b="1">
                <a:solidFill>
                  <a:schemeClr val="tx1"/>
                </a:solidFill>
                <a:latin typeface="Tahoma" pitchFamily="34" charset="0"/>
              </a:defRPr>
            </a:lvl5pPr>
            <a:lvl6pPr marL="2769587" indent="-251781" eaLnBrk="0" fontAlgn="base" hangingPunct="0">
              <a:spcBef>
                <a:spcPct val="0"/>
              </a:spcBef>
              <a:spcAft>
                <a:spcPct val="0"/>
              </a:spcAft>
              <a:defRPr sz="1200" b="1">
                <a:solidFill>
                  <a:schemeClr val="tx1"/>
                </a:solidFill>
                <a:latin typeface="Tahoma" pitchFamily="34" charset="0"/>
              </a:defRPr>
            </a:lvl6pPr>
            <a:lvl7pPr marL="3273146" indent="-251781" eaLnBrk="0" fontAlgn="base" hangingPunct="0">
              <a:spcBef>
                <a:spcPct val="0"/>
              </a:spcBef>
              <a:spcAft>
                <a:spcPct val="0"/>
              </a:spcAft>
              <a:defRPr sz="1200" b="1">
                <a:solidFill>
                  <a:schemeClr val="tx1"/>
                </a:solidFill>
                <a:latin typeface="Tahoma" pitchFamily="34" charset="0"/>
              </a:defRPr>
            </a:lvl7pPr>
            <a:lvl8pPr marL="3776709" indent="-251781" eaLnBrk="0" fontAlgn="base" hangingPunct="0">
              <a:spcBef>
                <a:spcPct val="0"/>
              </a:spcBef>
              <a:spcAft>
                <a:spcPct val="0"/>
              </a:spcAft>
              <a:defRPr sz="1200" b="1">
                <a:solidFill>
                  <a:schemeClr val="tx1"/>
                </a:solidFill>
                <a:latin typeface="Tahoma" pitchFamily="34" charset="0"/>
              </a:defRPr>
            </a:lvl8pPr>
            <a:lvl9pPr marL="4280268" indent="-251781" eaLnBrk="0" fontAlgn="base" hangingPunct="0">
              <a:spcBef>
                <a:spcPct val="0"/>
              </a:spcBef>
              <a:spcAft>
                <a:spcPct val="0"/>
              </a:spcAft>
              <a:defRPr sz="1200" b="1">
                <a:solidFill>
                  <a:schemeClr val="tx1"/>
                </a:solidFill>
                <a:latin typeface="Tahoma" pitchFamily="34" charset="0"/>
              </a:defRPr>
            </a:lvl9pPr>
          </a:lstStyle>
          <a:p>
            <a:pPr eaLnBrk="1" hangingPunct="1">
              <a:defRPr/>
            </a:pPr>
            <a:fld id="{48F58FBF-2D6B-4ACD-AAF4-F3463DBCE8A4}" type="slidenum">
              <a:rPr lang="en-US" b="0" smtClean="0">
                <a:latin typeface="Arial" pitchFamily="34" charset="0"/>
              </a:rPr>
              <a:pPr eaLnBrk="1" hangingPunct="1">
                <a:defRPr/>
              </a:pPr>
              <a:t>15</a:t>
            </a:fld>
            <a:endParaRPr lang="en-US" b="0">
              <a:latin typeface="Arial" pitchFamily="34" charset="0"/>
            </a:endParaRPr>
          </a:p>
        </p:txBody>
      </p:sp>
    </p:spTree>
    <p:extLst>
      <p:ext uri="{BB962C8B-B14F-4D97-AF65-F5344CB8AC3E}">
        <p14:creationId xmlns:p14="http://schemas.microsoft.com/office/powerpoint/2010/main" val="74080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r>
              <a:rPr lang="en-US" sz="1100" dirty="0">
                <a:latin typeface="Arial" charset="0"/>
              </a:rPr>
              <a:t>Ok, let’s take you through an example of how someone is reviewed under CCAS….</a:t>
            </a:r>
          </a:p>
          <a:p>
            <a:pPr eaLnBrk="1" hangingPunct="1"/>
            <a:endParaRPr lang="en-US" sz="1100" dirty="0">
              <a:latin typeface="Arial" charset="0"/>
            </a:endParaRPr>
          </a:p>
          <a:p>
            <a:pPr eaLnBrk="1" hangingPunct="1"/>
            <a:r>
              <a:rPr lang="en-US" sz="1100" dirty="0">
                <a:latin typeface="Arial" charset="0"/>
              </a:rPr>
              <a:t>The pay pool panel process provides an opportunity to evaluate how the contributions and performance of each individual in the pay pool have led to the accomplishment of the overall goals/objectives of the organization in support of the mission. </a:t>
            </a:r>
          </a:p>
        </p:txBody>
      </p:sp>
      <p:sp>
        <p:nvSpPr>
          <p:cNvPr id="14234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818286" indent="-314725" eaLnBrk="0" hangingPunct="0">
              <a:defRPr sz="1200" b="1">
                <a:solidFill>
                  <a:schemeClr val="tx1"/>
                </a:solidFill>
                <a:latin typeface="Tahoma" pitchFamily="34" charset="0"/>
              </a:defRPr>
            </a:lvl2pPr>
            <a:lvl3pPr marL="1258904" indent="-251781" eaLnBrk="0" hangingPunct="0">
              <a:defRPr sz="1200" b="1">
                <a:solidFill>
                  <a:schemeClr val="tx1"/>
                </a:solidFill>
                <a:latin typeface="Tahoma" pitchFamily="34" charset="0"/>
              </a:defRPr>
            </a:lvl3pPr>
            <a:lvl4pPr marL="1762464" indent="-251781" eaLnBrk="0" hangingPunct="0">
              <a:defRPr sz="1200" b="1">
                <a:solidFill>
                  <a:schemeClr val="tx1"/>
                </a:solidFill>
                <a:latin typeface="Tahoma" pitchFamily="34" charset="0"/>
              </a:defRPr>
            </a:lvl4pPr>
            <a:lvl5pPr marL="2266024" indent="-251781" eaLnBrk="0" hangingPunct="0">
              <a:defRPr sz="1200" b="1">
                <a:solidFill>
                  <a:schemeClr val="tx1"/>
                </a:solidFill>
                <a:latin typeface="Tahoma" pitchFamily="34" charset="0"/>
              </a:defRPr>
            </a:lvl5pPr>
            <a:lvl6pPr marL="2769587" indent="-251781" eaLnBrk="0" fontAlgn="base" hangingPunct="0">
              <a:spcBef>
                <a:spcPct val="0"/>
              </a:spcBef>
              <a:spcAft>
                <a:spcPct val="0"/>
              </a:spcAft>
              <a:defRPr sz="1200" b="1">
                <a:solidFill>
                  <a:schemeClr val="tx1"/>
                </a:solidFill>
                <a:latin typeface="Tahoma" pitchFamily="34" charset="0"/>
              </a:defRPr>
            </a:lvl6pPr>
            <a:lvl7pPr marL="3273146" indent="-251781" eaLnBrk="0" fontAlgn="base" hangingPunct="0">
              <a:spcBef>
                <a:spcPct val="0"/>
              </a:spcBef>
              <a:spcAft>
                <a:spcPct val="0"/>
              </a:spcAft>
              <a:defRPr sz="1200" b="1">
                <a:solidFill>
                  <a:schemeClr val="tx1"/>
                </a:solidFill>
                <a:latin typeface="Tahoma" pitchFamily="34" charset="0"/>
              </a:defRPr>
            </a:lvl7pPr>
            <a:lvl8pPr marL="3776709" indent="-251781" eaLnBrk="0" fontAlgn="base" hangingPunct="0">
              <a:spcBef>
                <a:spcPct val="0"/>
              </a:spcBef>
              <a:spcAft>
                <a:spcPct val="0"/>
              </a:spcAft>
              <a:defRPr sz="1200" b="1">
                <a:solidFill>
                  <a:schemeClr val="tx1"/>
                </a:solidFill>
                <a:latin typeface="Tahoma" pitchFamily="34" charset="0"/>
              </a:defRPr>
            </a:lvl8pPr>
            <a:lvl9pPr marL="4280268" indent="-251781" eaLnBrk="0" fontAlgn="base" hangingPunct="0">
              <a:spcBef>
                <a:spcPct val="0"/>
              </a:spcBef>
              <a:spcAft>
                <a:spcPct val="0"/>
              </a:spcAft>
              <a:defRPr sz="1200" b="1">
                <a:solidFill>
                  <a:schemeClr val="tx1"/>
                </a:solidFill>
                <a:latin typeface="Tahoma" pitchFamily="34" charset="0"/>
              </a:defRPr>
            </a:lvl9pPr>
          </a:lstStyle>
          <a:p>
            <a:pPr eaLnBrk="1" hangingPunct="1">
              <a:defRPr/>
            </a:pPr>
            <a:fld id="{48F58FBF-2D6B-4ACD-AAF4-F3463DBCE8A4}" type="slidenum">
              <a:rPr lang="en-US" b="0" smtClean="0">
                <a:latin typeface="Arial" pitchFamily="34" charset="0"/>
              </a:rPr>
              <a:pPr eaLnBrk="1" hangingPunct="1">
                <a:defRPr/>
              </a:pPr>
              <a:t>16</a:t>
            </a:fld>
            <a:endParaRPr lang="en-US" b="0">
              <a:latin typeface="Arial" pitchFamily="34" charset="0"/>
            </a:endParaRPr>
          </a:p>
        </p:txBody>
      </p:sp>
    </p:spTree>
    <p:extLst>
      <p:ext uri="{BB962C8B-B14F-4D97-AF65-F5344CB8AC3E}">
        <p14:creationId xmlns:p14="http://schemas.microsoft.com/office/powerpoint/2010/main" val="67831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pPr indent="220599"/>
            <a:r>
              <a:rPr lang="en-US" dirty="0">
                <a:latin typeface="+mn-lt"/>
              </a:rPr>
              <a:t>Under AcqDemo, you are a member of a pay pool.  A pay pool is a group of employees who are evaluated together under </a:t>
            </a:r>
            <a:r>
              <a:rPr lang="en-US" dirty="0" err="1">
                <a:latin typeface="+mn-lt"/>
              </a:rPr>
              <a:t>AcqDemo’s</a:t>
            </a:r>
            <a:r>
              <a:rPr lang="en-US" dirty="0">
                <a:latin typeface="+mn-lt"/>
              </a:rPr>
              <a:t> performance management system, the Contribution-Based Compensation and Appraisal System, or CCAS.  Their purpose is to share a common view of the organization’s mission, goals, and objectives in reviewing the contribution and performance of employees by subordinate supervisors and bring a common perspective to how employees are evaluated, and therefore, compensated and appraised.</a:t>
            </a:r>
          </a:p>
          <a:p>
            <a:pPr indent="220599"/>
            <a:endParaRPr lang="en-US" dirty="0">
              <a:latin typeface="+mn-lt"/>
            </a:endParaRPr>
          </a:p>
          <a:p>
            <a:pPr indent="220599"/>
            <a:r>
              <a:rPr lang="en-US" dirty="0">
                <a:latin typeface="+mn-lt"/>
              </a:rPr>
              <a:t>Pay pools are established within each participating organization to</a:t>
            </a:r>
            <a:r>
              <a:rPr lang="en-US" b="1" dirty="0">
                <a:latin typeface="+mn-lt"/>
              </a:rPr>
              <a:t> </a:t>
            </a:r>
            <a:r>
              <a:rPr lang="en-US" dirty="0">
                <a:latin typeface="+mn-lt"/>
              </a:rPr>
              <a:t>evaluate how the contributions of each individual employee in the pay pool have led to the accomplishment of the overall goals/objectives of the organization in support of its mission.  Pay pools are typically based either on organizational structure (for example, all employees in a division or a directorate would be in the same pay pool), by functional area, or by geographic location.  A pay pool should consist of between 35 and 300 employees. Pay pools may further be broken down to sub pay pools if desired by the Personnel Policy Board.</a:t>
            </a:r>
          </a:p>
          <a:p>
            <a:pPr indent="220599"/>
            <a:endParaRPr lang="en-US" dirty="0">
              <a:latin typeface="+mn-lt"/>
            </a:endParaRPr>
          </a:p>
          <a:p>
            <a:pPr indent="220599"/>
            <a:r>
              <a:rPr lang="en-US" dirty="0">
                <a:latin typeface="+mn-lt"/>
              </a:rPr>
              <a:t>Each pay pool is led by a pay pool manager, a person within the pay pool who is responsible for managing the </a:t>
            </a:r>
            <a:r>
              <a:rPr lang="en-US" dirty="0" err="1">
                <a:latin typeface="+mn-lt"/>
              </a:rPr>
              <a:t>CCAS</a:t>
            </a:r>
            <a:r>
              <a:rPr lang="en-US" dirty="0">
                <a:latin typeface="+mn-lt"/>
              </a:rPr>
              <a:t> process within their authority.  As such, the pay pool manager has annual pay adjustment authority though determinations made by the pay pool manager are subject to higher management review.</a:t>
            </a:r>
          </a:p>
          <a:p>
            <a:pPr indent="220599"/>
            <a:endParaRPr lang="en-US" dirty="0">
              <a:latin typeface="+mn-lt"/>
            </a:endParaRPr>
          </a:p>
          <a:p>
            <a:pPr indent="220599"/>
            <a:r>
              <a:rPr lang="en-US" dirty="0">
                <a:latin typeface="+mn-lt"/>
              </a:rPr>
              <a:t>The pay pool panel is a group of people who normally report directly to the pay pool manager. Together, along with the pay pool manager, they determine employees’ final Overall Contribution Scores, pay adjustments, and contribution awards.</a:t>
            </a:r>
          </a:p>
          <a:p>
            <a:pPr indent="220599"/>
            <a:endParaRPr lang="en-US" dirty="0">
              <a:latin typeface="+mn-lt"/>
            </a:endParaRPr>
          </a:p>
          <a:p>
            <a:pPr indent="220599" defTabSz="882396" eaLnBrk="1" fontAlgn="auto" hangingPunct="1">
              <a:spcBef>
                <a:spcPts val="0"/>
              </a:spcBef>
              <a:spcAft>
                <a:spcPts val="0"/>
              </a:spcAft>
              <a:defRPr/>
            </a:pPr>
            <a:r>
              <a:rPr lang="en-US" dirty="0">
                <a:latin typeface="+mn-lt"/>
              </a:rPr>
              <a:t>The use of pay pool panels ensures that individual supervisor’s preliminary scores are reviewed by their peers, again, typically other supervisors in the same pay pool. A pay pool panel member shall not recommend or set his/her own rating or pay. </a:t>
            </a:r>
          </a:p>
          <a:p>
            <a:endParaRPr lang="en-US" dirty="0">
              <a:latin typeface="Arial" charset="0"/>
            </a:endParaRPr>
          </a:p>
        </p:txBody>
      </p:sp>
      <p:sp>
        <p:nvSpPr>
          <p:cNvPr id="107524"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66371" indent="-294757" eaLnBrk="0" hangingPunct="0">
              <a:defRPr sz="1200" b="1">
                <a:solidFill>
                  <a:schemeClr val="tx1"/>
                </a:solidFill>
                <a:latin typeface="Tahoma" pitchFamily="34" charset="0"/>
              </a:defRPr>
            </a:lvl2pPr>
            <a:lvl3pPr marL="1179033" indent="-235806" eaLnBrk="0" hangingPunct="0">
              <a:defRPr sz="1200" b="1">
                <a:solidFill>
                  <a:schemeClr val="tx1"/>
                </a:solidFill>
                <a:latin typeface="Tahoma" pitchFamily="34" charset="0"/>
              </a:defRPr>
            </a:lvl3pPr>
            <a:lvl4pPr marL="1650646" indent="-235806" eaLnBrk="0" hangingPunct="0">
              <a:defRPr sz="1200" b="1">
                <a:solidFill>
                  <a:schemeClr val="tx1"/>
                </a:solidFill>
                <a:latin typeface="Tahoma" pitchFamily="34" charset="0"/>
              </a:defRPr>
            </a:lvl4pPr>
            <a:lvl5pPr marL="2122259" indent="-235806" eaLnBrk="0" hangingPunct="0">
              <a:defRPr sz="1200" b="1">
                <a:solidFill>
                  <a:schemeClr val="tx1"/>
                </a:solidFill>
                <a:latin typeface="Tahoma" pitchFamily="34" charset="0"/>
              </a:defRPr>
            </a:lvl5pPr>
            <a:lvl6pPr marL="2593873" indent="-235806" eaLnBrk="0" fontAlgn="base" hangingPunct="0">
              <a:spcBef>
                <a:spcPct val="0"/>
              </a:spcBef>
              <a:spcAft>
                <a:spcPct val="0"/>
              </a:spcAft>
              <a:defRPr sz="1200" b="1">
                <a:solidFill>
                  <a:schemeClr val="tx1"/>
                </a:solidFill>
                <a:latin typeface="Tahoma" pitchFamily="34" charset="0"/>
              </a:defRPr>
            </a:lvl6pPr>
            <a:lvl7pPr marL="3065486" indent="-235806" eaLnBrk="0" fontAlgn="base" hangingPunct="0">
              <a:spcBef>
                <a:spcPct val="0"/>
              </a:spcBef>
              <a:spcAft>
                <a:spcPct val="0"/>
              </a:spcAft>
              <a:defRPr sz="1200" b="1">
                <a:solidFill>
                  <a:schemeClr val="tx1"/>
                </a:solidFill>
                <a:latin typeface="Tahoma" pitchFamily="34" charset="0"/>
              </a:defRPr>
            </a:lvl7pPr>
            <a:lvl8pPr marL="3537099" indent="-235806" eaLnBrk="0" fontAlgn="base" hangingPunct="0">
              <a:spcBef>
                <a:spcPct val="0"/>
              </a:spcBef>
              <a:spcAft>
                <a:spcPct val="0"/>
              </a:spcAft>
              <a:defRPr sz="1200" b="1">
                <a:solidFill>
                  <a:schemeClr val="tx1"/>
                </a:solidFill>
                <a:latin typeface="Tahoma" pitchFamily="34" charset="0"/>
              </a:defRPr>
            </a:lvl8pPr>
            <a:lvl9pPr marL="4008711" indent="-235806" eaLnBrk="0" fontAlgn="base" hangingPunct="0">
              <a:spcBef>
                <a:spcPct val="0"/>
              </a:spcBef>
              <a:spcAft>
                <a:spcPct val="0"/>
              </a:spcAft>
              <a:defRPr sz="1200" b="1">
                <a:solidFill>
                  <a:schemeClr val="tx1"/>
                </a:solidFill>
                <a:latin typeface="Tahoma" pitchFamily="34" charset="0"/>
              </a:defRPr>
            </a:lvl9pPr>
          </a:lstStyle>
          <a:p>
            <a:pPr marL="0" marR="0" lvl="0" indent="0" algn="r" defTabSz="441198" rtl="0" eaLnBrk="1" fontAlgn="auto" latinLnBrk="0" hangingPunct="1">
              <a:lnSpc>
                <a:spcPct val="100000"/>
              </a:lnSpc>
              <a:spcBef>
                <a:spcPts val="0"/>
              </a:spcBef>
              <a:spcAft>
                <a:spcPts val="0"/>
              </a:spcAft>
              <a:buClrTx/>
              <a:buSzTx/>
              <a:buFontTx/>
              <a:buNone/>
              <a:tabLst/>
              <a:defRPr/>
            </a:pPr>
            <a:fld id="{2F9CB1F7-0D5B-4CFC-A910-39C9750FD7E8}"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44119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7428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performance is a component of contribution, but contribution is broader in that it measures an employee’s contribution and value of results to the</a:t>
            </a:r>
          </a:p>
          <a:p>
            <a:r>
              <a:rPr lang="en-US" dirty="0"/>
              <a:t>mission. OCS is used to determine compensation; performance rating of record is used to determine order of retention in case of a RIF.</a:t>
            </a:r>
          </a:p>
        </p:txBody>
      </p:sp>
      <p:sp>
        <p:nvSpPr>
          <p:cNvPr id="4" name="Slide Number Placeholder 3"/>
          <p:cNvSpPr>
            <a:spLocks noGrp="1"/>
          </p:cNvSpPr>
          <p:nvPr>
            <p:ph type="sldNum" sz="quarter" idx="10"/>
          </p:nvPr>
        </p:nvSpPr>
        <p:spPr/>
        <p:txBody>
          <a:bodyPr/>
          <a:lstStyle/>
          <a:p>
            <a:fld id="{18DC1C0F-ACBC-4F66-8D4D-4F604FB02D9F}" type="slidenum">
              <a:rPr lang="en-US" smtClean="0"/>
              <a:t>20</a:t>
            </a:fld>
            <a:endParaRPr lang="en-US"/>
          </a:p>
        </p:txBody>
      </p:sp>
    </p:spTree>
    <p:extLst>
      <p:ext uri="{BB962C8B-B14F-4D97-AF65-F5344CB8AC3E}">
        <p14:creationId xmlns:p14="http://schemas.microsoft.com/office/powerpoint/2010/main" val="425991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41198" fontAlgn="base">
              <a:spcBef>
                <a:spcPct val="0"/>
              </a:spcBef>
              <a:spcAft>
                <a:spcPct val="0"/>
              </a:spcAft>
              <a:defRPr/>
            </a:pPr>
            <a:fld id="{05E363C4-D4AD-4126-A467-DA8828D5722E}" type="slidenum">
              <a:rPr lang="en-US" sz="1200">
                <a:solidFill>
                  <a:prstClr val="black"/>
                </a:solidFill>
                <a:latin typeface="Calibri" panose="020F0502020204030204"/>
                <a:cs typeface="Arial" charset="0"/>
              </a:rPr>
              <a:pPr defTabSz="441198" fontAlgn="base">
                <a:spcBef>
                  <a:spcPct val="0"/>
                </a:spcBef>
                <a:spcAft>
                  <a:spcPct val="0"/>
                </a:spcAft>
                <a:defRPr/>
              </a:pPr>
              <a:t>21</a:t>
            </a:fld>
            <a:endParaRPr lang="en-US" sz="1200">
              <a:solidFill>
                <a:prstClr val="black"/>
              </a:solidFill>
              <a:latin typeface="Calibri" panose="020F0502020204030204"/>
              <a:cs typeface="Arial" charset="0"/>
            </a:endParaRPr>
          </a:p>
        </p:txBody>
      </p:sp>
    </p:spTree>
    <p:extLst>
      <p:ext uri="{BB962C8B-B14F-4D97-AF65-F5344CB8AC3E}">
        <p14:creationId xmlns:p14="http://schemas.microsoft.com/office/powerpoint/2010/main" val="193398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FBEAD7-C1C7-4443-B237-EE8838AF1FB1}" type="slidenum">
              <a:rPr lang="en-US" smtClean="0"/>
              <a:t>24</a:t>
            </a:fld>
            <a:endParaRPr lang="en-US"/>
          </a:p>
        </p:txBody>
      </p:sp>
    </p:spTree>
    <p:extLst>
      <p:ext uri="{BB962C8B-B14F-4D97-AF65-F5344CB8AC3E}">
        <p14:creationId xmlns:p14="http://schemas.microsoft.com/office/powerpoint/2010/main" val="3523026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FBEAD7-C1C7-4443-B237-EE8838AF1FB1}" type="slidenum">
              <a:rPr lang="en-US" smtClean="0"/>
              <a:t>26</a:t>
            </a:fld>
            <a:endParaRPr lang="en-US"/>
          </a:p>
        </p:txBody>
      </p:sp>
    </p:spTree>
    <p:extLst>
      <p:ext uri="{BB962C8B-B14F-4D97-AF65-F5344CB8AC3E}">
        <p14:creationId xmlns:p14="http://schemas.microsoft.com/office/powerpoint/2010/main" val="149327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 lvl="2" indent="0">
              <a:buNone/>
            </a:pPr>
            <a:r>
              <a:rPr lang="en-US" sz="1200"/>
              <a:t>Very high scores continue to be available to recognize an employee for exemplary contributions and overall quality of performance the results of which are substantially beyond what was expected and warrant a score exceeding the top score for the highest broadband level in the employee’s career path. </a:t>
            </a:r>
          </a:p>
          <a:p>
            <a:pPr marL="6350" lvl="2" indent="0">
              <a:buNone/>
            </a:pPr>
            <a:endParaRPr lang="en-US" sz="1200"/>
          </a:p>
          <a:p>
            <a:pPr marL="6350" lvl="2" indent="0">
              <a:buNone/>
            </a:pPr>
            <a:r>
              <a:rPr lang="en-US" sz="1200"/>
              <a:t>Very high scores for factors may only be assigned to employees holding a position in NH IV, NJ IV, or NK III career paths.</a:t>
            </a:r>
          </a:p>
          <a:p>
            <a:pPr marL="6350" lvl="2" indent="0">
              <a:buNone/>
            </a:pPr>
            <a:endParaRPr lang="en-US" sz="1200"/>
          </a:p>
          <a:p>
            <a:pPr marL="6350" lvl="2" indent="0">
              <a:buNone/>
            </a:pPr>
            <a:r>
              <a:rPr lang="en-US" sz="1200"/>
              <a:t>=&gt; Factor Level Descriptor for Very High Score has been added to Appendix G, “Classification Level and Appraisal Factors.”</a:t>
            </a:r>
          </a:p>
          <a:p>
            <a:pPr marL="6350" lvl="2" indent="0">
              <a:buNone/>
            </a:pPr>
            <a:endParaRPr lang="en-US" sz="1200"/>
          </a:p>
          <a:p>
            <a:pPr marL="6350" lvl="2" indent="0">
              <a:buNone/>
            </a:pPr>
            <a:r>
              <a:rPr lang="en-US" sz="1200"/>
              <a:t>Our organizational policy regarding assigning Very High Scores is XXXX</a:t>
            </a:r>
          </a:p>
          <a:p>
            <a:pPr marL="6350" lvl="2" indent="0">
              <a:buNone/>
            </a:pPr>
            <a:endParaRPr lang="en-US" sz="1200"/>
          </a:p>
          <a:p>
            <a:pPr marL="349250" lvl="2" indent="-342900">
              <a:buFont typeface="Symbol" panose="05050102010706020507" pitchFamily="18" charset="2"/>
              <a:buChar char="Þ"/>
            </a:pPr>
            <a:r>
              <a:rPr lang="en-US" sz="1200"/>
              <a:t>Federal Register notice, Section II.D.2.f.(1), “Compensation Equity”</a:t>
            </a:r>
          </a:p>
          <a:p>
            <a:pPr marL="349250" lvl="2" indent="-342900">
              <a:buFont typeface="Symbol" panose="05050102010706020507" pitchFamily="18" charset="2"/>
              <a:buChar char="Þ"/>
            </a:pPr>
            <a:endParaRPr lang="en-US" sz="1200"/>
          </a:p>
          <a:p>
            <a:pPr marL="6350" lvl="2" indent="228600">
              <a:buFont typeface="Symbol" panose="05050102010706020507" pitchFamily="18" charset="2"/>
              <a:buNone/>
            </a:pPr>
            <a:r>
              <a:rPr lang="en-US" sz="1200" kern="1200">
                <a:solidFill>
                  <a:schemeClr val="tx1"/>
                </a:solidFill>
                <a:effectLst/>
                <a:latin typeface="+mn-lt"/>
                <a:ea typeface="+mn-ea"/>
                <a:cs typeface="+mn-cs"/>
              </a:rPr>
              <a:t>…Very high scores are available to recognize an employee for exemplary contributions and overall quality of performance the results of which are substantially beyond what  was expected and warrant a score exceeding the top score for the highest broadband  level  in  the  employee’s career path. Very high scores for factors may only be assigned to employees holding a position in Level IV of the Business and Technical Management Professional Career Path, Level IV of the Technical Management Support Career Path, or Level III of the Administrative Support Career Path.</a:t>
            </a:r>
            <a:endParaRPr lang="en-US" sz="1200"/>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4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F5DAEDC5-F8D2-4166-A2EB-1BF08CE42B83}" type="slidenum">
              <a:rPr lang="en-US" smtClean="0"/>
              <a:t>37</a:t>
            </a:fld>
            <a:endParaRPr lang="en-US"/>
          </a:p>
        </p:txBody>
      </p:sp>
    </p:spTree>
    <p:extLst>
      <p:ext uri="{BB962C8B-B14F-4D97-AF65-F5344CB8AC3E}">
        <p14:creationId xmlns:p14="http://schemas.microsoft.com/office/powerpoint/2010/main" val="372666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an introduction to the appraisal and reward system of AcqDemo.  It is called the Contribution-based Compensation and Appraisal System, or CCAS for short.  We will highlight its key elements throughout this section.</a:t>
            </a:r>
          </a:p>
          <a:p>
            <a:endParaRPr lang="en-US" dirty="0"/>
          </a:p>
          <a:p>
            <a:pPr algn="ctr" defTabSz="905073">
              <a:defRPr/>
            </a:pPr>
            <a:r>
              <a:rPr lang="en-US" b="1" i="1" dirty="0"/>
              <a:t>~ CLICK ~</a:t>
            </a:r>
            <a:endParaRPr lang="en-US" dirty="0"/>
          </a:p>
          <a:p>
            <a:endParaRPr lang="en-US" dirty="0"/>
          </a:p>
          <a:p>
            <a:r>
              <a:rPr lang="en-US" dirty="0"/>
              <a:t>AcqDemo is designed to focus employees on creating impact. Acquisition is a knowledge-based business; we depend on people to use their knowledge to advance mission performance.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2858349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panose="05050102010706020507" pitchFamily="18" charset="2"/>
              <a:buChar char="Þ"/>
            </a:pPr>
            <a:r>
              <a:rPr lang="en-US" dirty="0"/>
              <a:t>Federal Register notice, Section C.1., Introduction</a:t>
            </a:r>
          </a:p>
          <a:p>
            <a:pPr marL="171450" indent="-171450">
              <a:buFont typeface="Symbol" panose="05050102010706020507" pitchFamily="18" charset="2"/>
              <a:buChar char="Þ"/>
            </a:pPr>
            <a:endParaRPr lang="en-US" dirty="0"/>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AcqDemo’s</a:t>
            </a:r>
            <a:r>
              <a:rPr lang="en-US" sz="1200" kern="1200" dirty="0">
                <a:solidFill>
                  <a:schemeClr val="tx1"/>
                </a:solidFill>
                <a:effectLst/>
                <a:latin typeface="+mn-lt"/>
                <a:ea typeface="+mn-ea"/>
                <a:cs typeface="+mn-cs"/>
              </a:rPr>
              <a:t> compensation philosophy ensures equitable pay for the duties of the position, recognizes individual competency achievements, and rewards contribution to mission. To assist in this endeavor, </a:t>
            </a:r>
            <a:r>
              <a:rPr lang="en-US" sz="1200" kern="1200" dirty="0" err="1">
                <a:solidFill>
                  <a:schemeClr val="tx1"/>
                </a:solidFill>
                <a:effectLst/>
                <a:latin typeface="+mn-lt"/>
                <a:ea typeface="+mn-ea"/>
                <a:cs typeface="+mn-cs"/>
              </a:rPr>
              <a:t>AcqDemo</a:t>
            </a:r>
            <a:r>
              <a:rPr lang="en-US" sz="1200" kern="1200" dirty="0">
                <a:solidFill>
                  <a:schemeClr val="tx1"/>
                </a:solidFill>
                <a:effectLst/>
                <a:latin typeface="+mn-lt"/>
                <a:ea typeface="+mn-ea"/>
                <a:cs typeface="+mn-cs"/>
              </a:rPr>
              <a:t> provides a number of interventions and policies for special situations such as pay setting for new hires, reinstatement </a:t>
            </a:r>
            <a:r>
              <a:rPr lang="en-US" sz="1200" kern="1200" dirty="0" err="1">
                <a:solidFill>
                  <a:schemeClr val="tx1"/>
                </a:solidFill>
                <a:effectLst/>
                <a:latin typeface="+mn-lt"/>
                <a:ea typeface="+mn-ea"/>
                <a:cs typeface="+mn-cs"/>
              </a:rPr>
              <a:t>eligibles</a:t>
            </a:r>
            <a:r>
              <a:rPr lang="en-US" sz="1200" kern="1200" dirty="0">
                <a:solidFill>
                  <a:schemeClr val="tx1"/>
                </a:solidFill>
                <a:effectLst/>
                <a:latin typeface="+mn-lt"/>
                <a:ea typeface="+mn-ea"/>
                <a:cs typeface="+mn-cs"/>
              </a:rPr>
              <a:t>, and non-</a:t>
            </a:r>
            <a:r>
              <a:rPr lang="en-US" sz="1200" kern="1200" dirty="0" err="1">
                <a:solidFill>
                  <a:schemeClr val="tx1"/>
                </a:solidFill>
                <a:effectLst/>
                <a:latin typeface="+mn-lt"/>
                <a:ea typeface="+mn-ea"/>
                <a:cs typeface="+mn-cs"/>
              </a:rPr>
              <a:t>AcqDemo</a:t>
            </a:r>
            <a:r>
              <a:rPr lang="en-US" sz="1200" kern="1200" dirty="0">
                <a:solidFill>
                  <a:schemeClr val="tx1"/>
                </a:solidFill>
                <a:effectLst/>
                <a:latin typeface="+mn-lt"/>
                <a:ea typeface="+mn-ea"/>
                <a:cs typeface="+mn-cs"/>
              </a:rPr>
              <a:t> Federal civilian employees voluntarily accepting an </a:t>
            </a:r>
            <a:r>
              <a:rPr lang="en-US" sz="1200" kern="1200" dirty="0" err="1">
                <a:solidFill>
                  <a:schemeClr val="tx1"/>
                </a:solidFill>
                <a:effectLst/>
                <a:latin typeface="+mn-lt"/>
                <a:ea typeface="+mn-ea"/>
                <a:cs typeface="+mn-cs"/>
              </a:rPr>
              <a:t>AcqDemo</a:t>
            </a:r>
            <a:r>
              <a:rPr lang="en-US" sz="1200" kern="1200" dirty="0">
                <a:solidFill>
                  <a:schemeClr val="tx1"/>
                </a:solidFill>
                <a:effectLst/>
                <a:latin typeface="+mn-lt"/>
                <a:ea typeface="+mn-ea"/>
                <a:cs typeface="+mn-cs"/>
              </a:rPr>
              <a:t> position; promotions; buy-ins on voluntary permanent lateral transfers, reassignments, and realignments into </a:t>
            </a:r>
            <a:r>
              <a:rPr lang="en-US" sz="1200" kern="1200" dirty="0" err="1">
                <a:solidFill>
                  <a:schemeClr val="tx1"/>
                </a:solidFill>
                <a:effectLst/>
                <a:latin typeface="+mn-lt"/>
                <a:ea typeface="+mn-ea"/>
                <a:cs typeface="+mn-cs"/>
              </a:rPr>
              <a:t>AcqDemo</a:t>
            </a:r>
            <a:r>
              <a:rPr lang="en-US" sz="1200" kern="1200" dirty="0">
                <a:solidFill>
                  <a:schemeClr val="tx1"/>
                </a:solidFill>
                <a:effectLst/>
                <a:latin typeface="+mn-lt"/>
                <a:ea typeface="+mn-ea"/>
                <a:cs typeface="+mn-cs"/>
              </a:rPr>
              <a:t>; changes to lower career path; supervisory and team leader cash differentials; accelerated compensation for developmental positions; and a contribution-based  compensation system that aligns employees’ pay to their contributions to the organization’s mission and to the scope, difficulty, and value of their positions.</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695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a:ln/>
        </p:spPr>
      </p:sp>
      <p:sp>
        <p:nvSpPr>
          <p:cNvPr id="139266" name="Notes Placeholder 2"/>
          <p:cNvSpPr>
            <a:spLocks noGrp="1"/>
          </p:cNvSpPr>
          <p:nvPr>
            <p:ph type="body" idx="1"/>
          </p:nvPr>
        </p:nvSpPr>
        <p:spPr>
          <a:noFill/>
          <a:ln/>
        </p:spPr>
        <p:txBody>
          <a:bodyPr/>
          <a:lstStyle/>
          <a:p>
            <a:r>
              <a:rPr lang="en-US" dirty="0"/>
              <a:t>Based on the scoring results, the pay pool manager, in consultation with the pay pool panel, determines the potential salary adjustment and contribution award for each employee.  Overall, there are three pots of money available to the pay pool for distribution at the end of each appraisal cycle:</a:t>
            </a:r>
          </a:p>
          <a:p>
            <a:endParaRPr lang="en-US" dirty="0"/>
          </a:p>
          <a:p>
            <a:r>
              <a:rPr lang="en-US" dirty="0"/>
              <a:t>The amount of money available within the pay pool for salary increases, here called a Contribution Rating Increase (or CRI), is determined by the money that would traditionally have been available in GS for quality and within-grade step increases, and career promotions.  The CRI pool of money will be set at no less than 2% of the activity’s total basic pay budget (without locality). Components may optionally set higher amounts within their budgetary limits, unless a ceiling amount is directed by the AcqDemo Program Office, OPM, and/or OMB within any given year.</a:t>
            </a:r>
          </a:p>
          <a:p>
            <a:endParaRPr lang="en-US" dirty="0"/>
          </a:p>
          <a:p>
            <a:pPr defTabSz="913210">
              <a:defRPr/>
            </a:pPr>
            <a:r>
              <a:rPr lang="en-US" dirty="0"/>
              <a:t>The Contribution Award (or CA) pot includes what were formerly performance awards under the General Schedule. This money will be used for awards given under the CCAS process. The fund will be set at no less than 1 % of the activity’s total adjusted basic pay budget (with locality). This fund will not exceed 90 % of the total awards budget, so as to allow for other awards not related to the CCAS process, e.g., on the spot awards and group awards to be given throughout the year. </a:t>
            </a:r>
          </a:p>
          <a:p>
            <a:endParaRPr lang="en-US" dirty="0"/>
          </a:p>
          <a:p>
            <a:r>
              <a:rPr lang="en-US" dirty="0"/>
              <a:t>The General Pay Increase (or GPI) is an optional annual increase recommended by the President of the United States and approved by Congress.</a:t>
            </a:r>
            <a:br>
              <a:rPr lang="en-US" dirty="0"/>
            </a:br>
            <a:endParaRPr lang="en-US" dirty="0"/>
          </a:p>
          <a:p>
            <a:r>
              <a:rPr lang="en-US" dirty="0"/>
              <a:t>The dollar amounts to be included in the pay pool will be computed based on the total of the basic pay of all employees in the pay pool as of 30 September each year.  </a:t>
            </a:r>
          </a:p>
          <a:p>
            <a:endParaRPr lang="en-US" dirty="0"/>
          </a:p>
          <a:p>
            <a:pPr defTabSz="913210">
              <a:defRPr/>
            </a:pPr>
            <a:r>
              <a:rPr lang="en-US" dirty="0">
                <a:latin typeface="Arial" charset="0"/>
              </a:rPr>
              <a:t>Note:  Adjusted basic pay includes locality</a:t>
            </a:r>
          </a:p>
        </p:txBody>
      </p:sp>
      <p:sp>
        <p:nvSpPr>
          <p:cNvPr id="157700" name="Slide Number Placeholder 3"/>
          <p:cNvSpPr>
            <a:spLocks noGrp="1"/>
          </p:cNvSpPr>
          <p:nvPr>
            <p:ph type="sldNum" sz="quarter" idx="5"/>
          </p:nvPr>
        </p:nvSpPr>
        <p:spPr/>
        <p:txBody>
          <a:bodyPr/>
          <a:lstStyle>
            <a:lvl1pPr defTabSz="964628" eaLnBrk="0" hangingPunct="0">
              <a:defRPr sz="1200" b="1">
                <a:solidFill>
                  <a:schemeClr val="tx1"/>
                </a:solidFill>
                <a:latin typeface="Tahoma" pitchFamily="34" charset="0"/>
              </a:defRPr>
            </a:lvl1pPr>
            <a:lvl2pPr marL="785122" indent="-301969" defTabSz="964628" eaLnBrk="0" hangingPunct="0">
              <a:defRPr sz="1200" b="1">
                <a:solidFill>
                  <a:schemeClr val="tx1"/>
                </a:solidFill>
                <a:latin typeface="Tahoma" pitchFamily="34" charset="0"/>
              </a:defRPr>
            </a:lvl2pPr>
            <a:lvl3pPr marL="1207881" indent="-241577" defTabSz="964628" eaLnBrk="0" hangingPunct="0">
              <a:defRPr sz="1200" b="1">
                <a:solidFill>
                  <a:schemeClr val="tx1"/>
                </a:solidFill>
                <a:latin typeface="Tahoma" pitchFamily="34" charset="0"/>
              </a:defRPr>
            </a:lvl3pPr>
            <a:lvl4pPr marL="1691034" indent="-241577" defTabSz="964628" eaLnBrk="0" hangingPunct="0">
              <a:defRPr sz="1200" b="1">
                <a:solidFill>
                  <a:schemeClr val="tx1"/>
                </a:solidFill>
                <a:latin typeface="Tahoma" pitchFamily="34" charset="0"/>
              </a:defRPr>
            </a:lvl4pPr>
            <a:lvl5pPr marL="2174186" indent="-241577" defTabSz="964628" eaLnBrk="0" hangingPunct="0">
              <a:defRPr sz="1200" b="1">
                <a:solidFill>
                  <a:schemeClr val="tx1"/>
                </a:solidFill>
                <a:latin typeface="Tahoma" pitchFamily="34" charset="0"/>
              </a:defRPr>
            </a:lvl5pPr>
            <a:lvl6pPr marL="2657339" indent="-241577" defTabSz="964628" eaLnBrk="0" fontAlgn="base" hangingPunct="0">
              <a:spcBef>
                <a:spcPct val="0"/>
              </a:spcBef>
              <a:spcAft>
                <a:spcPct val="0"/>
              </a:spcAft>
              <a:defRPr sz="1200" b="1">
                <a:solidFill>
                  <a:schemeClr val="tx1"/>
                </a:solidFill>
                <a:latin typeface="Tahoma" pitchFamily="34" charset="0"/>
              </a:defRPr>
            </a:lvl6pPr>
            <a:lvl7pPr marL="3140492" indent="-241577" defTabSz="964628" eaLnBrk="0" fontAlgn="base" hangingPunct="0">
              <a:spcBef>
                <a:spcPct val="0"/>
              </a:spcBef>
              <a:spcAft>
                <a:spcPct val="0"/>
              </a:spcAft>
              <a:defRPr sz="1200" b="1">
                <a:solidFill>
                  <a:schemeClr val="tx1"/>
                </a:solidFill>
                <a:latin typeface="Tahoma" pitchFamily="34" charset="0"/>
              </a:defRPr>
            </a:lvl7pPr>
            <a:lvl8pPr marL="3623644" indent="-241577" defTabSz="964628" eaLnBrk="0" fontAlgn="base" hangingPunct="0">
              <a:spcBef>
                <a:spcPct val="0"/>
              </a:spcBef>
              <a:spcAft>
                <a:spcPct val="0"/>
              </a:spcAft>
              <a:defRPr sz="1200" b="1">
                <a:solidFill>
                  <a:schemeClr val="tx1"/>
                </a:solidFill>
                <a:latin typeface="Tahoma" pitchFamily="34" charset="0"/>
              </a:defRPr>
            </a:lvl8pPr>
            <a:lvl9pPr marL="4106795" indent="-241577" defTabSz="964628" eaLnBrk="0" fontAlgn="base" hangingPunct="0">
              <a:spcBef>
                <a:spcPct val="0"/>
              </a:spcBef>
              <a:spcAft>
                <a:spcPct val="0"/>
              </a:spcAft>
              <a:defRPr sz="1200" b="1">
                <a:solidFill>
                  <a:schemeClr val="tx1"/>
                </a:solidFill>
                <a:latin typeface="Tahoma" pitchFamily="34" charset="0"/>
              </a:defRPr>
            </a:lvl9pPr>
          </a:lstStyle>
          <a:p>
            <a:pPr eaLnBrk="1" hangingPunct="1">
              <a:defRPr/>
            </a:pPr>
            <a:fld id="{DE9B660B-B954-45CA-8C10-0F8497E43EAC}" type="slidenum">
              <a:rPr lang="en-US" b="0" smtClean="0">
                <a:latin typeface="Arial" pitchFamily="34" charset="0"/>
              </a:rPr>
              <a:pPr eaLnBrk="1" hangingPunct="1">
                <a:defRPr/>
              </a:pPr>
              <a:t>41</a:t>
            </a:fld>
            <a:endParaRPr lang="en-US" b="0" dirty="0">
              <a:latin typeface="Arial" pitchFamily="34" charset="0"/>
            </a:endParaRPr>
          </a:p>
        </p:txBody>
      </p:sp>
    </p:spTree>
    <p:extLst>
      <p:ext uri="{BB962C8B-B14F-4D97-AF65-F5344CB8AC3E}">
        <p14:creationId xmlns:p14="http://schemas.microsoft.com/office/powerpoint/2010/main" val="3186237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99E4A9-4EED-4293-B136-16D666DD1B12}" type="slidenum">
              <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11650" name="Rectangle 2"/>
          <p:cNvSpPr>
            <a:spLocks noGrp="1" noRot="1" noChangeAspect="1" noChangeArrowheads="1" noTextEdit="1"/>
          </p:cNvSpPr>
          <p:nvPr>
            <p:ph type="sldImg"/>
          </p:nvPr>
        </p:nvSpPr>
        <p:spPr>
          <a:xfrm>
            <a:off x="1190625" y="712788"/>
            <a:ext cx="4656138" cy="3492500"/>
          </a:xfrm>
          <a:ln/>
        </p:spPr>
      </p:sp>
      <p:sp>
        <p:nvSpPr>
          <p:cNvPr id="411651" name="Rectangle 3"/>
          <p:cNvSpPr>
            <a:spLocks noGrp="1" noChangeArrowheads="1"/>
          </p:cNvSpPr>
          <p:nvPr>
            <p:ph type="body" idx="1"/>
          </p:nvPr>
        </p:nvSpPr>
        <p:spPr>
          <a:xfrm>
            <a:off x="394057" y="4343190"/>
            <a:ext cx="6317617" cy="4730804"/>
          </a:xfrm>
        </p:spPr>
        <p:txBody>
          <a:bodyPr lIns="91412" tIns="45705" rIns="91412" bIns="45705"/>
          <a:lstStyle/>
          <a:p>
            <a:r>
              <a:rPr lang="en-US" sz="1200" kern="1200" dirty="0">
                <a:solidFill>
                  <a:schemeClr val="tx1"/>
                </a:solidFill>
                <a:latin typeface="Arial" pitchFamily="34" charset="0"/>
                <a:ea typeface="+mn-ea"/>
                <a:cs typeface="+mn-cs"/>
              </a:rPr>
              <a:t>So this is the famous “rails” graph of AcqDemo, now called the Integrated Pay Schedule, or IPS.  We’re going to step through how pay adjustments are calculated from CCAS scoring results so you can both understand the process and be prepared to answer questions about pay adjustments should they come up.</a:t>
            </a:r>
          </a:p>
          <a:p>
            <a:endParaRPr lang="en-US" sz="1200" kern="1200" dirty="0">
              <a:solidFill>
                <a:schemeClr val="tx1"/>
              </a:solidFill>
              <a:latin typeface="Arial" pitchFamily="34" charset="0"/>
              <a:ea typeface="+mn-ea"/>
              <a:cs typeface="+mn-cs"/>
            </a:endParaRPr>
          </a:p>
          <a:p>
            <a:r>
              <a:rPr lang="en-US" sz="1200" kern="1200" dirty="0">
                <a:solidFill>
                  <a:schemeClr val="tx1"/>
                </a:solidFill>
                <a:latin typeface="Arial" pitchFamily="34" charset="0"/>
                <a:ea typeface="+mn-ea"/>
                <a:cs typeface="+mn-cs"/>
              </a:rPr>
              <a:t>This is how the GS-1, step 1 to GS-15, step 10 base pay amounts and their corresponding EOCSs, 0 – 100, plot on a natural logarithmic scale.  This logarithm generates what we call the Standard Pay Line (red line) representing all the salaries between GS-1, step 1 and GS-15, step 10.  The design provides for a tolerance of plus/minus 8% in base pay amounts</a:t>
            </a:r>
            <a:r>
              <a:rPr lang="en-US" sz="1200" kern="1200" baseline="0" dirty="0">
                <a:solidFill>
                  <a:schemeClr val="tx1"/>
                </a:solidFill>
                <a:latin typeface="Arial" pitchFamily="34" charset="0"/>
                <a:ea typeface="+mn-ea"/>
                <a:cs typeface="+mn-cs"/>
              </a:rPr>
              <a:t> or</a:t>
            </a:r>
            <a:r>
              <a:rPr lang="en-US" sz="1200" kern="1200" dirty="0">
                <a:solidFill>
                  <a:schemeClr val="tx1"/>
                </a:solidFill>
                <a:latin typeface="Arial" pitchFamily="34" charset="0"/>
                <a:ea typeface="+mn-ea"/>
                <a:cs typeface="+mn-cs"/>
              </a:rPr>
              <a:t> plus/minus 4 OCS points around the SPL.  This creates what we call the Normal Pay Region (NPR) and Expected Contribution Range (ECR).  </a:t>
            </a:r>
          </a:p>
          <a:p>
            <a:pPr>
              <a:buFont typeface="Times New Roman" panose="02020603050405020304" pitchFamily="18" charset="0"/>
              <a:buChar char="→"/>
            </a:pPr>
            <a:endParaRPr lang="en-US" altLang="en-US" dirty="0"/>
          </a:p>
          <a:p>
            <a:pPr>
              <a:buFont typeface="Times New Roman" panose="02020603050405020304" pitchFamily="18" charset="0"/>
              <a:buNone/>
            </a:pPr>
            <a:r>
              <a:rPr lang="en-US" altLang="en-US" dirty="0"/>
              <a:t>These terms are best described graphically, so we’ll start by building a graph.</a:t>
            </a:r>
          </a:p>
          <a:p>
            <a:pPr>
              <a:buFont typeface="Times New Roman" panose="02020603050405020304" pitchFamily="18" charset="0"/>
              <a:buNone/>
            </a:pPr>
            <a:endParaRPr lang="en-US" altLang="en-US" dirty="0"/>
          </a:p>
          <a:p>
            <a:pPr>
              <a:buFont typeface="Times New Roman" panose="02020603050405020304" pitchFamily="18" charset="0"/>
              <a:buChar char="→"/>
            </a:pPr>
            <a:r>
              <a:rPr lang="en-US" altLang="en-US" dirty="0"/>
              <a:t>The X or horizontal axis represents Overall Compensation Scores.  </a:t>
            </a:r>
          </a:p>
          <a:p>
            <a:pPr>
              <a:buFont typeface="Times New Roman" panose="02020603050405020304" pitchFamily="18" charset="0"/>
              <a:buChar char="→"/>
            </a:pPr>
            <a:r>
              <a:rPr lang="en-US" altLang="en-US" dirty="0"/>
              <a:t>The Y or vertical axis represents Basic Pay. </a:t>
            </a:r>
          </a:p>
          <a:p>
            <a:pPr>
              <a:buFont typeface="Times New Roman" panose="02020603050405020304" pitchFamily="18" charset="0"/>
              <a:buChar char="→"/>
            </a:pPr>
            <a:endParaRPr lang="en-US" altLang="en-US" dirty="0"/>
          </a:p>
          <a:p>
            <a:pPr>
              <a:buFont typeface="Times New Roman" panose="02020603050405020304" pitchFamily="18" charset="0"/>
              <a:buNone/>
            </a:pPr>
            <a:r>
              <a:rPr lang="en-US" altLang="en-US" dirty="0"/>
              <a:t>To understand compensation regions, certain areas of the graph need to be identified.</a:t>
            </a:r>
          </a:p>
          <a:p>
            <a:pPr>
              <a:buFont typeface="Times New Roman" panose="02020603050405020304" pitchFamily="18" charset="0"/>
              <a:buChar char="→"/>
            </a:pPr>
            <a:endParaRPr lang="en-US" altLang="en-US" dirty="0"/>
          </a:p>
          <a:p>
            <a:pPr>
              <a:buFont typeface="Times New Roman" panose="02020603050405020304" pitchFamily="18" charset="0"/>
              <a:buChar char="→"/>
            </a:pPr>
            <a:r>
              <a:rPr lang="en-US" altLang="en-US" dirty="0"/>
              <a:t>First, let’s add the Standard Pay Line.  The Standard Pay Line is a mathematical relationship between contribution and salary.  It tracks from the lowest pay (GS-1/1) to the highest pay (GS-15/10). </a:t>
            </a:r>
          </a:p>
          <a:p>
            <a:pPr lvl="0">
              <a:buFont typeface="Times New Roman" panose="02020603050405020304" pitchFamily="18" charset="0"/>
              <a:buNone/>
            </a:pPr>
            <a:r>
              <a:rPr lang="en-US" altLang="en-US" dirty="0"/>
              <a:t>	- The line is increased annually IAW the General Schedule pay increase.</a:t>
            </a:r>
          </a:p>
          <a:p>
            <a:pPr>
              <a:buFont typeface="Times New Roman" panose="02020603050405020304" pitchFamily="18" charset="0"/>
              <a:buChar char="→"/>
            </a:pPr>
            <a:endParaRPr lang="en-US" altLang="en-US" dirty="0"/>
          </a:p>
          <a:p>
            <a:pPr>
              <a:buFont typeface="Times New Roman" panose="02020603050405020304" pitchFamily="18" charset="0"/>
              <a:buChar char="→"/>
            </a:pPr>
            <a:r>
              <a:rPr lang="en-US" altLang="en-US" dirty="0"/>
              <a:t>Throughout the CCAS discussion , you’ll hear me refer to the Upper and Lower Rails.  These rails are the curved lines placed at + and – 8% from the Standard Pay Line and define a region called the Normal Pay Range.</a:t>
            </a:r>
          </a:p>
          <a:p>
            <a:pPr>
              <a:buFont typeface="Times New Roman" panose="02020603050405020304" pitchFamily="18" charset="0"/>
              <a:buChar char="→"/>
            </a:pPr>
            <a:endParaRPr lang="en-US" altLang="en-US" dirty="0"/>
          </a:p>
          <a:p>
            <a:pPr>
              <a:buFont typeface="Times New Roman" panose="02020603050405020304" pitchFamily="18" charset="0"/>
              <a:buChar char="→"/>
            </a:pPr>
            <a:r>
              <a:rPr lang="en-US" altLang="en-US" dirty="0"/>
              <a:t>The Normal Pay Range falls between the rails and is the same for all career paths.  The Normal Pay range, like the Standard Pay Line, does not include locality pay.</a:t>
            </a:r>
          </a:p>
          <a:p>
            <a:pPr>
              <a:buFont typeface="Times New Roman" panose="02020603050405020304" pitchFamily="18" charset="0"/>
              <a:buChar char="→"/>
            </a:pPr>
            <a:endParaRPr lang="en-US" altLang="en-US" dirty="0"/>
          </a:p>
          <a:p>
            <a:pPr>
              <a:buFont typeface="Times New Roman" panose="02020603050405020304" pitchFamily="18" charset="0"/>
              <a:buChar char="→"/>
            </a:pPr>
            <a:r>
              <a:rPr lang="en-US" altLang="en-US" dirty="0"/>
              <a:t>The region above the upper rail is called the “Overcompensated Region” and</a:t>
            </a:r>
          </a:p>
          <a:p>
            <a:pPr>
              <a:buFont typeface="Times New Roman" panose="02020603050405020304" pitchFamily="18" charset="0"/>
              <a:buChar char="→"/>
            </a:pPr>
            <a:endParaRPr lang="en-US" altLang="en-US" dirty="0"/>
          </a:p>
          <a:p>
            <a:pPr>
              <a:buFont typeface="Times New Roman" panose="02020603050405020304" pitchFamily="18" charset="0"/>
              <a:buChar char="→"/>
            </a:pPr>
            <a:r>
              <a:rPr lang="en-US" altLang="en-US" dirty="0"/>
              <a:t>The region below the lower rail is called the “Undercompensated Region”. These names will make more sense after a few more elements are explained.</a:t>
            </a:r>
          </a:p>
        </p:txBody>
      </p:sp>
    </p:spTree>
    <p:extLst>
      <p:ext uri="{BB962C8B-B14F-4D97-AF65-F5344CB8AC3E}">
        <p14:creationId xmlns:p14="http://schemas.microsoft.com/office/powerpoint/2010/main" val="29320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1162050" y="692150"/>
            <a:ext cx="4611688" cy="3459163"/>
          </a:xfrm>
          <a:ln/>
        </p:spPr>
      </p:sp>
      <p:sp>
        <p:nvSpPr>
          <p:cNvPr id="133123" name="Notes Placeholder 2"/>
          <p:cNvSpPr>
            <a:spLocks noGrp="1"/>
          </p:cNvSpPr>
          <p:nvPr>
            <p:ph type="body" idx="1"/>
          </p:nvPr>
        </p:nvSpPr>
        <p:spPr>
          <a:noFill/>
          <a:ln/>
        </p:spPr>
        <p:txBody>
          <a:bodyPr/>
          <a:lstStyle/>
          <a:p>
            <a:r>
              <a:rPr lang="en-US" sz="1100" dirty="0"/>
              <a:t>Depending on the OCS finalized by the Pay Pool Panel, an employee’s contribution will plot in one of three Regions:  Overcompensated Region (above the upper rail), Undercompensated Region (below the lower rail), and Normal Pay Region which is the region between the upper and lower rails.  </a:t>
            </a:r>
          </a:p>
          <a:p>
            <a:endParaRPr lang="en-US" sz="1100" dirty="0"/>
          </a:p>
          <a:p>
            <a:r>
              <a:rPr lang="en-US" sz="1100" dirty="0"/>
              <a:t>Based on rail position, there are associated salary adjustment guidelines as shown in the table on this slide.  Because those in the overcompensated region are being paid more than their level of contribution, they are not eligible for a Contribution Rating Increase (pay increase) nor a Contribution Award.  The Pay Pool Panel may decide to give the GPI in full or reduce or deny it altogether.  Those who plot in the normal pay region are being compensated fairly for their level of contribution and are, therefore, eligible for a CRI (up to 6%), a CA, and the full GPI.  Those plotting in the undercompensated region are contributing well above their current level of compensation and are eligible for a CRI (up to 20%), a CA, and the full GPI.  Because locality is not part of the Pay Pool funds, everyone receives their locality adjustment.  </a:t>
            </a:r>
          </a:p>
          <a:p>
            <a:endParaRPr lang="en-US" sz="1100" dirty="0"/>
          </a:p>
          <a:p>
            <a:r>
              <a:rPr lang="en-US" sz="1100" dirty="0"/>
              <a:t>These percentages are eligibilities…the actual amount of increase will again be dependent upon the Pay Pool funding, Delta OCS/Delta Y totals, and distribution of funds among all employees in the Pay Pool.   Like NSPS, if everyone received level 5s, the share value was reduced.  It’s the same concept here….if everyone receives an OCS positive Delta OCS, the payouts are smaller individually and meaningful recognition distinctions are lost.  </a:t>
            </a:r>
          </a:p>
          <a:p>
            <a:endParaRPr lang="en-US" sz="1100" dirty="0"/>
          </a:p>
          <a:p>
            <a:r>
              <a:rPr lang="en-US" sz="1100" dirty="0"/>
              <a:t>The intent of CCAS is that over time, employee compensation will be at a level commensurate with level of contribution and eventually most employees will plot in between the rails in the Normal Pay Region.   </a:t>
            </a:r>
          </a:p>
          <a:p>
            <a:endParaRPr lang="en-US" sz="1100" dirty="0"/>
          </a:p>
          <a:p>
            <a:r>
              <a:rPr lang="en-US" sz="1100" dirty="0"/>
              <a:t>Remember from our chapter on transition, there will be a group of employees on Pay Retention which may plot in the overcompensated region because they are receiving a level of compensation exceeding their ability to contribute at a comparable level for their assigned position.  In these cases, Pay Pool panels may want to discuss these employees separate from others.  </a:t>
            </a:r>
          </a:p>
          <a:p>
            <a:endParaRPr lang="en-US" sz="1100" dirty="0"/>
          </a:p>
          <a:p>
            <a:r>
              <a:rPr lang="en-US" sz="1100" dirty="0"/>
              <a:t>As stated earlier, you will receive greater details on the entire CCAS process in a subsequent training session. </a:t>
            </a:r>
          </a:p>
        </p:txBody>
      </p:sp>
      <p:sp>
        <p:nvSpPr>
          <p:cNvPr id="13312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C1816C-4BA2-4CB6-83EB-C77B004F5268}"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181320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eaLnBrk="0" hangingPunct="0">
              <a:defRPr sz="1200" b="1">
                <a:solidFill>
                  <a:schemeClr val="tx1"/>
                </a:solidFill>
                <a:latin typeface="Tahoma" pitchFamily="34" charset="0"/>
              </a:defRPr>
            </a:lvl1pPr>
            <a:lvl2pPr marL="786146" indent="-302363" eaLnBrk="0" hangingPunct="0">
              <a:defRPr sz="1200" b="1">
                <a:solidFill>
                  <a:schemeClr val="tx1"/>
                </a:solidFill>
                <a:latin typeface="Tahoma" pitchFamily="34" charset="0"/>
              </a:defRPr>
            </a:lvl2pPr>
            <a:lvl3pPr marL="1209456" indent="-241891" eaLnBrk="0" hangingPunct="0">
              <a:defRPr sz="1200" b="1">
                <a:solidFill>
                  <a:schemeClr val="tx1"/>
                </a:solidFill>
                <a:latin typeface="Tahoma" pitchFamily="34" charset="0"/>
              </a:defRPr>
            </a:lvl3pPr>
            <a:lvl4pPr marL="1693238" indent="-241891" eaLnBrk="0" hangingPunct="0">
              <a:defRPr sz="1200" b="1">
                <a:solidFill>
                  <a:schemeClr val="tx1"/>
                </a:solidFill>
                <a:latin typeface="Tahoma" pitchFamily="34" charset="0"/>
              </a:defRPr>
            </a:lvl4pPr>
            <a:lvl5pPr marL="2177020" indent="-241891" eaLnBrk="0" hangingPunct="0">
              <a:defRPr sz="1200" b="1">
                <a:solidFill>
                  <a:schemeClr val="tx1"/>
                </a:solidFill>
                <a:latin typeface="Tahoma" pitchFamily="34" charset="0"/>
              </a:defRPr>
            </a:lvl5pPr>
            <a:lvl6pPr marL="2660803" indent="-241891" eaLnBrk="0" fontAlgn="base" hangingPunct="0">
              <a:spcBef>
                <a:spcPct val="0"/>
              </a:spcBef>
              <a:spcAft>
                <a:spcPct val="0"/>
              </a:spcAft>
              <a:defRPr sz="1200" b="1">
                <a:solidFill>
                  <a:schemeClr val="tx1"/>
                </a:solidFill>
                <a:latin typeface="Tahoma" pitchFamily="34" charset="0"/>
              </a:defRPr>
            </a:lvl6pPr>
            <a:lvl7pPr marL="3144585" indent="-241891" eaLnBrk="0" fontAlgn="base" hangingPunct="0">
              <a:spcBef>
                <a:spcPct val="0"/>
              </a:spcBef>
              <a:spcAft>
                <a:spcPct val="0"/>
              </a:spcAft>
              <a:defRPr sz="1200" b="1">
                <a:solidFill>
                  <a:schemeClr val="tx1"/>
                </a:solidFill>
                <a:latin typeface="Tahoma" pitchFamily="34" charset="0"/>
              </a:defRPr>
            </a:lvl7pPr>
            <a:lvl8pPr marL="3628368" indent="-241891" eaLnBrk="0" fontAlgn="base" hangingPunct="0">
              <a:spcBef>
                <a:spcPct val="0"/>
              </a:spcBef>
              <a:spcAft>
                <a:spcPct val="0"/>
              </a:spcAft>
              <a:defRPr sz="1200" b="1">
                <a:solidFill>
                  <a:schemeClr val="tx1"/>
                </a:solidFill>
                <a:latin typeface="Tahoma" pitchFamily="34" charset="0"/>
              </a:defRPr>
            </a:lvl8pPr>
            <a:lvl9pPr marL="4112149" indent="-241891" eaLnBrk="0" fontAlgn="base" hangingPunct="0">
              <a:spcBef>
                <a:spcPct val="0"/>
              </a:spcBef>
              <a:spcAft>
                <a:spcPct val="0"/>
              </a:spcAft>
              <a:defRPr sz="12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3C15470-0736-4365-94BE-FB8FCF02B557}"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r>
              <a:rPr lang="en-US" dirty="0"/>
              <a:t>Employees may determine their Expected Overall Contribution Score (EOCS) and Expected Contribution Range (ECR) at any time by using the online ECR Calculator.  The ECR Calculator provides the employee’s expected score in the Standard Pay Line (SPL) column, as well as the upper and lower ranges for appropriate contribution aligned with that basic pay.  </a:t>
            </a:r>
          </a:p>
          <a:p>
            <a:endParaRPr lang="en-US" dirty="0"/>
          </a:p>
          <a:p>
            <a:r>
              <a:rPr lang="en-US" dirty="0"/>
              <a:t>The Expected Contribution Range Calculator can be found on-line at: http://acqdemo.hci.mil/tools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7626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CA845-0BF0-47BB-9300-A81F89A97E1B}" type="slidenum">
              <a:rPr kumimoji="0" lang="en-US" altLang="en-US" sz="18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alt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15746" name="Rectangle 2"/>
          <p:cNvSpPr>
            <a:spLocks noGrp="1" noRot="1" noChangeAspect="1" noChangeArrowheads="1" noTextEdit="1"/>
          </p:cNvSpPr>
          <p:nvPr>
            <p:ph type="sldImg"/>
          </p:nvPr>
        </p:nvSpPr>
        <p:spPr>
          <a:xfrm>
            <a:off x="1181100" y="696913"/>
            <a:ext cx="4652963" cy="3490912"/>
          </a:xfrm>
          <a:ln/>
        </p:spPr>
      </p:sp>
      <p:sp>
        <p:nvSpPr>
          <p:cNvPr id="415747" name="Rectangle 3"/>
          <p:cNvSpPr>
            <a:spLocks noGrp="1" noChangeArrowheads="1"/>
          </p:cNvSpPr>
          <p:nvPr>
            <p:ph type="body" idx="1"/>
          </p:nvPr>
        </p:nvSpPr>
        <p:spPr>
          <a:xfrm>
            <a:off x="850083" y="4419442"/>
            <a:ext cx="5152925" cy="4185920"/>
          </a:xfrm>
          <a:noFill/>
          <a:ln/>
        </p:spPr>
        <p:txBody>
          <a:bodyPr lIns="91412" tIns="45705" rIns="91412" bIns="45705"/>
          <a:lstStyle/>
          <a:p>
            <a:pPr>
              <a:buFont typeface="Times New Roman" panose="02020603050405020304" pitchFamily="18" charset="0"/>
              <a:buNone/>
            </a:pPr>
            <a:r>
              <a:rPr lang="en-US" altLang="en-US" dirty="0">
                <a:latin typeface="+mn-lt"/>
              </a:rPr>
              <a:t>We’ll use the Normal Pay Range to illustrate how one can receive an OCS within a specific range of scores and remain in the Normal Pay Range.</a:t>
            </a:r>
          </a:p>
          <a:p>
            <a:pPr>
              <a:buFont typeface="Times New Roman" panose="02020603050405020304" pitchFamily="18" charset="0"/>
              <a:buChar char="→"/>
            </a:pPr>
            <a:endParaRPr lang="en-US" altLang="en-US" dirty="0">
              <a:latin typeface="+mn-lt"/>
            </a:endParaRPr>
          </a:p>
          <a:p>
            <a:pPr>
              <a:buFont typeface="Times New Roman" panose="02020603050405020304" pitchFamily="18" charset="0"/>
              <a:buNone/>
            </a:pPr>
            <a:r>
              <a:rPr lang="en-US" altLang="en-US" dirty="0">
                <a:latin typeface="+mn-lt"/>
              </a:rPr>
              <a:t>For this graph we’ve added the Normal Pay Range to the Standard Pay Line.</a:t>
            </a:r>
          </a:p>
          <a:p>
            <a:pPr>
              <a:buFont typeface="Times New Roman" panose="02020603050405020304" pitchFamily="18" charset="0"/>
              <a:buNone/>
            </a:pPr>
            <a:endParaRPr lang="en-US" altLang="en-US" dirty="0">
              <a:latin typeface="+mn-lt"/>
            </a:endParaRPr>
          </a:p>
          <a:p>
            <a:pPr>
              <a:buFont typeface="Times New Roman" panose="02020603050405020304" pitchFamily="18" charset="0"/>
              <a:buChar char="→"/>
            </a:pPr>
            <a:r>
              <a:rPr lang="en-US" altLang="en-US" dirty="0">
                <a:latin typeface="+mn-lt"/>
              </a:rPr>
              <a:t>Same employee.  We determined 75 to be the expected OCS based on this employee’s salary and the Standard Pay Line.</a:t>
            </a:r>
          </a:p>
          <a:p>
            <a:pPr>
              <a:buFont typeface="Times New Roman" panose="02020603050405020304" pitchFamily="18" charset="0"/>
              <a:buChar char="→"/>
            </a:pPr>
            <a:endParaRPr lang="en-US" altLang="en-US" dirty="0">
              <a:latin typeface="+mn-lt"/>
            </a:endParaRPr>
          </a:p>
          <a:p>
            <a:pPr>
              <a:buFont typeface="Times New Roman" panose="02020603050405020304" pitchFamily="18" charset="0"/>
              <a:buChar char="→"/>
            </a:pPr>
            <a:r>
              <a:rPr lang="en-US" altLang="en-US" dirty="0">
                <a:latin typeface="+mn-lt"/>
              </a:rPr>
              <a:t>Using that same salary, we draw a line from the Y axis </a:t>
            </a:r>
            <a:r>
              <a:rPr lang="en-US" altLang="en-US" i="1" dirty="0">
                <a:latin typeface="+mn-lt"/>
              </a:rPr>
              <a:t>through </a:t>
            </a:r>
            <a:r>
              <a:rPr lang="en-US" altLang="en-US" dirty="0">
                <a:latin typeface="+mn-lt"/>
              </a:rPr>
              <a:t>the Normal Pay Range.</a:t>
            </a:r>
          </a:p>
          <a:p>
            <a:pPr>
              <a:buFont typeface="Times New Roman" panose="02020603050405020304" pitchFamily="18" charset="0"/>
              <a:buChar char="→"/>
            </a:pPr>
            <a:endParaRPr lang="en-US" altLang="en-US" dirty="0">
              <a:latin typeface="+mn-lt"/>
            </a:endParaRPr>
          </a:p>
          <a:p>
            <a:pPr>
              <a:buFont typeface="Times New Roman" panose="02020603050405020304" pitchFamily="18" charset="0"/>
              <a:buChar char="→"/>
            </a:pPr>
            <a:r>
              <a:rPr lang="en-US" altLang="en-US" dirty="0">
                <a:latin typeface="+mn-lt"/>
              </a:rPr>
              <a:t>To form the limits of the </a:t>
            </a:r>
            <a:r>
              <a:rPr lang="en-US" altLang="en-US" b="1" dirty="0">
                <a:latin typeface="+mn-lt"/>
              </a:rPr>
              <a:t>expected contribution range</a:t>
            </a:r>
            <a:r>
              <a:rPr lang="en-US" altLang="en-US" dirty="0">
                <a:latin typeface="+mn-lt"/>
              </a:rPr>
              <a:t>, we draw lines from where the salary line crosses the upper and lower rails down to the x axis reflecting the OCS scores.</a:t>
            </a:r>
          </a:p>
          <a:p>
            <a:pPr>
              <a:buFont typeface="Times New Roman" panose="02020603050405020304" pitchFamily="18" charset="0"/>
              <a:buChar char="→"/>
            </a:pPr>
            <a:endParaRPr lang="en-US" altLang="en-US" dirty="0">
              <a:latin typeface="+mn-lt"/>
            </a:endParaRPr>
          </a:p>
          <a:p>
            <a:pPr>
              <a:buFont typeface="Times New Roman" panose="02020603050405020304" pitchFamily="18" charset="0"/>
              <a:buChar char="→"/>
            </a:pPr>
            <a:r>
              <a:rPr lang="en-US" altLang="en-US" dirty="0">
                <a:latin typeface="+mn-lt"/>
              </a:rPr>
              <a:t>So, the Expected Contribution Range for an employee earning $97,392 is between 72 and 79</a:t>
            </a:r>
          </a:p>
        </p:txBody>
      </p:sp>
    </p:spTree>
    <p:extLst>
      <p:ext uri="{BB962C8B-B14F-4D97-AF65-F5344CB8AC3E}">
        <p14:creationId xmlns:p14="http://schemas.microsoft.com/office/powerpoint/2010/main" val="307700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70" indent="-173370">
              <a:buFont typeface="Symbol" panose="05050102010706020507" pitchFamily="18" charset="2"/>
              <a:buChar char="Þ"/>
            </a:pPr>
            <a:r>
              <a:rPr lang="en-US" dirty="0"/>
              <a:t>Federal Register notice, Section II.D.4.a., “Compensation Categories”</a:t>
            </a:r>
          </a:p>
          <a:p>
            <a:pPr marL="173370" indent="-173370">
              <a:buFont typeface="Symbol" panose="05050102010706020507" pitchFamily="18" charset="2"/>
              <a:buChar char="Þ"/>
            </a:pPr>
            <a:endParaRPr lang="en-US" dirty="0"/>
          </a:p>
          <a:p>
            <a:r>
              <a:rPr lang="en-US" dirty="0"/>
              <a:t>…Depending on the category into which an employee’s marker falls, he/she may be eligible for one to three forms of additional compensation. The pay pool panel has the option of awarding the employee up to and including the full General Pay Increase (as authorized by law or the President), a CRI (an increase in basic pay and/or a </a:t>
            </a:r>
            <a:r>
              <a:rPr lang="en-US" b="1" i="1" dirty="0"/>
              <a:t>CRI carryover lump sum payment for the CRI basic pay amount that exceeds a control point in or the maximum basic pay of an employee’s broadband level</a:t>
            </a:r>
            <a:r>
              <a:rPr lang="en-US" dirty="0"/>
              <a:t>) and/or a contribution award (a  lump-sum payment that does not affect basic pay)</a:t>
            </a:r>
          </a:p>
        </p:txBody>
      </p:sp>
      <p:sp>
        <p:nvSpPr>
          <p:cNvPr id="4" name="Slide Number Placeholder 3"/>
          <p:cNvSpPr>
            <a:spLocks noGrp="1"/>
          </p:cNvSpPr>
          <p:nvPr>
            <p:ph type="sldNum" sz="quarter" idx="10"/>
          </p:nvPr>
        </p:nvSpPr>
        <p:spPr/>
        <p:txBody>
          <a:bodyPr/>
          <a:lstStyle/>
          <a:p>
            <a:fld id="{F14F21D2-3A13-43D3-97F1-2E773FB6BCF5}" type="slidenum">
              <a:rPr lang="en-US" smtClean="0"/>
              <a:t>46</a:t>
            </a:fld>
            <a:endParaRPr lang="en-US" dirty="0"/>
          </a:p>
        </p:txBody>
      </p:sp>
    </p:spTree>
    <p:extLst>
      <p:ext uri="{BB962C8B-B14F-4D97-AF65-F5344CB8AC3E}">
        <p14:creationId xmlns:p14="http://schemas.microsoft.com/office/powerpoint/2010/main" val="40664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 typeface="Symbol" panose="05050102010706020507" pitchFamily="18" charset="2"/>
              <a:buNone/>
              <a:defRPr/>
            </a:pPr>
            <a:r>
              <a:rPr lang="en-US" b="1">
                <a:solidFill>
                  <a:srgbClr val="C00000"/>
                </a:solidFill>
              </a:rPr>
              <a:t>Business Rule Decision – </a:t>
            </a:r>
            <a:br>
              <a:rPr lang="en-US" b="1">
                <a:solidFill>
                  <a:srgbClr val="C00000"/>
                </a:solidFill>
              </a:rPr>
            </a:br>
            <a:r>
              <a:rPr lang="en-US" b="1">
                <a:solidFill>
                  <a:srgbClr val="C00000"/>
                </a:solidFill>
              </a:rPr>
              <a:t>Will this be used, and if so how?</a:t>
            </a:r>
            <a:endParaRPr lang="en-US">
              <a:solidFill>
                <a:srgbClr val="C00000"/>
              </a:solidFill>
            </a:endParaRPr>
          </a:p>
          <a:p>
            <a:pPr marL="173370" indent="-173370">
              <a:buFont typeface="Symbol" panose="05050102010706020507" pitchFamily="18" charset="2"/>
              <a:buChar char="Þ"/>
            </a:pPr>
            <a:endParaRPr lang="en-US"/>
          </a:p>
          <a:p>
            <a:pPr marL="173370" indent="-173370">
              <a:buFont typeface="Symbol" panose="05050102010706020507" pitchFamily="18" charset="2"/>
              <a:buChar char="Þ"/>
            </a:pPr>
            <a:r>
              <a:rPr lang="en-US"/>
              <a:t>Federal Register notice, Section II.D.4.a., “Compensation Categories”</a:t>
            </a:r>
          </a:p>
          <a:p>
            <a:pPr marL="173370" indent="-173370">
              <a:buFont typeface="Symbol" panose="05050102010706020507" pitchFamily="18" charset="2"/>
              <a:buChar char="Þ"/>
            </a:pPr>
            <a:endParaRPr lang="en-US"/>
          </a:p>
          <a:p>
            <a:r>
              <a:rPr lang="en-US"/>
              <a:t>…Depending on the category into which an employee’s marker falls, he/she may be eligible for one to three forms of additional compensation. The pay pool panel has the option of awarding the employee up to and including the full General Pay Increase (as authorized by law or the President), a CRI (an increase in basic pay and/or a </a:t>
            </a:r>
            <a:r>
              <a:rPr lang="en-US" b="1" i="1"/>
              <a:t>CRI carryover lump sum payment for the CRI basic pay amount that exceeds a control point in or the maximum basic pay of an employee’s broadband level</a:t>
            </a:r>
            <a:r>
              <a:rPr lang="en-US"/>
              <a:t>) and/or a contribution award (a  lump-sum payment that does not affect basic pay)</a:t>
            </a:r>
          </a:p>
        </p:txBody>
      </p:sp>
      <p:sp>
        <p:nvSpPr>
          <p:cNvPr id="4" name="Slide Number Placeholder 3"/>
          <p:cNvSpPr>
            <a:spLocks noGrp="1"/>
          </p:cNvSpPr>
          <p:nvPr>
            <p:ph type="sldNum" sz="quarter" idx="10"/>
          </p:nvPr>
        </p:nvSpPr>
        <p:spPr/>
        <p:txBody>
          <a:bodyPr/>
          <a:lstStyle/>
          <a:p>
            <a:fld id="{F14F21D2-3A13-43D3-97F1-2E773FB6BCF5}" type="slidenum">
              <a:rPr lang="en-US" smtClean="0"/>
              <a:t>47</a:t>
            </a:fld>
            <a:endParaRPr lang="en-US"/>
          </a:p>
        </p:txBody>
      </p:sp>
    </p:spTree>
    <p:extLst>
      <p:ext uri="{BB962C8B-B14F-4D97-AF65-F5344CB8AC3E}">
        <p14:creationId xmlns:p14="http://schemas.microsoft.com/office/powerpoint/2010/main" val="208207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F21D2-3A13-43D3-97F1-2E773FB6BCF5}" type="slidenum">
              <a:rPr lang="en-US" smtClean="0"/>
              <a:t>48</a:t>
            </a:fld>
            <a:endParaRPr lang="en-US"/>
          </a:p>
        </p:txBody>
      </p:sp>
    </p:spTree>
    <p:extLst>
      <p:ext uri="{BB962C8B-B14F-4D97-AF65-F5344CB8AC3E}">
        <p14:creationId xmlns:p14="http://schemas.microsoft.com/office/powerpoint/2010/main" val="2961354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a:ln/>
        </p:spPr>
      </p:sp>
      <p:sp>
        <p:nvSpPr>
          <p:cNvPr id="160770" name="Notes Placeholder 2"/>
          <p:cNvSpPr>
            <a:spLocks noGrp="1"/>
          </p:cNvSpPr>
          <p:nvPr>
            <p:ph type="body" idx="1"/>
          </p:nvPr>
        </p:nvSpPr>
        <p:spPr>
          <a:noFill/>
          <a:ln/>
        </p:spPr>
        <p:txBody>
          <a:bodyPr/>
          <a:lstStyle/>
          <a:p>
            <a:r>
              <a:rPr lang="en-US" dirty="0"/>
              <a:t>At the conclusion of the CCAS cycle once all pay pool decisions have been made final, an End-of-Cycle Discussion is held between each employee and their supervisor.  The purpose is to discuss the employee’s appraisal, OCS, and the pay pool payout decision.</a:t>
            </a:r>
            <a:endParaRPr lang="en-US" dirty="0">
              <a:latin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80CC5-98E9-4B3A-878A-A45618CD25A6}"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20680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05073">
              <a:defRPr/>
            </a:pPr>
            <a:r>
              <a:rPr lang="en-US" b="1" i="1" dirty="0"/>
              <a:t>~ Fully Automated Slide ~</a:t>
            </a:r>
            <a:endParaRPr lang="en-US" dirty="0"/>
          </a:p>
          <a:p>
            <a:endParaRPr lang="en-US" dirty="0"/>
          </a:p>
          <a:p>
            <a:r>
              <a:rPr lang="en-US" dirty="0"/>
              <a:t>It is also designed to align compensation with level of contribution.</a:t>
            </a:r>
          </a:p>
          <a:p>
            <a:endParaRPr lang="en-US" dirty="0"/>
          </a:p>
          <a:p>
            <a:r>
              <a:rPr lang="en-US" dirty="0"/>
              <a:t>Let’s look into how the CCAS process works to support those program goals.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200" b="0" i="0" u="none" strike="noStrike" kern="1200" cap="none" spc="0" normalizeH="0" baseline="0" noProof="0" smtClean="0">
                <a:ln>
                  <a:noFill/>
                </a:ln>
                <a:solidFill>
                  <a:prstClr val="black"/>
                </a:solidFill>
                <a:effectLst/>
                <a:uLnTx/>
                <a:uFillTx/>
                <a:latin typeface="Calibri"/>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058682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It should be a retrospective look at lessons learned and insights that can be carried forward into the current appraisal period to improve outcomes and organizational impact.  It occurs in December or January, following the conclusion of the pay pool process.</a:t>
            </a:r>
            <a:endParaRPr lang="en-US" b="1"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C822-E996-494F-B85C-5FA9987735D8}" type="slidenum">
              <a:rPr kumimoji="0" lang="en-US" sz="1200" b="0" i="0" u="none" strike="noStrike" kern="1200" cap="none" spc="0" normalizeH="0" baseline="0" noProof="0" smtClean="0">
                <a:ln>
                  <a:noFill/>
                </a:ln>
                <a:solidFill>
                  <a:prstClr val="black"/>
                </a:solidFill>
                <a:effectLst/>
                <a:uLnTx/>
                <a:uFillTx/>
                <a:latin typeface="Calibri"/>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cs typeface="Arial" pitchFamily="34" charset="0"/>
            </a:endParaRPr>
          </a:p>
        </p:txBody>
      </p:sp>
    </p:spTree>
    <p:extLst>
      <p:ext uri="{BB962C8B-B14F-4D97-AF65-F5344CB8AC3E}">
        <p14:creationId xmlns:p14="http://schemas.microsoft.com/office/powerpoint/2010/main" val="3281101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15000"/>
              </a:lnSpc>
              <a:spcBef>
                <a:spcPts val="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As we’ve discussed AcqDemo aims to go beyond a just performance-based rating system to link rewards to the levels of contribution. Therefore, the system also accounts for those whose contributions are judged to be less than appropriate for their compensation level.</a:t>
            </a:r>
          </a:p>
          <a:p>
            <a:pPr marL="0" marR="0" indent="22860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Inadequate contribution occurs:</a:t>
            </a:r>
          </a:p>
          <a:p>
            <a:pPr marL="0" marR="0" indent="22860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1520" marR="0" lvl="0" indent="-182880">
              <a:lnSpc>
                <a:spcPct val="115000"/>
              </a:lnSpc>
              <a:spcBef>
                <a:spcPts val="0"/>
              </a:spcBef>
              <a:spcAft>
                <a:spcPts val="6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When the overall contribution score places the employee in the overcompensated region (above the rail)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1520" marR="0" lvl="0" indent="-182880">
              <a:lnSpc>
                <a:spcPct val="115000"/>
              </a:lnSpc>
              <a:spcBef>
                <a:spcPts val="0"/>
              </a:spcBef>
              <a:spcAft>
                <a:spcPts val="6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 unacceptable performance appraisal level on at least one of the three contribution appraisal factors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31520" marR="0" lvl="0" indent="-182880">
              <a:lnSpc>
                <a:spcPct val="115000"/>
              </a:lnSpc>
              <a:spcBef>
                <a:spcPts val="0"/>
              </a:spcBef>
              <a:spcAft>
                <a:spcPts val="60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Contributions in one or more of the Quality of Performance levels falls into the Unacceptable range</a:t>
            </a:r>
          </a:p>
          <a:p>
            <a:pPr marL="342900" marR="0" lvl="0" indent="-342900">
              <a:lnSpc>
                <a:spcPct val="115000"/>
              </a:lnSpc>
              <a:spcBef>
                <a:spcPts val="0"/>
              </a:spcBef>
              <a:spcAft>
                <a:spcPts val="600"/>
              </a:spcAft>
              <a:buFont typeface="Wingdings" panose="05000000000000000000"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15000"/>
              </a:lnSpc>
              <a:spcBef>
                <a:spcPts val="0"/>
              </a:spcBef>
              <a:spcAft>
                <a:spcPts val="600"/>
              </a:spcAft>
            </a:pPr>
            <a:r>
              <a:rPr lang="en-US" sz="1200" dirty="0">
                <a:effectLst/>
                <a:latin typeface="Calibri" panose="020F0502020204030204" pitchFamily="34" charset="0"/>
                <a:ea typeface="Calibri" panose="020F0502020204030204" pitchFamily="34" charset="0"/>
                <a:cs typeface="Calibri" panose="020F0502020204030204" pitchFamily="34" charset="0"/>
              </a:rPr>
              <a:t>Inadequate contribution may be cause for reassigning employees, reducing their pay or removing them from Federal Service. This authority is similar to that for identifying poor performers under current Civil Service Rules.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686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pPr indent="228600"/>
            <a:r>
              <a:rPr lang="en-US" sz="1200" kern="1200" dirty="0">
                <a:solidFill>
                  <a:schemeClr val="tx1"/>
                </a:solidFill>
                <a:effectLst/>
                <a:latin typeface="+mn-lt"/>
                <a:ea typeface="+mn-ea"/>
                <a:cs typeface="+mn-cs"/>
              </a:rPr>
              <a:t>An employee may request reconsideration of their OCS, Quality of Performance Rating, and Supervisor Assessment.  </a:t>
            </a:r>
          </a:p>
          <a:p>
            <a:pPr indent="228600"/>
            <a:endParaRPr lang="en-US" sz="1200" kern="1200" dirty="0">
              <a:solidFill>
                <a:schemeClr val="tx1"/>
              </a:solidFill>
              <a:effectLst/>
              <a:latin typeface="+mn-lt"/>
              <a:ea typeface="+mn-ea"/>
              <a:cs typeface="+mn-cs"/>
            </a:endParaRPr>
          </a:p>
          <a:p>
            <a:pPr indent="228600"/>
            <a:r>
              <a:rPr lang="en-US" sz="1200" kern="1200" dirty="0">
                <a:solidFill>
                  <a:schemeClr val="tx1"/>
                </a:solidFill>
                <a:effectLst/>
                <a:latin typeface="+mn-lt"/>
                <a:ea typeface="+mn-ea"/>
                <a:cs typeface="+mn-cs"/>
              </a:rPr>
              <a:t>The process is either through a Collective Bargaining Agreement or an Administrative Grievance Procedure (5CFR 771) as supplemented by local procedures:</a:t>
            </a:r>
          </a:p>
          <a:p>
            <a:r>
              <a:rPr lang="en-US" sz="1200" kern="1200" dirty="0">
                <a:solidFill>
                  <a:schemeClr val="tx1"/>
                </a:solidFill>
                <a:effectLst/>
                <a:latin typeface="+mn-lt"/>
                <a:ea typeface="+mn-ea"/>
                <a:cs typeface="+mn-cs"/>
              </a:rPr>
              <a:t> </a:t>
            </a:r>
          </a:p>
          <a:p>
            <a:pPr marL="731520" lvl="0" indent="-182880">
              <a:buFont typeface="Wingdings" panose="05000000000000000000" pitchFamily="2" charset="2"/>
              <a:buChar char="Ø"/>
            </a:pPr>
            <a:r>
              <a:rPr lang="en-US" sz="1200" kern="1200" dirty="0">
                <a:solidFill>
                  <a:schemeClr val="tx1"/>
                </a:solidFill>
                <a:effectLst/>
                <a:latin typeface="+mn-lt"/>
                <a:ea typeface="+mn-ea"/>
                <a:cs typeface="+mn-cs"/>
              </a:rPr>
              <a:t>Employee submits reconsideration to Supervisor</a:t>
            </a:r>
          </a:p>
          <a:p>
            <a:pPr marL="731520" lvl="0" indent="-182880">
              <a:buFont typeface="Wingdings" panose="05000000000000000000" pitchFamily="2" charset="2"/>
              <a:buChar char="Ø"/>
            </a:pPr>
            <a:r>
              <a:rPr lang="en-US" sz="1200" kern="1200" dirty="0">
                <a:solidFill>
                  <a:schemeClr val="tx1"/>
                </a:solidFill>
                <a:effectLst/>
                <a:latin typeface="+mn-lt"/>
                <a:ea typeface="+mn-ea"/>
                <a:cs typeface="+mn-cs"/>
              </a:rPr>
              <a:t>Supervisor provides recommendation to Pay Pool Panel</a:t>
            </a:r>
          </a:p>
          <a:p>
            <a:pPr marL="731520" lvl="0" indent="-182880">
              <a:buFont typeface="Wingdings" panose="05000000000000000000" pitchFamily="2" charset="2"/>
              <a:buChar char="Ø"/>
            </a:pPr>
            <a:r>
              <a:rPr lang="en-US" sz="1200" kern="1200" dirty="0">
                <a:solidFill>
                  <a:schemeClr val="tx1"/>
                </a:solidFill>
                <a:effectLst/>
                <a:latin typeface="+mn-lt"/>
                <a:ea typeface="+mn-ea"/>
                <a:cs typeface="+mn-cs"/>
              </a:rPr>
              <a:t>Pay Pool Panel may accept recommendation or reach independent decision</a:t>
            </a:r>
          </a:p>
          <a:p>
            <a:pPr marL="731520" lvl="0" indent="-182880">
              <a:buFont typeface="Wingdings" panose="05000000000000000000" pitchFamily="2" charset="2"/>
              <a:buChar char="Ø"/>
            </a:pPr>
            <a:r>
              <a:rPr lang="en-US" sz="1200" kern="1200" dirty="0">
                <a:solidFill>
                  <a:schemeClr val="tx1"/>
                </a:solidFill>
                <a:effectLst/>
                <a:latin typeface="+mn-lt"/>
                <a:ea typeface="+mn-ea"/>
                <a:cs typeface="+mn-cs"/>
              </a:rPr>
              <a:t>Pay pool decision is final unless employee requires reconsideration by next higher official to Pay Pool Manager</a:t>
            </a:r>
          </a:p>
          <a:p>
            <a:pPr marL="731520" lvl="0" indent="-182880">
              <a:buFont typeface="Wingdings" panose="05000000000000000000" pitchFamily="2" charset="2"/>
              <a:buChar char="Ø"/>
            </a:pPr>
            <a:r>
              <a:rPr lang="en-US" sz="1200" kern="1200" dirty="0">
                <a:solidFill>
                  <a:schemeClr val="tx1"/>
                </a:solidFill>
                <a:effectLst/>
                <a:latin typeface="+mn-lt"/>
                <a:ea typeface="+mn-ea"/>
                <a:cs typeface="+mn-cs"/>
              </a:rPr>
              <a:t>Next higher official renders final decision</a:t>
            </a:r>
          </a:p>
          <a:p>
            <a:r>
              <a:rPr lang="en-US" sz="1200" kern="1200" dirty="0">
                <a:solidFill>
                  <a:schemeClr val="tx1"/>
                </a:solidFill>
                <a:effectLst/>
                <a:latin typeface="+mn-lt"/>
                <a:ea typeface="+mn-ea"/>
                <a:cs typeface="+mn-cs"/>
              </a:rPr>
              <a:t> </a:t>
            </a:r>
          </a:p>
          <a:p>
            <a:pPr indent="228600"/>
            <a:r>
              <a:rPr lang="en-US" sz="1200" kern="1200" dirty="0">
                <a:solidFill>
                  <a:schemeClr val="tx1"/>
                </a:solidFill>
                <a:effectLst/>
                <a:latin typeface="+mn-lt"/>
                <a:ea typeface="+mn-ea"/>
                <a:cs typeface="+mn-cs"/>
              </a:rPr>
              <a:t>Check with your Component for specific request for reconsideration process timeline details.</a:t>
            </a:r>
          </a:p>
          <a:p>
            <a:endParaRPr lang="en-US" sz="1200" kern="1200" dirty="0">
              <a:solidFill>
                <a:schemeClr val="tx1"/>
              </a:solidFill>
              <a:effectLst/>
              <a:latin typeface="+mn-lt"/>
              <a:ea typeface="+mn-ea"/>
              <a:cs typeface="+mn-cs"/>
            </a:endParaRPr>
          </a:p>
        </p:txBody>
      </p:sp>
      <p:sp>
        <p:nvSpPr>
          <p:cNvPr id="177156"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86146" indent="-302363" eaLnBrk="0" hangingPunct="0">
              <a:defRPr sz="1200" b="1">
                <a:solidFill>
                  <a:schemeClr val="tx1"/>
                </a:solidFill>
                <a:latin typeface="Tahoma" pitchFamily="34" charset="0"/>
              </a:defRPr>
            </a:lvl2pPr>
            <a:lvl3pPr marL="1209456" indent="-241891" eaLnBrk="0" hangingPunct="0">
              <a:defRPr sz="1200" b="1">
                <a:solidFill>
                  <a:schemeClr val="tx1"/>
                </a:solidFill>
                <a:latin typeface="Tahoma" pitchFamily="34" charset="0"/>
              </a:defRPr>
            </a:lvl3pPr>
            <a:lvl4pPr marL="1693238" indent="-241891" eaLnBrk="0" hangingPunct="0">
              <a:defRPr sz="1200" b="1">
                <a:solidFill>
                  <a:schemeClr val="tx1"/>
                </a:solidFill>
                <a:latin typeface="Tahoma" pitchFamily="34" charset="0"/>
              </a:defRPr>
            </a:lvl4pPr>
            <a:lvl5pPr marL="2177020" indent="-241891" eaLnBrk="0" hangingPunct="0">
              <a:defRPr sz="1200" b="1">
                <a:solidFill>
                  <a:schemeClr val="tx1"/>
                </a:solidFill>
                <a:latin typeface="Tahoma" pitchFamily="34" charset="0"/>
              </a:defRPr>
            </a:lvl5pPr>
            <a:lvl6pPr marL="2660803" indent="-241891" eaLnBrk="0" fontAlgn="base" hangingPunct="0">
              <a:spcBef>
                <a:spcPct val="0"/>
              </a:spcBef>
              <a:spcAft>
                <a:spcPct val="0"/>
              </a:spcAft>
              <a:defRPr sz="1200" b="1">
                <a:solidFill>
                  <a:schemeClr val="tx1"/>
                </a:solidFill>
                <a:latin typeface="Tahoma" pitchFamily="34" charset="0"/>
              </a:defRPr>
            </a:lvl6pPr>
            <a:lvl7pPr marL="3144585" indent="-241891" eaLnBrk="0" fontAlgn="base" hangingPunct="0">
              <a:spcBef>
                <a:spcPct val="0"/>
              </a:spcBef>
              <a:spcAft>
                <a:spcPct val="0"/>
              </a:spcAft>
              <a:defRPr sz="1200" b="1">
                <a:solidFill>
                  <a:schemeClr val="tx1"/>
                </a:solidFill>
                <a:latin typeface="Tahoma" pitchFamily="34" charset="0"/>
              </a:defRPr>
            </a:lvl7pPr>
            <a:lvl8pPr marL="3628368" indent="-241891" eaLnBrk="0" fontAlgn="base" hangingPunct="0">
              <a:spcBef>
                <a:spcPct val="0"/>
              </a:spcBef>
              <a:spcAft>
                <a:spcPct val="0"/>
              </a:spcAft>
              <a:defRPr sz="1200" b="1">
                <a:solidFill>
                  <a:schemeClr val="tx1"/>
                </a:solidFill>
                <a:latin typeface="Tahoma" pitchFamily="34" charset="0"/>
              </a:defRPr>
            </a:lvl8pPr>
            <a:lvl9pPr marL="4112149" indent="-241891" eaLnBrk="0" fontAlgn="base" hangingPunct="0">
              <a:spcBef>
                <a:spcPct val="0"/>
              </a:spcBef>
              <a:spcAft>
                <a:spcPct val="0"/>
              </a:spcAft>
              <a:defRPr sz="12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9A0C9DB-C173-4BE1-BA84-50B4E5785A57}"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53789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852"/>
            <a:r>
              <a:rPr lang="en-US" dirty="0">
                <a:latin typeface="+mn-lt"/>
              </a:rPr>
              <a:t>Thank you for attending. Please let us know how we can best support your success in AcqDemo.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4F21D2-3A13-43D3-97F1-2E773FB6BCF5}" type="slidenum">
              <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Header Placeholder 4">
            <a:extLst>
              <a:ext uri="{FF2B5EF4-FFF2-40B4-BE49-F238E27FC236}">
                <a16:creationId xmlns:a16="http://schemas.microsoft.com/office/drawing/2014/main" id="{D24DC8C8-FE4B-447B-AAFC-36926B8CA0F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rPr>
              <a:t>AcqDemo HR Flexibilities</a:t>
            </a:r>
          </a:p>
        </p:txBody>
      </p:sp>
    </p:spTree>
    <p:extLst>
      <p:ext uri="{BB962C8B-B14F-4D97-AF65-F5344CB8AC3E}">
        <p14:creationId xmlns:p14="http://schemas.microsoft.com/office/powerpoint/2010/main" val="415928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84275" y="698500"/>
            <a:ext cx="4651375" cy="3489325"/>
          </a:xfrm>
          <a:ln/>
        </p:spPr>
      </p:sp>
      <p:sp>
        <p:nvSpPr>
          <p:cNvPr id="125955" name="Notes Placeholder 2"/>
          <p:cNvSpPr>
            <a:spLocks noGrp="1"/>
          </p:cNvSpPr>
          <p:nvPr>
            <p:ph type="body" idx="1"/>
          </p:nvPr>
        </p:nvSpPr>
        <p:spPr>
          <a:noFill/>
          <a:ln/>
        </p:spPr>
        <p:txBody>
          <a:bodyPr/>
          <a:lstStyle/>
          <a:p>
            <a:pPr>
              <a:spcBef>
                <a:spcPct val="0"/>
              </a:spcBef>
            </a:pPr>
            <a:r>
              <a:rPr lang="en-US" sz="1100" b="1" dirty="0">
                <a:latin typeface="+mn-lt"/>
              </a:rPr>
              <a:t>NOTE;  Slide animations will continue to play while instructor is speaking.</a:t>
            </a:r>
          </a:p>
          <a:p>
            <a:pPr>
              <a:spcBef>
                <a:spcPct val="0"/>
              </a:spcBef>
            </a:pPr>
            <a:endParaRPr lang="en-US" sz="1100" dirty="0">
              <a:latin typeface="+mn-lt"/>
            </a:endParaRPr>
          </a:p>
          <a:p>
            <a:pPr>
              <a:spcBef>
                <a:spcPct val="0"/>
              </a:spcBef>
            </a:pPr>
            <a:r>
              <a:rPr lang="en-US" sz="1100" dirty="0">
                <a:latin typeface="+mn-lt"/>
              </a:rPr>
              <a:t>The AcqDemo appraisal cycle corresponds with the DoD fiscal year (Oct 1-Sept 30).  Expected contributions are documented in individual contribution plans each Oct, with a mid-point review around March, and contribution assessments completed the following October at the close of the appraisal cycle.  </a:t>
            </a:r>
          </a:p>
          <a:p>
            <a:pPr>
              <a:spcBef>
                <a:spcPct val="0"/>
              </a:spcBef>
            </a:pPr>
            <a:endParaRPr lang="en-US" sz="1100" dirty="0">
              <a:latin typeface="+mn-lt"/>
            </a:endParaRPr>
          </a:p>
          <a:p>
            <a:pPr>
              <a:spcBef>
                <a:spcPct val="0"/>
              </a:spcBef>
            </a:pPr>
            <a:r>
              <a:rPr lang="en-US" sz="1100" dirty="0">
                <a:latin typeface="+mn-lt"/>
              </a:rPr>
              <a:t>The three-month pay pool process occurs from Oct-Dec with a payout in January of each year.  </a:t>
            </a:r>
          </a:p>
          <a:p>
            <a:pPr>
              <a:spcBef>
                <a:spcPct val="0"/>
              </a:spcBef>
            </a:pPr>
            <a:endParaRPr lang="en-US" sz="1100" dirty="0">
              <a:latin typeface="+mn-lt"/>
            </a:endParaRPr>
          </a:p>
          <a:p>
            <a:pPr>
              <a:spcBef>
                <a:spcPct val="0"/>
              </a:spcBef>
            </a:pPr>
            <a:r>
              <a:rPr lang="en-US" sz="1100" dirty="0">
                <a:latin typeface="+mn-lt"/>
              </a:rPr>
              <a:t>Depending on the time of transition into AcqDemo, the first CCAS appraisal cycle may be prorated.</a:t>
            </a:r>
          </a:p>
        </p:txBody>
      </p:sp>
      <p:sp>
        <p:nvSpPr>
          <p:cNvPr id="125956"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25862-A554-47D3-A9BC-64FB73BD8423}" type="slidenum">
              <a:rPr kumimoji="0" lang="en-US" sz="18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0309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r>
              <a:rPr lang="en-US" sz="1100" dirty="0">
                <a:latin typeface="Arial" charset="0"/>
              </a:rPr>
              <a:t>Ok, let’s take you through an example of how someone is reviewed under CCAS….</a:t>
            </a:r>
          </a:p>
          <a:p>
            <a:pPr eaLnBrk="1" hangingPunct="1"/>
            <a:endParaRPr lang="en-US" sz="1100" dirty="0">
              <a:latin typeface="Arial" charset="0"/>
            </a:endParaRPr>
          </a:p>
          <a:p>
            <a:pPr eaLnBrk="1" hangingPunct="1"/>
            <a:r>
              <a:rPr lang="en-US" sz="1100" dirty="0">
                <a:latin typeface="Arial" charset="0"/>
              </a:rPr>
              <a:t>The pay pool panel process provides an opportunity to evaluate how the contributions and performance of each individual in the pay pool have led to the accomplishment of the overall goals/objectives of the organization in support of the mission. </a:t>
            </a:r>
          </a:p>
        </p:txBody>
      </p:sp>
      <p:sp>
        <p:nvSpPr>
          <p:cNvPr id="14234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818286" indent="-314725" eaLnBrk="0" hangingPunct="0">
              <a:defRPr sz="1200" b="1">
                <a:solidFill>
                  <a:schemeClr val="tx1"/>
                </a:solidFill>
                <a:latin typeface="Tahoma" pitchFamily="34" charset="0"/>
              </a:defRPr>
            </a:lvl2pPr>
            <a:lvl3pPr marL="1258904" indent="-251781" eaLnBrk="0" hangingPunct="0">
              <a:defRPr sz="1200" b="1">
                <a:solidFill>
                  <a:schemeClr val="tx1"/>
                </a:solidFill>
                <a:latin typeface="Tahoma" pitchFamily="34" charset="0"/>
              </a:defRPr>
            </a:lvl3pPr>
            <a:lvl4pPr marL="1762464" indent="-251781" eaLnBrk="0" hangingPunct="0">
              <a:defRPr sz="1200" b="1">
                <a:solidFill>
                  <a:schemeClr val="tx1"/>
                </a:solidFill>
                <a:latin typeface="Tahoma" pitchFamily="34" charset="0"/>
              </a:defRPr>
            </a:lvl4pPr>
            <a:lvl5pPr marL="2266024" indent="-251781" eaLnBrk="0" hangingPunct="0">
              <a:defRPr sz="1200" b="1">
                <a:solidFill>
                  <a:schemeClr val="tx1"/>
                </a:solidFill>
                <a:latin typeface="Tahoma" pitchFamily="34" charset="0"/>
              </a:defRPr>
            </a:lvl5pPr>
            <a:lvl6pPr marL="2769587" indent="-251781" eaLnBrk="0" fontAlgn="base" hangingPunct="0">
              <a:spcBef>
                <a:spcPct val="0"/>
              </a:spcBef>
              <a:spcAft>
                <a:spcPct val="0"/>
              </a:spcAft>
              <a:defRPr sz="1200" b="1">
                <a:solidFill>
                  <a:schemeClr val="tx1"/>
                </a:solidFill>
                <a:latin typeface="Tahoma" pitchFamily="34" charset="0"/>
              </a:defRPr>
            </a:lvl6pPr>
            <a:lvl7pPr marL="3273146" indent="-251781" eaLnBrk="0" fontAlgn="base" hangingPunct="0">
              <a:spcBef>
                <a:spcPct val="0"/>
              </a:spcBef>
              <a:spcAft>
                <a:spcPct val="0"/>
              </a:spcAft>
              <a:defRPr sz="1200" b="1">
                <a:solidFill>
                  <a:schemeClr val="tx1"/>
                </a:solidFill>
                <a:latin typeface="Tahoma" pitchFamily="34" charset="0"/>
              </a:defRPr>
            </a:lvl7pPr>
            <a:lvl8pPr marL="3776709" indent="-251781" eaLnBrk="0" fontAlgn="base" hangingPunct="0">
              <a:spcBef>
                <a:spcPct val="0"/>
              </a:spcBef>
              <a:spcAft>
                <a:spcPct val="0"/>
              </a:spcAft>
              <a:defRPr sz="1200" b="1">
                <a:solidFill>
                  <a:schemeClr val="tx1"/>
                </a:solidFill>
                <a:latin typeface="Tahoma" pitchFamily="34" charset="0"/>
              </a:defRPr>
            </a:lvl8pPr>
            <a:lvl9pPr marL="4280268" indent="-251781" eaLnBrk="0" fontAlgn="base" hangingPunct="0">
              <a:spcBef>
                <a:spcPct val="0"/>
              </a:spcBef>
              <a:spcAft>
                <a:spcPct val="0"/>
              </a:spcAft>
              <a:defRPr sz="1200" b="1">
                <a:solidFill>
                  <a:schemeClr val="tx1"/>
                </a:solidFill>
                <a:latin typeface="Tahoma" pitchFamily="34" charset="0"/>
              </a:defRPr>
            </a:lvl9pPr>
          </a:lstStyle>
          <a:p>
            <a:pPr eaLnBrk="1" hangingPunct="1">
              <a:defRPr/>
            </a:pPr>
            <a:fld id="{48F58FBF-2D6B-4ACD-AAF4-F3463DBCE8A4}" type="slidenum">
              <a:rPr lang="en-US" b="0" smtClean="0">
                <a:latin typeface="Arial" pitchFamily="34" charset="0"/>
              </a:rPr>
              <a:pPr eaLnBrk="1" hangingPunct="1">
                <a:defRPr/>
              </a:pPr>
              <a:t>9</a:t>
            </a:fld>
            <a:endParaRPr lang="en-US" b="0">
              <a:latin typeface="Arial" pitchFamily="34" charset="0"/>
            </a:endParaRPr>
          </a:p>
        </p:txBody>
      </p:sp>
    </p:spTree>
    <p:extLst>
      <p:ext uri="{BB962C8B-B14F-4D97-AF65-F5344CB8AC3E}">
        <p14:creationId xmlns:p14="http://schemas.microsoft.com/office/powerpoint/2010/main" val="231003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defTabSz="914307">
              <a:spcBef>
                <a:spcPct val="0"/>
              </a:spcBef>
              <a:defRPr/>
            </a:pPr>
            <a:r>
              <a:rPr lang="en-US" sz="1100" dirty="0">
                <a:latin typeface="Arial" charset="0"/>
              </a:rPr>
              <a:t>Refer to </a:t>
            </a:r>
            <a:r>
              <a:rPr lang="en-US" sz="1100" dirty="0" err="1">
                <a:latin typeface="Arial" charset="0"/>
              </a:rPr>
              <a:t>AcqDemo</a:t>
            </a:r>
            <a:r>
              <a:rPr lang="en-US" sz="1100" dirty="0">
                <a:latin typeface="Arial" charset="0"/>
              </a:rPr>
              <a:t> Ops Guide Chapter 6, section 6.17 for greater detail regarding presumptive rating recommendations.</a:t>
            </a:r>
          </a:p>
          <a:p>
            <a:pPr>
              <a:spcBef>
                <a:spcPct val="0"/>
              </a:spcBef>
            </a:pPr>
            <a:endParaRPr lang="en-US" sz="1100" dirty="0">
              <a:latin typeface="Arial" charset="0"/>
            </a:endParaRPr>
          </a:p>
        </p:txBody>
      </p:sp>
      <p:sp>
        <p:nvSpPr>
          <p:cNvPr id="11162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94086" indent="-305417" eaLnBrk="0" hangingPunct="0">
              <a:defRPr sz="1200" b="1">
                <a:solidFill>
                  <a:schemeClr val="tx1"/>
                </a:solidFill>
                <a:latin typeface="Tahoma" pitchFamily="34" charset="0"/>
              </a:defRPr>
            </a:lvl2pPr>
            <a:lvl3pPr marL="1221672" indent="-244334" eaLnBrk="0" hangingPunct="0">
              <a:defRPr sz="1200" b="1">
                <a:solidFill>
                  <a:schemeClr val="tx1"/>
                </a:solidFill>
                <a:latin typeface="Tahoma" pitchFamily="34" charset="0"/>
              </a:defRPr>
            </a:lvl3pPr>
            <a:lvl4pPr marL="1710340" indent="-244334" eaLnBrk="0" hangingPunct="0">
              <a:defRPr sz="1200" b="1">
                <a:solidFill>
                  <a:schemeClr val="tx1"/>
                </a:solidFill>
                <a:latin typeface="Tahoma" pitchFamily="34" charset="0"/>
              </a:defRPr>
            </a:lvl4pPr>
            <a:lvl5pPr marL="2199008" indent="-244334" eaLnBrk="0" hangingPunct="0">
              <a:defRPr sz="1200" b="1">
                <a:solidFill>
                  <a:schemeClr val="tx1"/>
                </a:solidFill>
                <a:latin typeface="Tahoma" pitchFamily="34" charset="0"/>
              </a:defRPr>
            </a:lvl5pPr>
            <a:lvl6pPr marL="2687677" indent="-244334" eaLnBrk="0" fontAlgn="base" hangingPunct="0">
              <a:spcBef>
                <a:spcPct val="0"/>
              </a:spcBef>
              <a:spcAft>
                <a:spcPct val="0"/>
              </a:spcAft>
              <a:defRPr sz="1200" b="1">
                <a:solidFill>
                  <a:schemeClr val="tx1"/>
                </a:solidFill>
                <a:latin typeface="Tahoma" pitchFamily="34" charset="0"/>
              </a:defRPr>
            </a:lvl6pPr>
            <a:lvl7pPr marL="3176345" indent="-244334" eaLnBrk="0" fontAlgn="base" hangingPunct="0">
              <a:spcBef>
                <a:spcPct val="0"/>
              </a:spcBef>
              <a:spcAft>
                <a:spcPct val="0"/>
              </a:spcAft>
              <a:defRPr sz="1200" b="1">
                <a:solidFill>
                  <a:schemeClr val="tx1"/>
                </a:solidFill>
                <a:latin typeface="Tahoma" pitchFamily="34" charset="0"/>
              </a:defRPr>
            </a:lvl7pPr>
            <a:lvl8pPr marL="3665015" indent="-244334" eaLnBrk="0" fontAlgn="base" hangingPunct="0">
              <a:spcBef>
                <a:spcPct val="0"/>
              </a:spcBef>
              <a:spcAft>
                <a:spcPct val="0"/>
              </a:spcAft>
              <a:defRPr sz="1200" b="1">
                <a:solidFill>
                  <a:schemeClr val="tx1"/>
                </a:solidFill>
                <a:latin typeface="Tahoma" pitchFamily="34" charset="0"/>
              </a:defRPr>
            </a:lvl8pPr>
            <a:lvl9pPr marL="4153682" indent="-244334" eaLnBrk="0" fontAlgn="base" hangingPunct="0">
              <a:spcBef>
                <a:spcPct val="0"/>
              </a:spcBef>
              <a:spcAft>
                <a:spcPct val="0"/>
              </a:spcAft>
              <a:defRPr sz="1200" b="1">
                <a:solidFill>
                  <a:schemeClr val="tx1"/>
                </a:solidFill>
                <a:latin typeface="Tahoma" pitchFamily="34" charset="0"/>
              </a:defRPr>
            </a:lvl9pPr>
          </a:lstStyle>
          <a:p>
            <a:pPr eaLnBrk="1" hangingPunct="1">
              <a:defRPr/>
            </a:pPr>
            <a:fld id="{F33C796B-3C6E-4E26-B6ED-C961EF1395D9}" type="slidenum">
              <a:rPr lang="en-US" b="0" smtClean="0">
                <a:latin typeface="Arial" pitchFamily="34" charset="0"/>
              </a:rPr>
              <a:pPr eaLnBrk="1" hangingPunct="1">
                <a:defRPr/>
              </a:pPr>
              <a:t>10</a:t>
            </a:fld>
            <a:endParaRPr lang="en-US" b="0">
              <a:latin typeface="Arial" pitchFamily="34" charset="0"/>
            </a:endParaRPr>
          </a:p>
        </p:txBody>
      </p:sp>
    </p:spTree>
    <p:extLst>
      <p:ext uri="{BB962C8B-B14F-4D97-AF65-F5344CB8AC3E}">
        <p14:creationId xmlns:p14="http://schemas.microsoft.com/office/powerpoint/2010/main" val="173226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a:spcBef>
                <a:spcPct val="0"/>
              </a:spcBef>
            </a:pPr>
            <a:r>
              <a:rPr lang="en-US" sz="1100" dirty="0">
                <a:latin typeface="Arial" charset="0"/>
              </a:rPr>
              <a:t>Refer to </a:t>
            </a:r>
            <a:r>
              <a:rPr lang="en-US" sz="1100" dirty="0" err="1">
                <a:latin typeface="Arial" charset="0"/>
              </a:rPr>
              <a:t>AcqDemo</a:t>
            </a:r>
            <a:r>
              <a:rPr lang="en-US" sz="1100" dirty="0">
                <a:latin typeface="Arial" charset="0"/>
              </a:rPr>
              <a:t> Ops Guide Chapter 6, section 6.17 for greater detail regarding presumptive rating recommendations.</a:t>
            </a:r>
          </a:p>
        </p:txBody>
      </p:sp>
      <p:sp>
        <p:nvSpPr>
          <p:cNvPr id="11162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94086" indent="-305417" eaLnBrk="0" hangingPunct="0">
              <a:defRPr sz="1200" b="1">
                <a:solidFill>
                  <a:schemeClr val="tx1"/>
                </a:solidFill>
                <a:latin typeface="Tahoma" pitchFamily="34" charset="0"/>
              </a:defRPr>
            </a:lvl2pPr>
            <a:lvl3pPr marL="1221672" indent="-244334" eaLnBrk="0" hangingPunct="0">
              <a:defRPr sz="1200" b="1">
                <a:solidFill>
                  <a:schemeClr val="tx1"/>
                </a:solidFill>
                <a:latin typeface="Tahoma" pitchFamily="34" charset="0"/>
              </a:defRPr>
            </a:lvl3pPr>
            <a:lvl4pPr marL="1710340" indent="-244334" eaLnBrk="0" hangingPunct="0">
              <a:defRPr sz="1200" b="1">
                <a:solidFill>
                  <a:schemeClr val="tx1"/>
                </a:solidFill>
                <a:latin typeface="Tahoma" pitchFamily="34" charset="0"/>
              </a:defRPr>
            </a:lvl4pPr>
            <a:lvl5pPr marL="2199008" indent="-244334" eaLnBrk="0" hangingPunct="0">
              <a:defRPr sz="1200" b="1">
                <a:solidFill>
                  <a:schemeClr val="tx1"/>
                </a:solidFill>
                <a:latin typeface="Tahoma" pitchFamily="34" charset="0"/>
              </a:defRPr>
            </a:lvl5pPr>
            <a:lvl6pPr marL="2687677" indent="-244334" eaLnBrk="0" fontAlgn="base" hangingPunct="0">
              <a:spcBef>
                <a:spcPct val="0"/>
              </a:spcBef>
              <a:spcAft>
                <a:spcPct val="0"/>
              </a:spcAft>
              <a:defRPr sz="1200" b="1">
                <a:solidFill>
                  <a:schemeClr val="tx1"/>
                </a:solidFill>
                <a:latin typeface="Tahoma" pitchFamily="34" charset="0"/>
              </a:defRPr>
            </a:lvl6pPr>
            <a:lvl7pPr marL="3176345" indent="-244334" eaLnBrk="0" fontAlgn="base" hangingPunct="0">
              <a:spcBef>
                <a:spcPct val="0"/>
              </a:spcBef>
              <a:spcAft>
                <a:spcPct val="0"/>
              </a:spcAft>
              <a:defRPr sz="1200" b="1">
                <a:solidFill>
                  <a:schemeClr val="tx1"/>
                </a:solidFill>
                <a:latin typeface="Tahoma" pitchFamily="34" charset="0"/>
              </a:defRPr>
            </a:lvl7pPr>
            <a:lvl8pPr marL="3665015" indent="-244334" eaLnBrk="0" fontAlgn="base" hangingPunct="0">
              <a:spcBef>
                <a:spcPct val="0"/>
              </a:spcBef>
              <a:spcAft>
                <a:spcPct val="0"/>
              </a:spcAft>
              <a:defRPr sz="1200" b="1">
                <a:solidFill>
                  <a:schemeClr val="tx1"/>
                </a:solidFill>
                <a:latin typeface="Tahoma" pitchFamily="34" charset="0"/>
              </a:defRPr>
            </a:lvl8pPr>
            <a:lvl9pPr marL="4153682" indent="-244334" eaLnBrk="0" fontAlgn="base" hangingPunct="0">
              <a:spcBef>
                <a:spcPct val="0"/>
              </a:spcBef>
              <a:spcAft>
                <a:spcPct val="0"/>
              </a:spcAft>
              <a:defRPr sz="1200" b="1">
                <a:solidFill>
                  <a:schemeClr val="tx1"/>
                </a:solidFill>
                <a:latin typeface="Tahoma" pitchFamily="34" charset="0"/>
              </a:defRPr>
            </a:lvl9pPr>
          </a:lstStyle>
          <a:p>
            <a:pPr eaLnBrk="1" hangingPunct="1">
              <a:defRPr/>
            </a:pPr>
            <a:fld id="{F33C796B-3C6E-4E26-B6ED-C961EF1395D9}" type="slidenum">
              <a:rPr lang="en-US" b="0" smtClean="0">
                <a:latin typeface="Arial" pitchFamily="34" charset="0"/>
              </a:rPr>
              <a:pPr eaLnBrk="1" hangingPunct="1">
                <a:defRPr/>
              </a:pPr>
              <a:t>11</a:t>
            </a:fld>
            <a:endParaRPr lang="en-US" b="0">
              <a:latin typeface="Arial" pitchFamily="34" charset="0"/>
            </a:endParaRPr>
          </a:p>
        </p:txBody>
      </p:sp>
    </p:spTree>
    <p:extLst>
      <p:ext uri="{BB962C8B-B14F-4D97-AF65-F5344CB8AC3E}">
        <p14:creationId xmlns:p14="http://schemas.microsoft.com/office/powerpoint/2010/main" val="3628922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pPr defTabSz="914307">
              <a:spcBef>
                <a:spcPct val="0"/>
              </a:spcBef>
              <a:defRPr/>
            </a:pPr>
            <a:r>
              <a:rPr lang="en-US" sz="1100" dirty="0">
                <a:latin typeface="Arial" charset="0"/>
              </a:rPr>
              <a:t>Refer to </a:t>
            </a:r>
            <a:r>
              <a:rPr lang="en-US" sz="1100" dirty="0" err="1">
                <a:latin typeface="Arial" charset="0"/>
              </a:rPr>
              <a:t>AcqDemo</a:t>
            </a:r>
            <a:r>
              <a:rPr lang="en-US" sz="1100" dirty="0">
                <a:latin typeface="Arial" charset="0"/>
              </a:rPr>
              <a:t> Ops Guide Chapter 6, section 6.17 for greater detail regarding presumptive rating recommendations.</a:t>
            </a:r>
          </a:p>
          <a:p>
            <a:pPr>
              <a:spcBef>
                <a:spcPct val="0"/>
              </a:spcBef>
            </a:pPr>
            <a:endParaRPr lang="en-US" sz="1100" dirty="0">
              <a:latin typeface="Arial" charset="0"/>
            </a:endParaRPr>
          </a:p>
        </p:txBody>
      </p:sp>
      <p:sp>
        <p:nvSpPr>
          <p:cNvPr id="111620" name="Slide Number Placeholder 3"/>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94086" indent="-305417" eaLnBrk="0" hangingPunct="0">
              <a:defRPr sz="1200" b="1">
                <a:solidFill>
                  <a:schemeClr val="tx1"/>
                </a:solidFill>
                <a:latin typeface="Tahoma" pitchFamily="34" charset="0"/>
              </a:defRPr>
            </a:lvl2pPr>
            <a:lvl3pPr marL="1221672" indent="-244334" eaLnBrk="0" hangingPunct="0">
              <a:defRPr sz="1200" b="1">
                <a:solidFill>
                  <a:schemeClr val="tx1"/>
                </a:solidFill>
                <a:latin typeface="Tahoma" pitchFamily="34" charset="0"/>
              </a:defRPr>
            </a:lvl3pPr>
            <a:lvl4pPr marL="1710340" indent="-244334" eaLnBrk="0" hangingPunct="0">
              <a:defRPr sz="1200" b="1">
                <a:solidFill>
                  <a:schemeClr val="tx1"/>
                </a:solidFill>
                <a:latin typeface="Tahoma" pitchFamily="34" charset="0"/>
              </a:defRPr>
            </a:lvl4pPr>
            <a:lvl5pPr marL="2199008" indent="-244334" eaLnBrk="0" hangingPunct="0">
              <a:defRPr sz="1200" b="1">
                <a:solidFill>
                  <a:schemeClr val="tx1"/>
                </a:solidFill>
                <a:latin typeface="Tahoma" pitchFamily="34" charset="0"/>
              </a:defRPr>
            </a:lvl5pPr>
            <a:lvl6pPr marL="2687677" indent="-244334" eaLnBrk="0" fontAlgn="base" hangingPunct="0">
              <a:spcBef>
                <a:spcPct val="0"/>
              </a:spcBef>
              <a:spcAft>
                <a:spcPct val="0"/>
              </a:spcAft>
              <a:defRPr sz="1200" b="1">
                <a:solidFill>
                  <a:schemeClr val="tx1"/>
                </a:solidFill>
                <a:latin typeface="Tahoma" pitchFamily="34" charset="0"/>
              </a:defRPr>
            </a:lvl6pPr>
            <a:lvl7pPr marL="3176345" indent="-244334" eaLnBrk="0" fontAlgn="base" hangingPunct="0">
              <a:spcBef>
                <a:spcPct val="0"/>
              </a:spcBef>
              <a:spcAft>
                <a:spcPct val="0"/>
              </a:spcAft>
              <a:defRPr sz="1200" b="1">
                <a:solidFill>
                  <a:schemeClr val="tx1"/>
                </a:solidFill>
                <a:latin typeface="Tahoma" pitchFamily="34" charset="0"/>
              </a:defRPr>
            </a:lvl7pPr>
            <a:lvl8pPr marL="3665015" indent="-244334" eaLnBrk="0" fontAlgn="base" hangingPunct="0">
              <a:spcBef>
                <a:spcPct val="0"/>
              </a:spcBef>
              <a:spcAft>
                <a:spcPct val="0"/>
              </a:spcAft>
              <a:defRPr sz="1200" b="1">
                <a:solidFill>
                  <a:schemeClr val="tx1"/>
                </a:solidFill>
                <a:latin typeface="Tahoma" pitchFamily="34" charset="0"/>
              </a:defRPr>
            </a:lvl8pPr>
            <a:lvl9pPr marL="4153682" indent="-244334" eaLnBrk="0" fontAlgn="base" hangingPunct="0">
              <a:spcBef>
                <a:spcPct val="0"/>
              </a:spcBef>
              <a:spcAft>
                <a:spcPct val="0"/>
              </a:spcAft>
              <a:defRPr sz="1200" b="1">
                <a:solidFill>
                  <a:schemeClr val="tx1"/>
                </a:solidFill>
                <a:latin typeface="Tahoma" pitchFamily="34" charset="0"/>
              </a:defRPr>
            </a:lvl9pPr>
          </a:lstStyle>
          <a:p>
            <a:pPr eaLnBrk="1" hangingPunct="1">
              <a:defRPr/>
            </a:pPr>
            <a:fld id="{F33C796B-3C6E-4E26-B6ED-C961EF1395D9}" type="slidenum">
              <a:rPr lang="en-US" b="0" smtClean="0">
                <a:latin typeface="Arial" pitchFamily="34" charset="0"/>
              </a:rPr>
              <a:pPr eaLnBrk="1" hangingPunct="1">
                <a:defRPr/>
              </a:pPr>
              <a:t>12</a:t>
            </a:fld>
            <a:endParaRPr lang="en-US" b="0">
              <a:latin typeface="Arial" pitchFamily="34" charset="0"/>
            </a:endParaRPr>
          </a:p>
        </p:txBody>
      </p:sp>
    </p:spTree>
    <p:extLst>
      <p:ext uri="{BB962C8B-B14F-4D97-AF65-F5344CB8AC3E}">
        <p14:creationId xmlns:p14="http://schemas.microsoft.com/office/powerpoint/2010/main" val="7663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0D1B-3067-457F-6CBA-92DBFD8D5BE3}"/>
            </a:ext>
          </a:extLst>
        </p:cNvPr>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BF881A5-BDF1-8190-6CC8-D5A3EC449FC5}"/>
              </a:ext>
            </a:extLst>
          </p:cNvPr>
          <p:cNvSpPr>
            <a:spLocks noGrp="1" noRot="1" noChangeAspect="1" noTextEdit="1"/>
          </p:cNvSpPr>
          <p:nvPr>
            <p:ph type="sldImg"/>
          </p:nvPr>
        </p:nvSpPr>
        <p:spPr>
          <a:ln/>
        </p:spPr>
      </p:sp>
      <p:sp>
        <p:nvSpPr>
          <p:cNvPr id="47106" name="Notes Placeholder 2">
            <a:extLst>
              <a:ext uri="{FF2B5EF4-FFF2-40B4-BE49-F238E27FC236}">
                <a16:creationId xmlns:a16="http://schemas.microsoft.com/office/drawing/2014/main" id="{34DAE521-FFA3-C5E4-AD38-CEA7046F15A8}"/>
              </a:ext>
            </a:extLst>
          </p:cNvPr>
          <p:cNvSpPr>
            <a:spLocks noGrp="1"/>
          </p:cNvSpPr>
          <p:nvPr>
            <p:ph type="body" idx="1"/>
          </p:nvPr>
        </p:nvSpPr>
        <p:spPr>
          <a:noFill/>
          <a:ln/>
        </p:spPr>
        <p:txBody>
          <a:bodyPr/>
          <a:lstStyle/>
          <a:p>
            <a:pPr defTabSz="914307">
              <a:spcBef>
                <a:spcPct val="0"/>
              </a:spcBef>
              <a:defRPr/>
            </a:pPr>
            <a:r>
              <a:rPr lang="en-US" sz="1100" dirty="0">
                <a:latin typeface="Arial" charset="0"/>
              </a:rPr>
              <a:t>Refer to </a:t>
            </a:r>
            <a:r>
              <a:rPr lang="en-US" sz="1100" dirty="0" err="1">
                <a:latin typeface="Arial" charset="0"/>
              </a:rPr>
              <a:t>AcqDemo</a:t>
            </a:r>
            <a:r>
              <a:rPr lang="en-US" sz="1100" dirty="0">
                <a:latin typeface="Arial" charset="0"/>
              </a:rPr>
              <a:t> Ops Guide Chapter 6, section 6.17 for greater detail regarding presumptive rating recommendations.</a:t>
            </a:r>
          </a:p>
          <a:p>
            <a:pPr>
              <a:spcBef>
                <a:spcPct val="0"/>
              </a:spcBef>
            </a:pPr>
            <a:endParaRPr lang="en-US" sz="1100" dirty="0">
              <a:latin typeface="Arial" charset="0"/>
            </a:endParaRPr>
          </a:p>
        </p:txBody>
      </p:sp>
      <p:sp>
        <p:nvSpPr>
          <p:cNvPr id="111620" name="Slide Number Placeholder 3">
            <a:extLst>
              <a:ext uri="{FF2B5EF4-FFF2-40B4-BE49-F238E27FC236}">
                <a16:creationId xmlns:a16="http://schemas.microsoft.com/office/drawing/2014/main" id="{D2CC5D2E-5FA3-40D1-15FD-D1FB31F6E345}"/>
              </a:ext>
            </a:extLst>
          </p:cNvPr>
          <p:cNvSpPr>
            <a:spLocks noGrp="1"/>
          </p:cNvSpPr>
          <p:nvPr>
            <p:ph type="sldNum" sz="quarter" idx="5"/>
          </p:nvPr>
        </p:nvSpPr>
        <p:spPr/>
        <p:txBody>
          <a:bodyPr/>
          <a:lstStyle>
            <a:lvl1pPr eaLnBrk="0" hangingPunct="0">
              <a:defRPr sz="1200" b="1">
                <a:solidFill>
                  <a:schemeClr val="tx1"/>
                </a:solidFill>
                <a:latin typeface="Tahoma" pitchFamily="34" charset="0"/>
              </a:defRPr>
            </a:lvl1pPr>
            <a:lvl2pPr marL="794086" indent="-305417" eaLnBrk="0" hangingPunct="0">
              <a:defRPr sz="1200" b="1">
                <a:solidFill>
                  <a:schemeClr val="tx1"/>
                </a:solidFill>
                <a:latin typeface="Tahoma" pitchFamily="34" charset="0"/>
              </a:defRPr>
            </a:lvl2pPr>
            <a:lvl3pPr marL="1221672" indent="-244334" eaLnBrk="0" hangingPunct="0">
              <a:defRPr sz="1200" b="1">
                <a:solidFill>
                  <a:schemeClr val="tx1"/>
                </a:solidFill>
                <a:latin typeface="Tahoma" pitchFamily="34" charset="0"/>
              </a:defRPr>
            </a:lvl3pPr>
            <a:lvl4pPr marL="1710340" indent="-244334" eaLnBrk="0" hangingPunct="0">
              <a:defRPr sz="1200" b="1">
                <a:solidFill>
                  <a:schemeClr val="tx1"/>
                </a:solidFill>
                <a:latin typeface="Tahoma" pitchFamily="34" charset="0"/>
              </a:defRPr>
            </a:lvl4pPr>
            <a:lvl5pPr marL="2199008" indent="-244334" eaLnBrk="0" hangingPunct="0">
              <a:defRPr sz="1200" b="1">
                <a:solidFill>
                  <a:schemeClr val="tx1"/>
                </a:solidFill>
                <a:latin typeface="Tahoma" pitchFamily="34" charset="0"/>
              </a:defRPr>
            </a:lvl5pPr>
            <a:lvl6pPr marL="2687677" indent="-244334" eaLnBrk="0" fontAlgn="base" hangingPunct="0">
              <a:spcBef>
                <a:spcPct val="0"/>
              </a:spcBef>
              <a:spcAft>
                <a:spcPct val="0"/>
              </a:spcAft>
              <a:defRPr sz="1200" b="1">
                <a:solidFill>
                  <a:schemeClr val="tx1"/>
                </a:solidFill>
                <a:latin typeface="Tahoma" pitchFamily="34" charset="0"/>
              </a:defRPr>
            </a:lvl6pPr>
            <a:lvl7pPr marL="3176345" indent="-244334" eaLnBrk="0" fontAlgn="base" hangingPunct="0">
              <a:spcBef>
                <a:spcPct val="0"/>
              </a:spcBef>
              <a:spcAft>
                <a:spcPct val="0"/>
              </a:spcAft>
              <a:defRPr sz="1200" b="1">
                <a:solidFill>
                  <a:schemeClr val="tx1"/>
                </a:solidFill>
                <a:latin typeface="Tahoma" pitchFamily="34" charset="0"/>
              </a:defRPr>
            </a:lvl7pPr>
            <a:lvl8pPr marL="3665015" indent="-244334" eaLnBrk="0" fontAlgn="base" hangingPunct="0">
              <a:spcBef>
                <a:spcPct val="0"/>
              </a:spcBef>
              <a:spcAft>
                <a:spcPct val="0"/>
              </a:spcAft>
              <a:defRPr sz="1200" b="1">
                <a:solidFill>
                  <a:schemeClr val="tx1"/>
                </a:solidFill>
                <a:latin typeface="Tahoma" pitchFamily="34" charset="0"/>
              </a:defRPr>
            </a:lvl8pPr>
            <a:lvl9pPr marL="4153682" indent="-244334" eaLnBrk="0" fontAlgn="base" hangingPunct="0">
              <a:spcBef>
                <a:spcPct val="0"/>
              </a:spcBef>
              <a:spcAft>
                <a:spcPct val="0"/>
              </a:spcAft>
              <a:defRPr sz="1200" b="1">
                <a:solidFill>
                  <a:schemeClr val="tx1"/>
                </a:solidFill>
                <a:latin typeface="Tahoma" pitchFamily="34" charset="0"/>
              </a:defRPr>
            </a:lvl9pPr>
          </a:lstStyle>
          <a:p>
            <a:pPr eaLnBrk="1" hangingPunct="1">
              <a:defRPr/>
            </a:pPr>
            <a:fld id="{F33C796B-3C6E-4E26-B6ED-C961EF1395D9}" type="slidenum">
              <a:rPr lang="en-US" b="0" smtClean="0">
                <a:latin typeface="Arial" pitchFamily="34" charset="0"/>
              </a:rPr>
              <a:pPr eaLnBrk="1" hangingPunct="1">
                <a:defRPr/>
              </a:pPr>
              <a:t>13</a:t>
            </a:fld>
            <a:endParaRPr lang="en-US" b="0">
              <a:latin typeface="Arial" pitchFamily="34" charset="0"/>
            </a:endParaRPr>
          </a:p>
        </p:txBody>
      </p:sp>
    </p:spTree>
    <p:extLst>
      <p:ext uri="{BB962C8B-B14F-4D97-AF65-F5344CB8AC3E}">
        <p14:creationId xmlns:p14="http://schemas.microsoft.com/office/powerpoint/2010/main" val="2747195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1" name="AutoShape 12"/>
          <p:cNvSpPr>
            <a:spLocks noChangeAspect="1" noChangeArrowheads="1" noTextEdit="1"/>
          </p:cNvSpPr>
          <p:nvPr/>
        </p:nvSpPr>
        <p:spPr bwMode="auto">
          <a:xfrm>
            <a:off x="0" y="-12700"/>
            <a:ext cx="91440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363"/>
              </a:solidFill>
              <a:effectLst/>
              <a:uLnTx/>
              <a:uFillTx/>
              <a:latin typeface="Calibri"/>
              <a:ea typeface="+mn-ea"/>
              <a:cs typeface="+mn-cs"/>
            </a:endParaRPr>
          </a:p>
        </p:txBody>
      </p:sp>
      <p:sp>
        <p:nvSpPr>
          <p:cNvPr id="12" name="Freeform 14"/>
          <p:cNvSpPr>
            <a:spLocks/>
          </p:cNvSpPr>
          <p:nvPr/>
        </p:nvSpPr>
        <p:spPr bwMode="auto">
          <a:xfrm>
            <a:off x="0" y="257175"/>
            <a:ext cx="9144000" cy="2193925"/>
          </a:xfrm>
          <a:custGeom>
            <a:avLst/>
            <a:gdLst>
              <a:gd name="T0" fmla="*/ 2748 w 2748"/>
              <a:gd name="T1" fmla="*/ 658 h 658"/>
              <a:gd name="T2" fmla="*/ 2112 w 2748"/>
              <a:gd name="T3" fmla="*/ 441 h 658"/>
              <a:gd name="T4" fmla="*/ 765 w 2748"/>
              <a:gd name="T5" fmla="*/ 134 h 658"/>
              <a:gd name="T6" fmla="*/ 708 w 2748"/>
              <a:gd name="T7" fmla="*/ 123 h 658"/>
              <a:gd name="T8" fmla="*/ 591 w 2748"/>
              <a:gd name="T9" fmla="*/ 111 h 658"/>
              <a:gd name="T10" fmla="*/ 244 w 2748"/>
              <a:gd name="T11" fmla="*/ 80 h 658"/>
              <a:gd name="T12" fmla="*/ 136 w 2748"/>
              <a:gd name="T13" fmla="*/ 74 h 658"/>
              <a:gd name="T14" fmla="*/ 0 w 2748"/>
              <a:gd name="T15" fmla="*/ 70 h 658"/>
              <a:gd name="T16" fmla="*/ 0 w 2748"/>
              <a:gd name="T17" fmla="*/ 0 h 658"/>
              <a:gd name="T18" fmla="*/ 136 w 2748"/>
              <a:gd name="T19" fmla="*/ 7 h 658"/>
              <a:gd name="T20" fmla="*/ 2112 w 2748"/>
              <a:gd name="T21" fmla="*/ 351 h 658"/>
              <a:gd name="T22" fmla="*/ 2748 w 2748"/>
              <a:gd name="T23" fmla="*/ 537 h 658"/>
              <a:gd name="T24" fmla="*/ 2748 w 2748"/>
              <a:gd name="T25" fmla="*/ 658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8" h="658">
                <a:moveTo>
                  <a:pt x="2748" y="658"/>
                </a:moveTo>
                <a:cubicBezTo>
                  <a:pt x="2532" y="577"/>
                  <a:pt x="2320" y="505"/>
                  <a:pt x="2112" y="441"/>
                </a:cubicBezTo>
                <a:cubicBezTo>
                  <a:pt x="1644" y="297"/>
                  <a:pt x="1195" y="194"/>
                  <a:pt x="765" y="134"/>
                </a:cubicBezTo>
                <a:cubicBezTo>
                  <a:pt x="746" y="130"/>
                  <a:pt x="727" y="127"/>
                  <a:pt x="708" y="123"/>
                </a:cubicBezTo>
                <a:cubicBezTo>
                  <a:pt x="669" y="118"/>
                  <a:pt x="630" y="114"/>
                  <a:pt x="591" y="111"/>
                </a:cubicBezTo>
                <a:cubicBezTo>
                  <a:pt x="474" y="97"/>
                  <a:pt x="358" y="87"/>
                  <a:pt x="244" y="80"/>
                </a:cubicBezTo>
                <a:cubicBezTo>
                  <a:pt x="208" y="78"/>
                  <a:pt x="172" y="76"/>
                  <a:pt x="136" y="74"/>
                </a:cubicBezTo>
                <a:cubicBezTo>
                  <a:pt x="90" y="72"/>
                  <a:pt x="45" y="71"/>
                  <a:pt x="0" y="70"/>
                </a:cubicBezTo>
                <a:cubicBezTo>
                  <a:pt x="0" y="0"/>
                  <a:pt x="0" y="0"/>
                  <a:pt x="0" y="0"/>
                </a:cubicBezTo>
                <a:cubicBezTo>
                  <a:pt x="45" y="2"/>
                  <a:pt x="90" y="4"/>
                  <a:pt x="136" y="7"/>
                </a:cubicBezTo>
                <a:cubicBezTo>
                  <a:pt x="734" y="43"/>
                  <a:pt x="1392" y="157"/>
                  <a:pt x="2112" y="351"/>
                </a:cubicBezTo>
                <a:cubicBezTo>
                  <a:pt x="2319" y="406"/>
                  <a:pt x="2531" y="469"/>
                  <a:pt x="2748" y="537"/>
                </a:cubicBezTo>
                <a:lnTo>
                  <a:pt x="2748" y="658"/>
                </a:lnTo>
                <a:close/>
              </a:path>
            </a:pathLst>
          </a:custGeom>
          <a:solidFill>
            <a:srgbClr val="FEFE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363"/>
              </a:solidFill>
              <a:effectLst/>
              <a:uLnTx/>
              <a:uFillTx/>
              <a:latin typeface="Calibri"/>
              <a:ea typeface="+mn-ea"/>
              <a:cs typeface="+mn-cs"/>
            </a:endParaRPr>
          </a:p>
        </p:txBody>
      </p:sp>
      <p:sp>
        <p:nvSpPr>
          <p:cNvPr id="14" name="Freeform 16"/>
          <p:cNvSpPr>
            <a:spLocks/>
          </p:cNvSpPr>
          <p:nvPr/>
        </p:nvSpPr>
        <p:spPr bwMode="auto">
          <a:xfrm>
            <a:off x="2545772" y="703263"/>
            <a:ext cx="6598228" cy="2084388"/>
          </a:xfrm>
          <a:custGeom>
            <a:avLst/>
            <a:gdLst>
              <a:gd name="T0" fmla="*/ 1983 w 1983"/>
              <a:gd name="T1" fmla="*/ 625 h 625"/>
              <a:gd name="T2" fmla="*/ 1347 w 1983"/>
              <a:gd name="T3" fmla="*/ 366 h 625"/>
              <a:gd name="T4" fmla="*/ 0 w 1983"/>
              <a:gd name="T5" fmla="*/ 0 h 625"/>
              <a:gd name="T6" fmla="*/ 1347 w 1983"/>
              <a:gd name="T7" fmla="*/ 307 h 625"/>
              <a:gd name="T8" fmla="*/ 1983 w 1983"/>
              <a:gd name="T9" fmla="*/ 524 h 625"/>
              <a:gd name="T10" fmla="*/ 1983 w 1983"/>
              <a:gd name="T11" fmla="*/ 625 h 625"/>
            </a:gdLst>
            <a:ahLst/>
            <a:cxnLst>
              <a:cxn ang="0">
                <a:pos x="T0" y="T1"/>
              </a:cxn>
              <a:cxn ang="0">
                <a:pos x="T2" y="T3"/>
              </a:cxn>
              <a:cxn ang="0">
                <a:pos x="T4" y="T5"/>
              </a:cxn>
              <a:cxn ang="0">
                <a:pos x="T6" y="T7"/>
              </a:cxn>
              <a:cxn ang="0">
                <a:pos x="T8" y="T9"/>
              </a:cxn>
              <a:cxn ang="0">
                <a:pos x="T10" y="T11"/>
              </a:cxn>
            </a:cxnLst>
            <a:rect l="0" t="0" r="r" b="b"/>
            <a:pathLst>
              <a:path w="1983" h="625">
                <a:moveTo>
                  <a:pt x="1983" y="625"/>
                </a:moveTo>
                <a:cubicBezTo>
                  <a:pt x="1772" y="529"/>
                  <a:pt x="1560" y="443"/>
                  <a:pt x="1347" y="366"/>
                </a:cubicBezTo>
                <a:cubicBezTo>
                  <a:pt x="904" y="205"/>
                  <a:pt x="455" y="83"/>
                  <a:pt x="0" y="0"/>
                </a:cubicBezTo>
                <a:cubicBezTo>
                  <a:pt x="430" y="60"/>
                  <a:pt x="879" y="163"/>
                  <a:pt x="1347" y="307"/>
                </a:cubicBezTo>
                <a:cubicBezTo>
                  <a:pt x="1555" y="371"/>
                  <a:pt x="1767" y="443"/>
                  <a:pt x="1983" y="524"/>
                </a:cubicBezTo>
                <a:lnTo>
                  <a:pt x="1983" y="625"/>
                </a:lnTo>
                <a:close/>
              </a:path>
            </a:pathLst>
          </a:custGeom>
          <a:solidFill>
            <a:srgbClr val="D1E4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363"/>
              </a:solidFill>
              <a:effectLst/>
              <a:uLnTx/>
              <a:uFillTx/>
              <a:latin typeface="Calibri"/>
              <a:ea typeface="+mn-ea"/>
              <a:cs typeface="+mn-cs"/>
            </a:endParaRPr>
          </a:p>
        </p:txBody>
      </p:sp>
      <p:sp>
        <p:nvSpPr>
          <p:cNvPr id="17" name="Rectangle 16"/>
          <p:cNvSpPr/>
          <p:nvPr userDrawn="1"/>
        </p:nvSpPr>
        <p:spPr>
          <a:xfrm>
            <a:off x="0" y="6625051"/>
            <a:ext cx="9144000" cy="232950"/>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userDrawn="1"/>
        </p:nvSpPr>
        <p:spPr>
          <a:xfrm>
            <a:off x="-12192"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Title 1"/>
          <p:cNvSpPr txBox="1">
            <a:spLocks/>
          </p:cNvSpPr>
          <p:nvPr userDrawn="1"/>
        </p:nvSpPr>
        <p:spPr>
          <a:xfrm>
            <a:off x="42237" y="6633743"/>
            <a:ext cx="1725603" cy="215444"/>
          </a:xfrm>
          <a:prstGeom prst="rect">
            <a:avLst/>
          </a:prstGeom>
          <a:effectLst/>
        </p:spPr>
        <p:txBody>
          <a:bodyPr wrap="square" lIns="0" tIns="0" rIns="0" bIns="0">
            <a:spAutoFit/>
          </a:bodyPr>
          <a:lstStyle>
            <a:lvl1pPr algn="ctr" defTabSz="914400" rtl="0" eaLnBrk="1" latinLnBrk="0" hangingPunct="1">
              <a:spcBef>
                <a:spcPct val="0"/>
              </a:spcBef>
              <a:buNone/>
              <a:tabLst>
                <a:tab pos="4005263" algn="l"/>
              </a:tabLst>
              <a:defRPr sz="4000" b="1" i="0" kern="1200">
                <a:ln>
                  <a:noFill/>
                </a:ln>
                <a:solidFill>
                  <a:schemeClr val="tx1">
                    <a:lumMod val="65000"/>
                    <a:lumOff val="35000"/>
                  </a:schemeClr>
                </a:solidFill>
                <a:effectLst/>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tab pos="4005263" algn="l"/>
              </a:tabLst>
              <a:defRPr/>
            </a:pPr>
            <a:r>
              <a:rPr kumimoji="0" lang="en-US" sz="1400" b="0" i="1" u="none" strike="noStrike" kern="1200" cap="none" spc="0" normalizeH="0" baseline="0" noProof="0" dirty="0">
                <a:ln>
                  <a:noFill/>
                </a:ln>
                <a:solidFill>
                  <a:prstClr val="white">
                    <a:lumMod val="95000"/>
                  </a:prstClr>
                </a:solidFill>
                <a:effectLst/>
                <a:uLnTx/>
                <a:uFillTx/>
                <a:latin typeface="Calibri"/>
                <a:ea typeface="+mj-ea"/>
                <a:cs typeface="+mj-cs"/>
              </a:rPr>
              <a:t>http://www.hci.mil/</a:t>
            </a:r>
          </a:p>
        </p:txBody>
      </p:sp>
      <p:sp>
        <p:nvSpPr>
          <p:cNvPr id="22" name="Rectangle 21">
            <a:extLst>
              <a:ext uri="{FF2B5EF4-FFF2-40B4-BE49-F238E27FC236}">
                <a16:creationId xmlns:a16="http://schemas.microsoft.com/office/drawing/2014/main" id="{8E2E7961-FAF5-4449-B761-7432E2C4A1F7}"/>
              </a:ext>
            </a:extLst>
          </p:cNvPr>
          <p:cNvSpPr/>
          <p:nvPr userDrawn="1"/>
        </p:nvSpPr>
        <p:spPr>
          <a:xfrm>
            <a:off x="0" y="6656737"/>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0606"/>
                </a:solidFill>
                <a:effectLst/>
                <a:uLnTx/>
                <a:uFillTx/>
                <a:latin typeface="Calibri"/>
                <a:ea typeface="+mn-ea"/>
                <a:cs typeface="+mn-cs"/>
              </a:rPr>
              <a:t>http://acqdemo.hci.mil</a:t>
            </a:r>
          </a:p>
        </p:txBody>
      </p:sp>
      <p:pic>
        <p:nvPicPr>
          <p:cNvPr id="6" name="Picture 5">
            <a:extLst>
              <a:ext uri="{FF2B5EF4-FFF2-40B4-BE49-F238E27FC236}">
                <a16:creationId xmlns:a16="http://schemas.microsoft.com/office/drawing/2014/main" id="{41CF43AC-B00D-4D59-9160-63F6ACF9BCEC}"/>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7" y="-12700"/>
            <a:ext cx="9144000" cy="3304031"/>
          </a:xfrm>
          <a:prstGeom prst="rect">
            <a:avLst/>
          </a:prstGeom>
        </p:spPr>
      </p:pic>
      <p:sp>
        <p:nvSpPr>
          <p:cNvPr id="13" name="Freeform 15"/>
          <p:cNvSpPr>
            <a:spLocks/>
          </p:cNvSpPr>
          <p:nvPr/>
        </p:nvSpPr>
        <p:spPr bwMode="auto">
          <a:xfrm>
            <a:off x="0" y="490538"/>
            <a:ext cx="812380" cy="57150"/>
          </a:xfrm>
          <a:custGeom>
            <a:avLst/>
            <a:gdLst>
              <a:gd name="T0" fmla="*/ 0 w 244"/>
              <a:gd name="T1" fmla="*/ 0 h 17"/>
              <a:gd name="T2" fmla="*/ 136 w 244"/>
              <a:gd name="T3" fmla="*/ 4 h 17"/>
              <a:gd name="T4" fmla="*/ 244 w 244"/>
              <a:gd name="T5" fmla="*/ 10 h 17"/>
              <a:gd name="T6" fmla="*/ 136 w 244"/>
              <a:gd name="T7" fmla="*/ 12 h 17"/>
              <a:gd name="T8" fmla="*/ 0 w 244"/>
              <a:gd name="T9" fmla="*/ 17 h 17"/>
              <a:gd name="T10" fmla="*/ 0 w 244"/>
              <a:gd name="T11" fmla="*/ 0 h 17"/>
            </a:gdLst>
            <a:ahLst/>
            <a:cxnLst>
              <a:cxn ang="0">
                <a:pos x="T0" y="T1"/>
              </a:cxn>
              <a:cxn ang="0">
                <a:pos x="T2" y="T3"/>
              </a:cxn>
              <a:cxn ang="0">
                <a:pos x="T4" y="T5"/>
              </a:cxn>
              <a:cxn ang="0">
                <a:pos x="T6" y="T7"/>
              </a:cxn>
              <a:cxn ang="0">
                <a:pos x="T8" y="T9"/>
              </a:cxn>
              <a:cxn ang="0">
                <a:pos x="T10" y="T11"/>
              </a:cxn>
            </a:cxnLst>
            <a:rect l="0" t="0" r="r" b="b"/>
            <a:pathLst>
              <a:path w="244" h="17">
                <a:moveTo>
                  <a:pt x="0" y="0"/>
                </a:moveTo>
                <a:cubicBezTo>
                  <a:pt x="45" y="1"/>
                  <a:pt x="90" y="2"/>
                  <a:pt x="136" y="4"/>
                </a:cubicBezTo>
                <a:cubicBezTo>
                  <a:pt x="172" y="6"/>
                  <a:pt x="208" y="8"/>
                  <a:pt x="244" y="10"/>
                </a:cubicBezTo>
                <a:cubicBezTo>
                  <a:pt x="208" y="10"/>
                  <a:pt x="172" y="11"/>
                  <a:pt x="136" y="12"/>
                </a:cubicBezTo>
                <a:cubicBezTo>
                  <a:pt x="90" y="13"/>
                  <a:pt x="45" y="15"/>
                  <a:pt x="0" y="17"/>
                </a:cubicBezTo>
                <a:lnTo>
                  <a:pt x="0" y="0"/>
                </a:lnTo>
                <a:close/>
              </a:path>
            </a:pathLst>
          </a:custGeom>
          <a:solidFill>
            <a:srgbClr val="E3F4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36363"/>
              </a:solidFill>
              <a:effectLst/>
              <a:uLnTx/>
              <a:uFillTx/>
              <a:latin typeface="Calibri"/>
              <a:ea typeface="+mn-ea"/>
              <a:cs typeface="+mn-cs"/>
            </a:endParaRPr>
          </a:p>
        </p:txBody>
      </p:sp>
      <p:pic>
        <p:nvPicPr>
          <p:cNvPr id="21" name="Picture 20"/>
          <p:cNvPicPr>
            <a:picLocks noChangeAspect="1"/>
          </p:cNvPicPr>
          <p:nvPr userDrawn="1"/>
        </p:nvPicPr>
        <p:blipFill>
          <a:blip r:embed="rId3" cstate="email">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7733211" y="213965"/>
            <a:ext cx="953348" cy="561318"/>
          </a:xfrm>
          <a:prstGeom prst="rect">
            <a:avLst/>
          </a:prstGeom>
        </p:spPr>
      </p:pic>
      <p:pic>
        <p:nvPicPr>
          <p:cNvPr id="5" name="Picture 4">
            <a:extLst>
              <a:ext uri="{FF2B5EF4-FFF2-40B4-BE49-F238E27FC236}">
                <a16:creationId xmlns:a16="http://schemas.microsoft.com/office/drawing/2014/main" id="{E27DCBB3-B4A3-4A11-90FE-E9237EA85AC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76751" y="926882"/>
            <a:ext cx="982790" cy="527430"/>
          </a:xfrm>
          <a:prstGeom prst="rect">
            <a:avLst/>
          </a:prstGeom>
        </p:spPr>
      </p:pic>
      <p:sp>
        <p:nvSpPr>
          <p:cNvPr id="24" name="TextBox 23">
            <a:extLst>
              <a:ext uri="{FF2B5EF4-FFF2-40B4-BE49-F238E27FC236}">
                <a16:creationId xmlns:a16="http://schemas.microsoft.com/office/drawing/2014/main" id="{C625F025-7C75-449F-9C66-D99071D14C46}"/>
              </a:ext>
            </a:extLst>
          </p:cNvPr>
          <p:cNvSpPr txBox="1"/>
          <p:nvPr userDrawn="1"/>
        </p:nvSpPr>
        <p:spPr>
          <a:xfrm>
            <a:off x="1483505" y="5707168"/>
            <a:ext cx="6176989" cy="79406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DoD Civilian Acquisition Workforce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Personnel Demonstration Project (AcqDemo)</a:t>
            </a:r>
          </a:p>
        </p:txBody>
      </p:sp>
      <p:sp>
        <p:nvSpPr>
          <p:cNvPr id="23" name="Content Placeholder 3">
            <a:extLst>
              <a:ext uri="{FF2B5EF4-FFF2-40B4-BE49-F238E27FC236}">
                <a16:creationId xmlns:a16="http://schemas.microsoft.com/office/drawing/2014/main" id="{78120DB9-20C5-4BB7-8D84-DFDBE41FF967}"/>
              </a:ext>
            </a:extLst>
          </p:cNvPr>
          <p:cNvSpPr>
            <a:spLocks noGrp="1"/>
          </p:cNvSpPr>
          <p:nvPr>
            <p:ph sz="quarter" idx="10" hasCustomPrompt="1"/>
          </p:nvPr>
        </p:nvSpPr>
        <p:spPr>
          <a:xfrm>
            <a:off x="1095989" y="1962118"/>
            <a:ext cx="6920831" cy="914400"/>
          </a:xfrm>
          <a:prstGeom prst="rect">
            <a:avLst/>
          </a:prstGeom>
        </p:spPr>
        <p:txBody>
          <a:bodyPr/>
          <a:lstStyle>
            <a:lvl1pPr marL="0" indent="0" algn="ctr">
              <a:buNone/>
              <a:defRPr sz="4000" b="1">
                <a:solidFill>
                  <a:srgbClr val="000000"/>
                </a:solidFill>
                <a:latin typeface="+mj-lt"/>
              </a:defRPr>
            </a:lvl1pPr>
            <a:lvl2pPr marL="341312" indent="0">
              <a:buNone/>
              <a:defRPr sz="4000">
                <a:solidFill>
                  <a:srgbClr val="000000"/>
                </a:solidFill>
                <a:latin typeface="+mj-lt"/>
              </a:defRPr>
            </a:lvl2pPr>
            <a:lvl3pPr marL="684213" indent="0">
              <a:buNone/>
              <a:defRPr sz="4000">
                <a:solidFill>
                  <a:srgbClr val="000000"/>
                </a:solidFill>
                <a:latin typeface="+mj-lt"/>
              </a:defRPr>
            </a:lvl3pPr>
            <a:lvl4pPr marL="1090613" indent="0">
              <a:buNone/>
              <a:defRPr sz="4000">
                <a:solidFill>
                  <a:srgbClr val="000000"/>
                </a:solidFill>
                <a:latin typeface="+mj-lt"/>
              </a:defRPr>
            </a:lvl4pPr>
            <a:lvl5pPr marL="1482725" indent="0">
              <a:buNone/>
              <a:defRPr sz="4000">
                <a:solidFill>
                  <a:srgbClr val="000000"/>
                </a:solidFill>
                <a:latin typeface="+mj-lt"/>
              </a:defRPr>
            </a:lvl5pPr>
          </a:lstStyle>
          <a:p>
            <a:pPr lvl="0"/>
            <a:r>
              <a:rPr lang="en-US" dirty="0"/>
              <a:t>Presentation Title</a:t>
            </a:r>
          </a:p>
        </p:txBody>
      </p:sp>
    </p:spTree>
    <p:extLst>
      <p:ext uri="{BB962C8B-B14F-4D97-AF65-F5344CB8AC3E}">
        <p14:creationId xmlns:p14="http://schemas.microsoft.com/office/powerpoint/2010/main" val="3935046150"/>
      </p:ext>
    </p:extLst>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886968" y="512064"/>
            <a:ext cx="6511316" cy="418576"/>
          </a:xfrm>
          <a:prstGeom prst="rect">
            <a:avLst/>
          </a:prstGeom>
        </p:spPr>
        <p:txBody>
          <a:bodyPr anchor="ctr" anchorCtr="0">
            <a:noAutofit/>
          </a:bodyPr>
          <a:lstStyle>
            <a:lvl1pPr algn="l">
              <a:lnSpc>
                <a:spcPct val="85000"/>
              </a:lnSpc>
              <a:defRPr sz="3200" baseline="0">
                <a:solidFill>
                  <a:srgbClr val="000000"/>
                </a:solidFill>
                <a:latin typeface="+mn-lt"/>
              </a:defRPr>
            </a:lvl1pPr>
          </a:lstStyle>
          <a:p>
            <a:r>
              <a:rPr lang="en-US" dirty="0"/>
              <a:t>Slide with Content</a:t>
            </a:r>
          </a:p>
        </p:txBody>
      </p:sp>
      <p:sp>
        <p:nvSpPr>
          <p:cNvPr id="3" name="Content Placeholder 2"/>
          <p:cNvSpPr>
            <a:spLocks noGrp="1"/>
          </p:cNvSpPr>
          <p:nvPr>
            <p:ph sz="quarter" idx="13"/>
          </p:nvPr>
        </p:nvSpPr>
        <p:spPr>
          <a:xfrm>
            <a:off x="634314" y="1196544"/>
            <a:ext cx="7875372" cy="4953000"/>
          </a:xfrm>
          <a:prstGeom prst="rect">
            <a:avLst/>
          </a:prstGeom>
        </p:spPr>
        <p:txBody>
          <a:bodyPr/>
          <a:lstStyle>
            <a:lvl1pPr>
              <a:lnSpc>
                <a:spcPct val="100000"/>
              </a:lnSpc>
              <a:spcBef>
                <a:spcPts val="600"/>
              </a:spcBef>
              <a:defRPr sz="2800" b="1">
                <a:solidFill>
                  <a:srgbClr val="000000"/>
                </a:solidFill>
                <a:latin typeface="+mn-lt"/>
              </a:defRPr>
            </a:lvl1pPr>
            <a:lvl2pPr>
              <a:lnSpc>
                <a:spcPct val="100000"/>
              </a:lnSpc>
              <a:spcBef>
                <a:spcPts val="600"/>
              </a:spcBef>
              <a:defRPr sz="2400" b="0">
                <a:solidFill>
                  <a:srgbClr val="000000"/>
                </a:solidFill>
                <a:latin typeface="+mn-lt"/>
              </a:defRPr>
            </a:lvl2pPr>
            <a:lvl3pPr>
              <a:lnSpc>
                <a:spcPct val="100000"/>
              </a:lnSpc>
              <a:spcBef>
                <a:spcPts val="600"/>
              </a:spcBef>
              <a:defRPr sz="2000" b="0">
                <a:solidFill>
                  <a:srgbClr val="000000"/>
                </a:solidFill>
                <a:latin typeface="+mn-lt"/>
              </a:defRPr>
            </a:lvl3pPr>
            <a:lvl4pPr>
              <a:lnSpc>
                <a:spcPct val="100000"/>
              </a:lnSpc>
              <a:spcBef>
                <a:spcPts val="600"/>
              </a:spcBef>
              <a:defRPr sz="1800" b="0">
                <a:solidFill>
                  <a:srgbClr val="000000"/>
                </a:solidFill>
                <a:latin typeface="+mn-lt"/>
              </a:defRPr>
            </a:lvl4pPr>
            <a:lvl5pPr>
              <a:lnSpc>
                <a:spcPct val="100000"/>
              </a:lnSpc>
              <a:spcBef>
                <a:spcPts val="600"/>
              </a:spcBef>
              <a:defRPr sz="1600" b="0">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oup 24">
            <a:extLst>
              <a:ext uri="{FF2B5EF4-FFF2-40B4-BE49-F238E27FC236}">
                <a16:creationId xmlns:a16="http://schemas.microsoft.com/office/drawing/2014/main" id="{4CE0CF71-A89B-4AD5-8497-58B7A4C3F141}"/>
              </a:ext>
            </a:extLst>
          </p:cNvPr>
          <p:cNvGrpSpPr/>
          <p:nvPr userDrawn="1"/>
        </p:nvGrpSpPr>
        <p:grpSpPr>
          <a:xfrm>
            <a:off x="0" y="6551342"/>
            <a:ext cx="9143999" cy="306657"/>
            <a:chOff x="0" y="6551343"/>
            <a:chExt cx="9144000" cy="297844"/>
          </a:xfrm>
        </p:grpSpPr>
        <p:sp>
          <p:nvSpPr>
            <p:cNvPr id="26" name="Rectangle 25">
              <a:extLst>
                <a:ext uri="{FF2B5EF4-FFF2-40B4-BE49-F238E27FC236}">
                  <a16:creationId xmlns:a16="http://schemas.microsoft.com/office/drawing/2014/main" id="{A1B8717B-2655-41C5-A154-2CA803160BC1}"/>
                </a:ext>
              </a:extLst>
            </p:cNvPr>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AE321133-4D33-4C20-82EF-30F807FDBA9E}"/>
                </a:ext>
              </a:extLst>
            </p:cNvPr>
            <p:cNvSpPr/>
            <p:nvPr userDrawn="1"/>
          </p:nvSpPr>
          <p:spPr>
            <a:xfrm>
              <a:off x="0" y="6647923"/>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a:ea typeface="+mn-ea"/>
                  <a:cs typeface="+mn-cs"/>
                </a:rPr>
                <a:t>http://acqdemo.hci.mil</a:t>
              </a:r>
            </a:p>
          </p:txBody>
        </p:sp>
      </p:grpSp>
      <p:sp>
        <p:nvSpPr>
          <p:cNvPr id="2" name="Slide Number Placeholder 1">
            <a:extLst>
              <a:ext uri="{FF2B5EF4-FFF2-40B4-BE49-F238E27FC236}">
                <a16:creationId xmlns:a16="http://schemas.microsoft.com/office/drawing/2014/main" id="{BC836C4E-9850-492E-A285-9D7623C8EE8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50323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2" name="Title 1"/>
          <p:cNvSpPr>
            <a:spLocks noGrp="1"/>
          </p:cNvSpPr>
          <p:nvPr>
            <p:ph type="title" hasCustomPrompt="1"/>
          </p:nvPr>
        </p:nvSpPr>
        <p:spPr>
          <a:xfrm>
            <a:off x="886968" y="512064"/>
            <a:ext cx="6617873" cy="418576"/>
          </a:xfrm>
          <a:prstGeom prst="rect">
            <a:avLst/>
          </a:prstGeom>
        </p:spPr>
        <p:txBody>
          <a:bodyPr anchor="ctr" anchorCtr="0">
            <a:noAutofit/>
          </a:bodyPr>
          <a:lstStyle>
            <a:lvl1pPr algn="l">
              <a:lnSpc>
                <a:spcPct val="85000"/>
              </a:lnSpc>
              <a:defRPr sz="3200">
                <a:solidFill>
                  <a:srgbClr val="000000"/>
                </a:solidFill>
                <a:latin typeface="+mn-lt"/>
              </a:defRPr>
            </a:lvl1pPr>
          </a:lstStyle>
          <a:p>
            <a:r>
              <a:rPr lang="en-US" dirty="0"/>
              <a:t>Title Only Slide</a:t>
            </a:r>
          </a:p>
        </p:txBody>
      </p:sp>
      <p:grpSp>
        <p:nvGrpSpPr>
          <p:cNvPr id="25" name="Group 24">
            <a:extLst>
              <a:ext uri="{FF2B5EF4-FFF2-40B4-BE49-F238E27FC236}">
                <a16:creationId xmlns:a16="http://schemas.microsoft.com/office/drawing/2014/main" id="{A0AB620C-7E25-45EF-9900-953A2AD2CBF6}"/>
              </a:ext>
            </a:extLst>
          </p:cNvPr>
          <p:cNvGrpSpPr/>
          <p:nvPr userDrawn="1"/>
        </p:nvGrpSpPr>
        <p:grpSpPr>
          <a:xfrm>
            <a:off x="0" y="6551342"/>
            <a:ext cx="9143999" cy="306657"/>
            <a:chOff x="0" y="6551343"/>
            <a:chExt cx="9144000" cy="297844"/>
          </a:xfrm>
        </p:grpSpPr>
        <p:sp>
          <p:nvSpPr>
            <p:cNvPr id="26" name="Rectangle 25">
              <a:extLst>
                <a:ext uri="{FF2B5EF4-FFF2-40B4-BE49-F238E27FC236}">
                  <a16:creationId xmlns:a16="http://schemas.microsoft.com/office/drawing/2014/main" id="{25AD3B14-19BB-46D8-80A4-5F0E805A12BE}"/>
                </a:ext>
              </a:extLst>
            </p:cNvPr>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8556C733-1952-4E71-855B-E7722F278114}"/>
                </a:ext>
              </a:extLst>
            </p:cNvPr>
            <p:cNvSpPr/>
            <p:nvPr userDrawn="1"/>
          </p:nvSpPr>
          <p:spPr>
            <a:xfrm>
              <a:off x="0" y="6647923"/>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a:ea typeface="+mn-ea"/>
                  <a:cs typeface="+mn-cs"/>
                </a:rPr>
                <a:t>http://acqdemo.hci.mil</a:t>
              </a:r>
            </a:p>
          </p:txBody>
        </p:sp>
      </p:grpSp>
      <p:sp>
        <p:nvSpPr>
          <p:cNvPr id="2" name="Slide Number Placeholder 1">
            <a:extLst>
              <a:ext uri="{FF2B5EF4-FFF2-40B4-BE49-F238E27FC236}">
                <a16:creationId xmlns:a16="http://schemas.microsoft.com/office/drawing/2014/main" id="{CCAE9B1B-6A20-411E-B79B-9EFA69D153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90352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80175"/>
            <a:ext cx="9144000" cy="1600200"/>
          </a:xfrm>
          <a:prstGeom prst="rect">
            <a:avLst/>
          </a:prstGeom>
        </p:spPr>
      </p:pic>
      <p:grpSp>
        <p:nvGrpSpPr>
          <p:cNvPr id="4" name="Group 3">
            <a:extLst>
              <a:ext uri="{FF2B5EF4-FFF2-40B4-BE49-F238E27FC236}">
                <a16:creationId xmlns:a16="http://schemas.microsoft.com/office/drawing/2014/main" id="{F85BE3C9-E293-48AF-848C-00C108D16354}"/>
              </a:ext>
            </a:extLst>
          </p:cNvPr>
          <p:cNvGrpSpPr/>
          <p:nvPr userDrawn="1"/>
        </p:nvGrpSpPr>
        <p:grpSpPr>
          <a:xfrm>
            <a:off x="7630766" y="118110"/>
            <a:ext cx="1385927" cy="499110"/>
            <a:chOff x="7630766" y="118110"/>
            <a:chExt cx="1385927" cy="499110"/>
          </a:xfrm>
        </p:grpSpPr>
        <p:pic>
          <p:nvPicPr>
            <p:cNvPr id="12" name="Picture 11">
              <a:extLst>
                <a:ext uri="{FF2B5EF4-FFF2-40B4-BE49-F238E27FC236}">
                  <a16:creationId xmlns:a16="http://schemas.microsoft.com/office/drawing/2014/main" id="{85CDCCBD-5FEF-4424-8FB9-4DDDF91CD00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630766" y="199544"/>
              <a:ext cx="562927" cy="331443"/>
            </a:xfrm>
            <a:prstGeom prst="rect">
              <a:avLst/>
            </a:prstGeom>
          </p:spPr>
        </p:pic>
        <p:pic>
          <p:nvPicPr>
            <p:cNvPr id="14" name="Picture 13">
              <a:extLst>
                <a:ext uri="{FF2B5EF4-FFF2-40B4-BE49-F238E27FC236}">
                  <a16:creationId xmlns:a16="http://schemas.microsoft.com/office/drawing/2014/main" id="{F136DB9D-DE6C-4AFE-9FF0-B25411F669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385823" y="200297"/>
              <a:ext cx="630870" cy="338567"/>
            </a:xfrm>
            <a:prstGeom prst="rect">
              <a:avLst/>
            </a:prstGeom>
          </p:spPr>
        </p:pic>
        <p:cxnSp>
          <p:nvCxnSpPr>
            <p:cNvPr id="3" name="Straight Connector 2">
              <a:extLst>
                <a:ext uri="{FF2B5EF4-FFF2-40B4-BE49-F238E27FC236}">
                  <a16:creationId xmlns:a16="http://schemas.microsoft.com/office/drawing/2014/main" id="{34E06674-9D98-4C15-B2A4-31EADCCDED26}"/>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0C5F1414-1715-4384-AB79-FEDD9D543A59}"/>
              </a:ext>
            </a:extLst>
          </p:cNvPr>
          <p:cNvGrpSpPr/>
          <p:nvPr userDrawn="1"/>
        </p:nvGrpSpPr>
        <p:grpSpPr>
          <a:xfrm>
            <a:off x="0" y="6551342"/>
            <a:ext cx="9143999" cy="306658"/>
            <a:chOff x="0" y="6551343"/>
            <a:chExt cx="9144000" cy="297844"/>
          </a:xfrm>
        </p:grpSpPr>
        <p:sp>
          <p:nvSpPr>
            <p:cNvPr id="33" name="Rectangle 32"/>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9550CA6-A168-4E63-8E45-62B274C1B87D}"/>
                </a:ext>
              </a:extLst>
            </p:cNvPr>
            <p:cNvSpPr/>
            <p:nvPr userDrawn="1"/>
          </p:nvSpPr>
          <p:spPr>
            <a:xfrm>
              <a:off x="0" y="6647923"/>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a:ea typeface="+mn-ea"/>
                  <a:cs typeface="+mn-cs"/>
                </a:rPr>
                <a:t>http://acqdemo.hci.mil</a:t>
              </a:r>
            </a:p>
          </p:txBody>
        </p:sp>
      </p:grpSp>
      <p:sp>
        <p:nvSpPr>
          <p:cNvPr id="2" name="Slide Number Placeholder 1">
            <a:extLst>
              <a:ext uri="{FF2B5EF4-FFF2-40B4-BE49-F238E27FC236}">
                <a16:creationId xmlns:a16="http://schemas.microsoft.com/office/drawing/2014/main" id="{E9494404-67DC-4540-B031-A0589BA59C7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
        <p:nvSpPr>
          <p:cNvPr id="16" name="Title 1">
            <a:extLst>
              <a:ext uri="{FF2B5EF4-FFF2-40B4-BE49-F238E27FC236}">
                <a16:creationId xmlns:a16="http://schemas.microsoft.com/office/drawing/2014/main" id="{F561E55C-89A0-40CA-9B1B-D2A86F4C56AD}"/>
              </a:ext>
            </a:extLst>
          </p:cNvPr>
          <p:cNvSpPr>
            <a:spLocks noGrp="1"/>
          </p:cNvSpPr>
          <p:nvPr>
            <p:ph type="title" hasCustomPrompt="1"/>
          </p:nvPr>
        </p:nvSpPr>
        <p:spPr>
          <a:xfrm>
            <a:off x="2239397" y="3594269"/>
            <a:ext cx="6160674" cy="418576"/>
          </a:xfrm>
          <a:prstGeom prst="rect">
            <a:avLst/>
          </a:prstGeom>
          <a:noFill/>
        </p:spPr>
        <p:txBody>
          <a:bodyPr anchor="ctr" anchorCtr="0"/>
          <a:lstStyle>
            <a:lvl1pPr algn="l">
              <a:lnSpc>
                <a:spcPct val="85000"/>
              </a:lnSpc>
              <a:defRPr sz="3600">
                <a:solidFill>
                  <a:srgbClr val="000000"/>
                </a:solidFill>
                <a:latin typeface="+mn-lt"/>
              </a:defRPr>
            </a:lvl1pPr>
          </a:lstStyle>
          <a:p>
            <a:r>
              <a:rPr lang="en-US" dirty="0"/>
              <a:t>Section Title</a:t>
            </a:r>
          </a:p>
        </p:txBody>
      </p:sp>
    </p:spTree>
    <p:extLst>
      <p:ext uri="{BB962C8B-B14F-4D97-AF65-F5344CB8AC3E}">
        <p14:creationId xmlns:p14="http://schemas.microsoft.com/office/powerpoint/2010/main" val="283647940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0AB620C-7E25-45EF-9900-953A2AD2CBF6}"/>
              </a:ext>
            </a:extLst>
          </p:cNvPr>
          <p:cNvGrpSpPr/>
          <p:nvPr userDrawn="1"/>
        </p:nvGrpSpPr>
        <p:grpSpPr>
          <a:xfrm>
            <a:off x="0" y="6551342"/>
            <a:ext cx="9143999" cy="306657"/>
            <a:chOff x="0" y="6551343"/>
            <a:chExt cx="9144000" cy="297844"/>
          </a:xfrm>
        </p:grpSpPr>
        <p:sp>
          <p:nvSpPr>
            <p:cNvPr id="26" name="Rectangle 25">
              <a:extLst>
                <a:ext uri="{FF2B5EF4-FFF2-40B4-BE49-F238E27FC236}">
                  <a16:creationId xmlns:a16="http://schemas.microsoft.com/office/drawing/2014/main" id="{25AD3B14-19BB-46D8-80A4-5F0E805A12BE}"/>
                </a:ext>
              </a:extLst>
            </p:cNvPr>
            <p:cNvSpPr/>
            <p:nvPr userDrawn="1"/>
          </p:nvSpPr>
          <p:spPr>
            <a:xfrm>
              <a:off x="0"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8556C733-1952-4E71-855B-E7722F278114}"/>
                </a:ext>
              </a:extLst>
            </p:cNvPr>
            <p:cNvSpPr/>
            <p:nvPr userDrawn="1"/>
          </p:nvSpPr>
          <p:spPr>
            <a:xfrm>
              <a:off x="0" y="6647923"/>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a:ea typeface="+mn-ea"/>
                  <a:cs typeface="+mn-cs"/>
                </a:rPr>
                <a:t>http://acqdemo.hci.mil</a:t>
              </a:r>
            </a:p>
          </p:txBody>
        </p:sp>
      </p:grpSp>
      <p:sp>
        <p:nvSpPr>
          <p:cNvPr id="2" name="Slide Number Placeholder 1">
            <a:extLst>
              <a:ext uri="{FF2B5EF4-FFF2-40B4-BE49-F238E27FC236}">
                <a16:creationId xmlns:a16="http://schemas.microsoft.com/office/drawing/2014/main" id="{CCAE9B1B-6A20-411E-B79B-9EFA69D153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62397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rse Closin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7FE8C-69BC-4F53-BA0A-381D534B450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579A66-44A9-499C-9BC7-79953D42B247}"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F7C3456-647E-4426-AA7C-44C37E7331D9}"/>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180215" y="3812253"/>
            <a:ext cx="4752381" cy="238095"/>
          </a:xfrm>
          <a:prstGeom prst="rect">
            <a:avLst/>
          </a:prstGeom>
        </p:spPr>
      </p:pic>
      <p:sp>
        <p:nvSpPr>
          <p:cNvPr id="5" name="TextBox 4">
            <a:extLst>
              <a:ext uri="{FF2B5EF4-FFF2-40B4-BE49-F238E27FC236}">
                <a16:creationId xmlns:a16="http://schemas.microsoft.com/office/drawing/2014/main" id="{C6EF4133-AA2B-4045-AB01-9EFD2F1FAEB7}"/>
              </a:ext>
            </a:extLst>
          </p:cNvPr>
          <p:cNvSpPr txBox="1"/>
          <p:nvPr userDrawn="1"/>
        </p:nvSpPr>
        <p:spPr>
          <a:xfrm>
            <a:off x="1714091" y="2922896"/>
            <a:ext cx="61769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DoD Civilian Acquisition Workforce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Personnel Demonstration Project (AcqDemo)</a:t>
            </a:r>
          </a:p>
        </p:txBody>
      </p:sp>
      <p:sp>
        <p:nvSpPr>
          <p:cNvPr id="6" name="Content Placeholder 3">
            <a:extLst>
              <a:ext uri="{FF2B5EF4-FFF2-40B4-BE49-F238E27FC236}">
                <a16:creationId xmlns:a16="http://schemas.microsoft.com/office/drawing/2014/main" id="{C6B25262-B73A-4339-B396-577780FAD3FF}"/>
              </a:ext>
            </a:extLst>
          </p:cNvPr>
          <p:cNvSpPr>
            <a:spLocks noGrp="1"/>
          </p:cNvSpPr>
          <p:nvPr>
            <p:ph sz="quarter" idx="11" hasCustomPrompt="1"/>
          </p:nvPr>
        </p:nvSpPr>
        <p:spPr>
          <a:xfrm>
            <a:off x="1095989" y="1041621"/>
            <a:ext cx="6920831" cy="1834897"/>
          </a:xfrm>
          <a:prstGeom prst="rect">
            <a:avLst/>
          </a:prstGeom>
        </p:spPr>
        <p:txBody>
          <a:bodyPr/>
          <a:lstStyle>
            <a:lvl1pPr marL="0" indent="0" algn="ctr">
              <a:buNone/>
              <a:defRPr sz="4000" b="1">
                <a:solidFill>
                  <a:srgbClr val="000000"/>
                </a:solidFill>
                <a:latin typeface="+mn-lt"/>
              </a:defRPr>
            </a:lvl1pPr>
            <a:lvl2pPr marL="341312" indent="0">
              <a:buNone/>
              <a:defRPr sz="4000">
                <a:solidFill>
                  <a:srgbClr val="000000"/>
                </a:solidFill>
                <a:latin typeface="+mj-lt"/>
              </a:defRPr>
            </a:lvl2pPr>
            <a:lvl3pPr marL="684213" indent="0">
              <a:buNone/>
              <a:defRPr sz="4000">
                <a:solidFill>
                  <a:srgbClr val="000000"/>
                </a:solidFill>
                <a:latin typeface="+mj-lt"/>
              </a:defRPr>
            </a:lvl3pPr>
            <a:lvl4pPr marL="1090613" indent="0">
              <a:buNone/>
              <a:defRPr sz="4000">
                <a:solidFill>
                  <a:srgbClr val="000000"/>
                </a:solidFill>
                <a:latin typeface="+mj-lt"/>
              </a:defRPr>
            </a:lvl4pPr>
            <a:lvl5pPr marL="1482725" indent="0">
              <a:buNone/>
              <a:defRPr sz="4000">
                <a:solidFill>
                  <a:srgbClr val="000000"/>
                </a:solidFill>
                <a:latin typeface="+mj-lt"/>
              </a:defRPr>
            </a:lvl5pPr>
          </a:lstStyle>
          <a:p>
            <a:pPr lvl="0"/>
            <a:r>
              <a:rPr lang="en-US" dirty="0"/>
              <a:t>Presentation Title</a:t>
            </a:r>
          </a:p>
        </p:txBody>
      </p:sp>
      <p:pic>
        <p:nvPicPr>
          <p:cNvPr id="7" name="Picture 6">
            <a:extLst>
              <a:ext uri="{FF2B5EF4-FFF2-40B4-BE49-F238E27FC236}">
                <a16:creationId xmlns:a16="http://schemas.microsoft.com/office/drawing/2014/main" id="{41F8DB48-82DD-400A-849F-0EA215764B6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28612" y="3955786"/>
            <a:ext cx="4486775" cy="2013114"/>
          </a:xfrm>
          <a:prstGeom prst="rect">
            <a:avLst/>
          </a:prstGeom>
        </p:spPr>
      </p:pic>
      <p:sp>
        <p:nvSpPr>
          <p:cNvPr id="10" name="Slide Number Placeholder 1">
            <a:extLst>
              <a:ext uri="{FF2B5EF4-FFF2-40B4-BE49-F238E27FC236}">
                <a16:creationId xmlns:a16="http://schemas.microsoft.com/office/drawing/2014/main" id="{BEE337B6-70A0-4775-B1C9-29F1B6F0FBC1}"/>
              </a:ext>
            </a:extLst>
          </p:cNvPr>
          <p:cNvSpPr txBox="1">
            <a:spLocks/>
          </p:cNvSpPr>
          <p:nvPr userDrawn="1"/>
        </p:nvSpPr>
        <p:spPr>
          <a:xfrm>
            <a:off x="7187184" y="6625789"/>
            <a:ext cx="1952149" cy="2156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4EEA7B-C798-4884-AE41-52E469B297D8}"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2464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Slide Number Placeholder 14">
            <a:extLst>
              <a:ext uri="{FF2B5EF4-FFF2-40B4-BE49-F238E27FC236}">
                <a16:creationId xmlns:a16="http://schemas.microsoft.com/office/drawing/2014/main" id="{1EF4A406-4CF9-4B9F-ACC6-68932547F093}"/>
              </a:ext>
            </a:extLst>
          </p:cNvPr>
          <p:cNvSpPr>
            <a:spLocks noGrp="1"/>
          </p:cNvSpPr>
          <p:nvPr>
            <p:ph type="sldNum" sz="quarter" idx="4"/>
          </p:nvPr>
        </p:nvSpPr>
        <p:spPr>
          <a:xfrm>
            <a:off x="7187184" y="6642339"/>
            <a:ext cx="1952149" cy="215661"/>
          </a:xfrm>
          <a:prstGeom prst="rect">
            <a:avLst/>
          </a:prstGeom>
        </p:spPr>
        <p:txBody>
          <a:bodyPr vert="horz" lIns="91440" tIns="45720" rIns="91440" bIns="45720" rtlCol="0" anchor="ctr"/>
          <a:lstStyle>
            <a:lvl1pPr algn="r">
              <a:defRPr sz="1200">
                <a:solidFill>
                  <a:srgbClr val="002060"/>
                </a:solidFill>
              </a:defRPr>
            </a:lvl1pPr>
          </a:lstStyle>
          <a:p>
            <a:fld id="{214EEA7B-C798-4884-AE41-52E469B297D8}" type="slidenum">
              <a:rPr lang="en-US" smtClean="0"/>
              <a:pPr/>
              <a:t>‹#›</a:t>
            </a:fld>
            <a:endParaRPr lang="en-US"/>
          </a:p>
        </p:txBody>
      </p:sp>
      <p:sp>
        <p:nvSpPr>
          <p:cNvPr id="8" name="Content Placeholder">
            <a:extLst>
              <a:ext uri="{FF2B5EF4-FFF2-40B4-BE49-F238E27FC236}">
                <a16:creationId xmlns:a16="http://schemas.microsoft.com/office/drawing/2014/main" id="{3737EBF5-0B71-4EBB-884E-5941F97EE587}"/>
              </a:ext>
            </a:extLst>
          </p:cNvPr>
          <p:cNvSpPr>
            <a:spLocks noGrp="1"/>
          </p:cNvSpPr>
          <p:nvPr>
            <p:ph idx="1"/>
          </p:nvPr>
        </p:nvSpPr>
        <p:spPr>
          <a:xfrm>
            <a:off x="113139" y="1431984"/>
            <a:ext cx="8917722" cy="496881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3">
            <a:extLst>
              <a:ext uri="{FF2B5EF4-FFF2-40B4-BE49-F238E27FC236}">
                <a16:creationId xmlns:a16="http://schemas.microsoft.com/office/drawing/2014/main" id="{C9150003-2309-4DA5-88A4-9733CD062D85}"/>
              </a:ext>
            </a:extLst>
          </p:cNvPr>
          <p:cNvSpPr>
            <a:spLocks noGrp="1"/>
          </p:cNvSpPr>
          <p:nvPr>
            <p:ph type="title"/>
          </p:nvPr>
        </p:nvSpPr>
        <p:spPr>
          <a:xfrm>
            <a:off x="241540" y="1"/>
            <a:ext cx="7640397" cy="910630"/>
          </a:xfrm>
          <a:prstGeom prst="rect">
            <a:avLst/>
          </a:prstGeom>
        </p:spPr>
        <p:txBody>
          <a:bodyPr vert="horz" lIns="91440" tIns="45720" rIns="91440" bIns="45720" rtlCol="0" anchor="ctr">
            <a:normAutofit/>
          </a:body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5AD3C3ED-AF24-4E95-9C69-96333635DF72}"/>
              </a:ext>
            </a:extLst>
          </p:cNvPr>
          <p:cNvCxnSpPr/>
          <p:nvPr userDrawn="1"/>
        </p:nvCxnSpPr>
        <p:spPr>
          <a:xfrm>
            <a:off x="0" y="768963"/>
            <a:ext cx="914400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46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with Content">
    <p:spTree>
      <p:nvGrpSpPr>
        <p:cNvPr id="1" name=""/>
        <p:cNvGrpSpPr/>
        <p:nvPr/>
      </p:nvGrpSpPr>
      <p:grpSpPr>
        <a:xfrm>
          <a:off x="0" y="0"/>
          <a:ext cx="0" cy="0"/>
          <a:chOff x="0" y="0"/>
          <a:chExt cx="0" cy="0"/>
        </a:xfrm>
      </p:grpSpPr>
      <p:sp>
        <p:nvSpPr>
          <p:cNvPr id="23" name="Rectangle 22"/>
          <p:cNvSpPr/>
          <p:nvPr userDrawn="1"/>
        </p:nvSpPr>
        <p:spPr>
          <a:xfrm>
            <a:off x="0" y="6625050"/>
            <a:ext cx="9144000" cy="232950"/>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6125"/>
            <a:ext cx="9144000" cy="1600200"/>
          </a:xfrm>
          <a:prstGeom prst="rect">
            <a:avLst/>
          </a:prstGeom>
        </p:spPr>
      </p:pic>
      <p:sp>
        <p:nvSpPr>
          <p:cNvPr id="19" name="Title 1"/>
          <p:cNvSpPr>
            <a:spLocks noGrp="1"/>
          </p:cNvSpPr>
          <p:nvPr>
            <p:ph type="title" hasCustomPrompt="1"/>
          </p:nvPr>
        </p:nvSpPr>
        <p:spPr>
          <a:xfrm>
            <a:off x="1012894" y="400312"/>
            <a:ext cx="6511316" cy="418576"/>
          </a:xfrm>
          <a:prstGeom prst="rect">
            <a:avLst/>
          </a:prstGeom>
        </p:spPr>
        <p:txBody>
          <a:bodyPr anchor="ctr" anchorCtr="0"/>
          <a:lstStyle>
            <a:lvl1pPr algn="l">
              <a:lnSpc>
                <a:spcPct val="85000"/>
              </a:lnSpc>
              <a:defRPr sz="2800" baseline="0">
                <a:solidFill>
                  <a:schemeClr val="tx1"/>
                </a:solidFill>
                <a:latin typeface="+mn-lt"/>
              </a:defRPr>
            </a:lvl1pPr>
          </a:lstStyle>
          <a:p>
            <a:r>
              <a:rPr lang="en-US" dirty="0"/>
              <a:t>Slide with Content</a:t>
            </a:r>
          </a:p>
        </p:txBody>
      </p:sp>
      <p:sp>
        <p:nvSpPr>
          <p:cNvPr id="3" name="Content Placeholder 2"/>
          <p:cNvSpPr>
            <a:spLocks noGrp="1"/>
          </p:cNvSpPr>
          <p:nvPr>
            <p:ph sz="quarter" idx="13"/>
          </p:nvPr>
        </p:nvSpPr>
        <p:spPr>
          <a:xfrm>
            <a:off x="634314" y="1196544"/>
            <a:ext cx="7875372" cy="4953000"/>
          </a:xfrm>
          <a:prstGeom prst="rect">
            <a:avLst/>
          </a:prstGeom>
        </p:spPr>
        <p:txBody>
          <a:bodyPr/>
          <a:lstStyle>
            <a:lvl1pPr>
              <a:lnSpc>
                <a:spcPct val="85000"/>
              </a:lnSpc>
              <a:spcBef>
                <a:spcPts val="600"/>
              </a:spcBef>
              <a:defRPr b="1">
                <a:solidFill>
                  <a:schemeClr val="tx1"/>
                </a:solidFill>
                <a:latin typeface="+mn-lt"/>
              </a:defRPr>
            </a:lvl1pPr>
            <a:lvl2pPr>
              <a:lnSpc>
                <a:spcPct val="85000"/>
              </a:lnSpc>
              <a:spcBef>
                <a:spcPts val="600"/>
              </a:spcBef>
              <a:defRPr b="0">
                <a:solidFill>
                  <a:schemeClr val="tx1"/>
                </a:solidFill>
                <a:latin typeface="+mn-lt"/>
              </a:defRPr>
            </a:lvl2pPr>
            <a:lvl3pPr>
              <a:lnSpc>
                <a:spcPct val="85000"/>
              </a:lnSpc>
              <a:spcBef>
                <a:spcPts val="600"/>
              </a:spcBef>
              <a:defRPr b="0">
                <a:solidFill>
                  <a:schemeClr val="tx1"/>
                </a:solidFill>
                <a:latin typeface="+mn-lt"/>
              </a:defRPr>
            </a:lvl3pPr>
            <a:lvl4pPr>
              <a:lnSpc>
                <a:spcPct val="85000"/>
              </a:lnSpc>
              <a:spcBef>
                <a:spcPts val="600"/>
              </a:spcBef>
              <a:defRPr b="0">
                <a:solidFill>
                  <a:schemeClr val="tx1"/>
                </a:solidFill>
                <a:latin typeface="+mn-lt"/>
              </a:defRPr>
            </a:lvl4pPr>
            <a:lvl5pPr>
              <a:lnSpc>
                <a:spcPct val="85000"/>
              </a:lnSpc>
              <a:spcBef>
                <a:spcPts val="600"/>
              </a:spcBef>
              <a:defRPr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2192" y="6551343"/>
            <a:ext cx="9144000" cy="45719"/>
          </a:xfrm>
          <a:prstGeom prst="rect">
            <a:avLst/>
          </a:prstGeom>
          <a:gradFill flip="none" rotWithShape="1">
            <a:gsLst>
              <a:gs pos="0">
                <a:schemeClr val="accent1">
                  <a:lumMod val="5000"/>
                  <a:lumOff val="95000"/>
                </a:schemeClr>
              </a:gs>
              <a:gs pos="100000">
                <a:srgbClr val="0299C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82521779-0ECD-4D5E-BF8A-3DE4D2A6167A}"/>
              </a:ext>
            </a:extLst>
          </p:cNvPr>
          <p:cNvGrpSpPr/>
          <p:nvPr userDrawn="1"/>
        </p:nvGrpSpPr>
        <p:grpSpPr>
          <a:xfrm>
            <a:off x="7630766" y="118110"/>
            <a:ext cx="1385927" cy="499110"/>
            <a:chOff x="7630766" y="118110"/>
            <a:chExt cx="1385927" cy="499110"/>
          </a:xfrm>
        </p:grpSpPr>
        <p:pic>
          <p:nvPicPr>
            <p:cNvPr id="18" name="Picture 17">
              <a:extLst>
                <a:ext uri="{FF2B5EF4-FFF2-40B4-BE49-F238E27FC236}">
                  <a16:creationId xmlns:a16="http://schemas.microsoft.com/office/drawing/2014/main" id="{97E9E9F0-BD0C-42EC-A254-EC50415525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0766" y="199544"/>
              <a:ext cx="562927" cy="331443"/>
            </a:xfrm>
            <a:prstGeom prst="rect">
              <a:avLst/>
            </a:prstGeom>
          </p:spPr>
        </p:pic>
        <p:pic>
          <p:nvPicPr>
            <p:cNvPr id="20" name="Picture 19">
              <a:extLst>
                <a:ext uri="{FF2B5EF4-FFF2-40B4-BE49-F238E27FC236}">
                  <a16:creationId xmlns:a16="http://schemas.microsoft.com/office/drawing/2014/main" id="{414D9372-4FFC-4A5E-BF5A-9AEE7BE03FD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85823" y="200297"/>
              <a:ext cx="630870" cy="338567"/>
            </a:xfrm>
            <a:prstGeom prst="rect">
              <a:avLst/>
            </a:prstGeom>
          </p:spPr>
        </p:pic>
        <p:cxnSp>
          <p:nvCxnSpPr>
            <p:cNvPr id="24" name="Straight Connector 23">
              <a:extLst>
                <a:ext uri="{FF2B5EF4-FFF2-40B4-BE49-F238E27FC236}">
                  <a16:creationId xmlns:a16="http://schemas.microsoft.com/office/drawing/2014/main" id="{F756F75B-C981-42A5-8446-AF9300ACDBC1}"/>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475D2B97-454F-4C09-9F6A-3C96D1C59D0C}"/>
              </a:ext>
            </a:extLst>
          </p:cNvPr>
          <p:cNvSpPr/>
          <p:nvPr userDrawn="1"/>
        </p:nvSpPr>
        <p:spPr>
          <a:xfrm>
            <a:off x="-12192" y="6648208"/>
            <a:ext cx="9144000" cy="201264"/>
          </a:xfrm>
          <a:prstGeom prst="rect">
            <a:avLst/>
          </a:prstGeom>
          <a:gradFill flip="none" rotWithShape="1">
            <a:gsLst>
              <a:gs pos="0">
                <a:schemeClr val="accent1">
                  <a:lumMod val="5000"/>
                  <a:lumOff val="95000"/>
                </a:schemeClr>
              </a:gs>
              <a:gs pos="100000">
                <a:srgbClr val="007BB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a:ea typeface="+mn-ea"/>
                <a:cs typeface="+mn-cs"/>
              </a:rPr>
              <a:t>http://acqdemo.hci.mil</a:t>
            </a:r>
          </a:p>
        </p:txBody>
      </p:sp>
      <p:sp>
        <p:nvSpPr>
          <p:cNvPr id="14" name="Slide Number Placeholder 2"/>
          <p:cNvSpPr>
            <a:spLocks noGrp="1"/>
          </p:cNvSpPr>
          <p:nvPr>
            <p:ph type="sldNum" sz="quarter" idx="12"/>
          </p:nvPr>
        </p:nvSpPr>
        <p:spPr>
          <a:xfrm>
            <a:off x="6893010" y="6628899"/>
            <a:ext cx="2133600" cy="169277"/>
          </a:xfrm>
          <a:prstGeom prst="rect">
            <a:avLst/>
          </a:prstGeom>
        </p:spPr>
        <p:txBody>
          <a:bodyPr lIns="0" tIns="0" rIns="0" bIns="0"/>
          <a:lstStyle>
            <a:lvl1pPr algn="r">
              <a:defRPr sz="10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45362960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92C32F-AAA5-48DA-ABA5-787E3F2BC477}"/>
              </a:ext>
            </a:extLst>
          </p:cNvPr>
          <p:cNvSpPr>
            <a:spLocks noGrp="1"/>
          </p:cNvSpPr>
          <p:nvPr>
            <p:ph type="sldNum" sz="quarter" idx="4"/>
          </p:nvPr>
        </p:nvSpPr>
        <p:spPr>
          <a:xfrm>
            <a:off x="7086600" y="654639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00FF8B2-BA54-4708-8D9E-2764D2F4202E}"/>
              </a:ext>
            </a:extLst>
          </p:cNvPr>
          <p:cNvPicPr>
            <a:picLocks noChangeAspect="1"/>
          </p:cNvPicPr>
          <p:nvPr userDrawn="1"/>
        </p:nvPicPr>
        <p:blipFill rotWithShape="1">
          <a:blip r:embed="rId10" cstate="email">
            <a:extLst>
              <a:ext uri="{28A0092B-C50C-407E-A947-70E740481C1C}">
                <a14:useLocalDpi xmlns:a14="http://schemas.microsoft.com/office/drawing/2010/main"/>
              </a:ext>
            </a:extLst>
          </a:blip>
          <a:srcRect/>
          <a:stretch/>
        </p:blipFill>
        <p:spPr>
          <a:xfrm>
            <a:off x="0" y="-1799"/>
            <a:ext cx="9144000" cy="1600200"/>
          </a:xfrm>
          <a:prstGeom prst="rect">
            <a:avLst/>
          </a:prstGeom>
        </p:spPr>
      </p:pic>
      <p:grpSp>
        <p:nvGrpSpPr>
          <p:cNvPr id="4" name="Group 3">
            <a:extLst>
              <a:ext uri="{FF2B5EF4-FFF2-40B4-BE49-F238E27FC236}">
                <a16:creationId xmlns:a16="http://schemas.microsoft.com/office/drawing/2014/main" id="{D42C98FB-C1F0-44A4-8F61-1EC129852CB4}"/>
              </a:ext>
            </a:extLst>
          </p:cNvPr>
          <p:cNvGrpSpPr/>
          <p:nvPr userDrawn="1"/>
        </p:nvGrpSpPr>
        <p:grpSpPr>
          <a:xfrm>
            <a:off x="7630766" y="118110"/>
            <a:ext cx="1385927" cy="499110"/>
            <a:chOff x="7630766" y="118110"/>
            <a:chExt cx="1385927" cy="499110"/>
          </a:xfrm>
        </p:grpSpPr>
        <p:pic>
          <p:nvPicPr>
            <p:cNvPr id="5" name="Picture 4">
              <a:extLst>
                <a:ext uri="{FF2B5EF4-FFF2-40B4-BE49-F238E27FC236}">
                  <a16:creationId xmlns:a16="http://schemas.microsoft.com/office/drawing/2014/main" id="{38CDD031-A139-48C0-B4D3-9A867BBCF7D3}"/>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7630766" y="199544"/>
              <a:ext cx="562927" cy="331443"/>
            </a:xfrm>
            <a:prstGeom prst="rect">
              <a:avLst/>
            </a:prstGeom>
          </p:spPr>
        </p:pic>
        <p:pic>
          <p:nvPicPr>
            <p:cNvPr id="6" name="Picture 5">
              <a:extLst>
                <a:ext uri="{FF2B5EF4-FFF2-40B4-BE49-F238E27FC236}">
                  <a16:creationId xmlns:a16="http://schemas.microsoft.com/office/drawing/2014/main" id="{9884F34C-81C0-4C70-826F-5C80437D870C}"/>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385823" y="200297"/>
              <a:ext cx="630870" cy="338567"/>
            </a:xfrm>
            <a:prstGeom prst="rect">
              <a:avLst/>
            </a:prstGeom>
          </p:spPr>
        </p:pic>
        <p:cxnSp>
          <p:nvCxnSpPr>
            <p:cNvPr id="7" name="Straight Connector 6">
              <a:extLst>
                <a:ext uri="{FF2B5EF4-FFF2-40B4-BE49-F238E27FC236}">
                  <a16:creationId xmlns:a16="http://schemas.microsoft.com/office/drawing/2014/main" id="{A67AD71C-F2D8-4859-8FEA-231CC8B86D64}"/>
                </a:ext>
              </a:extLst>
            </p:cNvPr>
            <p:cNvCxnSpPr/>
            <p:nvPr userDrawn="1"/>
          </p:nvCxnSpPr>
          <p:spPr>
            <a:xfrm>
              <a:off x="8271510" y="118110"/>
              <a:ext cx="0" cy="4991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itle Placeholder 7">
            <a:extLst>
              <a:ext uri="{FF2B5EF4-FFF2-40B4-BE49-F238E27FC236}">
                <a16:creationId xmlns:a16="http://schemas.microsoft.com/office/drawing/2014/main" id="{0D28FCDD-658B-4C85-8699-F8BDB817A73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5965893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ransition spd="med">
    <p:pull/>
  </p:transition>
  <p:hf hdr="0" ftr="0" dt="0"/>
  <p:txStyles>
    <p:titleStyle>
      <a:lvl1pPr algn="ctr" defTabSz="914400" rtl="0" eaLnBrk="1" latinLnBrk="0" hangingPunct="1">
        <a:spcBef>
          <a:spcPct val="0"/>
        </a:spcBef>
        <a:buNone/>
        <a:defRPr sz="3200" b="1" i="1" u="none" kern="1200">
          <a:solidFill>
            <a:schemeClr val="tx2"/>
          </a:solidFill>
          <a:latin typeface="Helvetica" panose="020B0604020202020204" pitchFamily="2" charset="0"/>
          <a:ea typeface="+mj-ea"/>
          <a:cs typeface="+mj-cs"/>
        </a:defRPr>
      </a:lvl1pPr>
    </p:titleStyle>
    <p:body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5.xml"/><Relationship Id="rId5" Type="http://schemas.microsoft.com/office/2007/relationships/hdphoto" Target="../media/hdphoto3.wdp"/><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1E3A64C-A498-4AF6-81B1-0ADAEE69FFD3}"/>
              </a:ext>
            </a:extLst>
          </p:cNvPr>
          <p:cNvSpPr>
            <a:spLocks noGrp="1"/>
          </p:cNvSpPr>
          <p:nvPr>
            <p:ph sz="quarter" idx="10"/>
          </p:nvPr>
        </p:nvSpPr>
        <p:spPr>
          <a:xfrm>
            <a:off x="384465" y="1388504"/>
            <a:ext cx="8500462" cy="914400"/>
          </a:xfrm>
        </p:spPr>
        <p:txBody>
          <a:bodyPr/>
          <a:lstStyle/>
          <a:p>
            <a:pPr>
              <a:spcBef>
                <a:spcPts val="400"/>
              </a:spcBef>
            </a:pPr>
            <a:r>
              <a:rPr lang="en-US" dirty="0"/>
              <a:t>AcqDemo Pay Pool </a:t>
            </a:r>
            <a:br>
              <a:rPr lang="en-US" dirty="0"/>
            </a:br>
            <a:r>
              <a:rPr lang="en-US" dirty="0"/>
              <a:t>Panel Member Training</a:t>
            </a:r>
          </a:p>
        </p:txBody>
      </p:sp>
      <p:sp>
        <p:nvSpPr>
          <p:cNvPr id="4" name="Text Placeholder 6">
            <a:extLst>
              <a:ext uri="{FF2B5EF4-FFF2-40B4-BE49-F238E27FC236}">
                <a16:creationId xmlns:a16="http://schemas.microsoft.com/office/drawing/2014/main" id="{3BBE4DE7-DE10-4DC0-BFAB-5EE242088683}"/>
              </a:ext>
            </a:extLst>
          </p:cNvPr>
          <p:cNvSpPr txBox="1">
            <a:spLocks/>
          </p:cNvSpPr>
          <p:nvPr/>
        </p:nvSpPr>
        <p:spPr>
          <a:xfrm>
            <a:off x="3441031" y="4784311"/>
            <a:ext cx="1833635" cy="457200"/>
          </a:xfrm>
        </p:spPr>
        <p:txBody>
          <a:bodyPr/>
          <a:lst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i="1" dirty="0"/>
              <a:t>August 2025</a:t>
            </a:r>
          </a:p>
        </p:txBody>
      </p:sp>
      <p:sp>
        <p:nvSpPr>
          <p:cNvPr id="6" name="TextBox 5">
            <a:extLst>
              <a:ext uri="{FF2B5EF4-FFF2-40B4-BE49-F238E27FC236}">
                <a16:creationId xmlns:a16="http://schemas.microsoft.com/office/drawing/2014/main" id="{4E9F9C27-A96D-4D35-A866-B99E727610E1}"/>
              </a:ext>
            </a:extLst>
          </p:cNvPr>
          <p:cNvSpPr txBox="1"/>
          <p:nvPr/>
        </p:nvSpPr>
        <p:spPr>
          <a:xfrm>
            <a:off x="3610240" y="3145396"/>
            <a:ext cx="1495218" cy="369332"/>
          </a:xfrm>
          <a:prstGeom prst="rect">
            <a:avLst/>
          </a:prstGeom>
          <a:noFill/>
        </p:spPr>
        <p:txBody>
          <a:bodyPr wrap="none" rtlCol="0">
            <a:spAutoFit/>
          </a:bodyPr>
          <a:lstStyle/>
          <a:p>
            <a:pPr algn="ctr"/>
            <a:r>
              <a:rPr lang="en-US" b="1" dirty="0"/>
              <a:t>Presented by:</a:t>
            </a:r>
          </a:p>
        </p:txBody>
      </p:sp>
      <p:pic>
        <p:nvPicPr>
          <p:cNvPr id="3" name="Picture 2" descr="A blue and red logo&#10;&#10;AI-generated content may be incorrect.">
            <a:extLst>
              <a:ext uri="{FF2B5EF4-FFF2-40B4-BE49-F238E27FC236}">
                <a16:creationId xmlns:a16="http://schemas.microsoft.com/office/drawing/2014/main" id="{1F045958-FDE0-B32A-2D49-E99722B5E5A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42375" y="3584040"/>
            <a:ext cx="2640257" cy="1130959"/>
          </a:xfrm>
          <a:prstGeom prst="rect">
            <a:avLst/>
          </a:prstGeom>
        </p:spPr>
      </p:pic>
    </p:spTree>
    <p:extLst>
      <p:ext uri="{BB962C8B-B14F-4D97-AF65-F5344CB8AC3E}">
        <p14:creationId xmlns:p14="http://schemas.microsoft.com/office/powerpoint/2010/main" val="154569621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chor="t">
            <a:noAutofit/>
          </a:bodyPr>
          <a:lstStyle/>
          <a:p>
            <a:r>
              <a:rPr lang="en-US" b="1" dirty="0"/>
              <a:t>Special Situations – Presumptive Ratings</a:t>
            </a:r>
          </a:p>
        </p:txBody>
      </p:sp>
      <p:sp>
        <p:nvSpPr>
          <p:cNvPr id="7" name="Content Placeholder 6"/>
          <p:cNvSpPr>
            <a:spLocks noGrp="1"/>
          </p:cNvSpPr>
          <p:nvPr>
            <p:ph sz="quarter" idx="13"/>
          </p:nvPr>
        </p:nvSpPr>
        <p:spPr>
          <a:xfrm>
            <a:off x="1998370" y="1365068"/>
            <a:ext cx="6511316" cy="4784475"/>
          </a:xfrm>
        </p:spPr>
        <p:txBody>
          <a:bodyPr>
            <a:noAutofit/>
          </a:bodyPr>
          <a:lstStyle/>
          <a:p>
            <a:pPr>
              <a:lnSpc>
                <a:spcPct val="100000"/>
              </a:lnSpc>
              <a:spcBef>
                <a:spcPts val="0"/>
              </a:spcBef>
            </a:pPr>
            <a:r>
              <a:rPr lang="en-US" sz="2400" dirty="0"/>
              <a:t>Used when employee cannot be evaluated due to circumstances that take the individual away from their normal duties or duty station</a:t>
            </a:r>
          </a:p>
          <a:p>
            <a:pPr lvl="1">
              <a:lnSpc>
                <a:spcPct val="100000"/>
              </a:lnSpc>
              <a:spcBef>
                <a:spcPts val="600"/>
              </a:spcBef>
            </a:pPr>
            <a:r>
              <a:rPr lang="en-US" sz="2000" dirty="0"/>
              <a:t>Long-term full-time training</a:t>
            </a:r>
          </a:p>
          <a:p>
            <a:pPr lvl="1">
              <a:lnSpc>
                <a:spcPct val="100000"/>
              </a:lnSpc>
              <a:spcBef>
                <a:spcPts val="0"/>
              </a:spcBef>
            </a:pPr>
            <a:r>
              <a:rPr lang="en-US" sz="2000" dirty="0"/>
              <a:t>Active military duty</a:t>
            </a:r>
          </a:p>
          <a:p>
            <a:pPr lvl="1">
              <a:lnSpc>
                <a:spcPct val="100000"/>
              </a:lnSpc>
              <a:spcBef>
                <a:spcPts val="0"/>
              </a:spcBef>
            </a:pPr>
            <a:r>
              <a:rPr lang="en-US" sz="2000" dirty="0"/>
              <a:t>Extended sick leave</a:t>
            </a:r>
          </a:p>
          <a:p>
            <a:pPr lvl="1">
              <a:lnSpc>
                <a:spcPct val="100000"/>
              </a:lnSpc>
              <a:spcBef>
                <a:spcPts val="0"/>
              </a:spcBef>
            </a:pPr>
            <a:r>
              <a:rPr lang="en-US" sz="2000" dirty="0"/>
              <a:t>Qualified family and medical leave</a:t>
            </a:r>
          </a:p>
          <a:p>
            <a:pPr lvl="1">
              <a:lnSpc>
                <a:spcPct val="100000"/>
              </a:lnSpc>
              <a:spcBef>
                <a:spcPts val="0"/>
              </a:spcBef>
            </a:pPr>
            <a:r>
              <a:rPr lang="en-US" sz="2000" dirty="0"/>
              <a:t>Full time union representation</a:t>
            </a:r>
          </a:p>
          <a:p>
            <a:pPr lvl="1">
              <a:lnSpc>
                <a:spcPct val="100000"/>
              </a:lnSpc>
              <a:spcBef>
                <a:spcPts val="0"/>
              </a:spcBef>
            </a:pPr>
            <a:r>
              <a:rPr lang="en-US" sz="2000" dirty="0"/>
              <a:t>Leave without pay, etc. </a:t>
            </a:r>
          </a:p>
          <a:p>
            <a:pPr>
              <a:lnSpc>
                <a:spcPct val="100000"/>
              </a:lnSpc>
              <a:spcBef>
                <a:spcPts val="600"/>
              </a:spcBef>
            </a:pPr>
            <a:r>
              <a:rPr lang="en-US" sz="2400" dirty="0"/>
              <a:t>Pay Pool Administrator will reflect appropriate coding in the CCAS spreadsheet, which will be reflected in the employee’s approved Part I – CCAS Appraisal Form</a:t>
            </a:r>
          </a:p>
        </p:txBody>
      </p:sp>
      <p:sp>
        <p:nvSpPr>
          <p:cNvPr id="2" name="Slide Number Placeholder 1">
            <a:extLst>
              <a:ext uri="{FF2B5EF4-FFF2-40B4-BE49-F238E27FC236}">
                <a16:creationId xmlns:a16="http://schemas.microsoft.com/office/drawing/2014/main" id="{03911550-C347-8B47-A840-D022C2376FDB}"/>
              </a:ext>
            </a:extLst>
          </p:cNvPr>
          <p:cNvSpPr>
            <a:spLocks noGrp="1"/>
          </p:cNvSpPr>
          <p:nvPr>
            <p:ph type="sldNum" sz="quarter" idx="12"/>
          </p:nvPr>
        </p:nvSpPr>
        <p:spPr/>
        <p:txBody>
          <a:bodyPr/>
          <a:lstStyle/>
          <a:p>
            <a:fld id="{F85093EB-6271-4776-AD74-9AC7DBDF4235}" type="slidenum">
              <a:rPr lang="en-US" smtClean="0"/>
              <a:t>10</a:t>
            </a:fld>
            <a:endParaRPr lang="en-US"/>
          </a:p>
        </p:txBody>
      </p:sp>
      <p:pic>
        <p:nvPicPr>
          <p:cNvPr id="6" name="Picture 5">
            <a:extLst>
              <a:ext uri="{FF2B5EF4-FFF2-40B4-BE49-F238E27FC236}">
                <a16:creationId xmlns:a16="http://schemas.microsoft.com/office/drawing/2014/main" id="{7A8042CC-A13F-44BA-88A9-05F5B96097C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4314" y="1454331"/>
            <a:ext cx="1670333" cy="4038600"/>
          </a:xfrm>
          <a:prstGeom prst="rect">
            <a:avLst/>
          </a:prstGeom>
        </p:spPr>
      </p:pic>
    </p:spTree>
    <p:extLst>
      <p:ext uri="{BB962C8B-B14F-4D97-AF65-F5344CB8AC3E}">
        <p14:creationId xmlns:p14="http://schemas.microsoft.com/office/powerpoint/2010/main" val="42929278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chor="t">
            <a:noAutofit/>
          </a:bodyPr>
          <a:lstStyle/>
          <a:p>
            <a:r>
              <a:rPr lang="en-US" b="1" dirty="0"/>
              <a:t>Special Situations – Presumptive Ratings</a:t>
            </a:r>
          </a:p>
        </p:txBody>
      </p:sp>
      <p:sp>
        <p:nvSpPr>
          <p:cNvPr id="7" name="Content Placeholder 6"/>
          <p:cNvSpPr>
            <a:spLocks noGrp="1"/>
          </p:cNvSpPr>
          <p:nvPr>
            <p:ph sz="quarter" idx="13"/>
          </p:nvPr>
        </p:nvSpPr>
        <p:spPr>
          <a:xfrm>
            <a:off x="1905000" y="1196544"/>
            <a:ext cx="6604686" cy="4953000"/>
          </a:xfrm>
        </p:spPr>
        <p:txBody>
          <a:bodyPr>
            <a:normAutofit/>
          </a:bodyPr>
          <a:lstStyle/>
          <a:p>
            <a:pPr>
              <a:lnSpc>
                <a:spcPct val="100000"/>
              </a:lnSpc>
              <a:spcBef>
                <a:spcPts val="0"/>
              </a:spcBef>
            </a:pPr>
            <a:r>
              <a:rPr lang="en-US" sz="2400" dirty="0"/>
              <a:t>Rating official selects from 1 of 5 presumptive status options</a:t>
            </a:r>
          </a:p>
          <a:p>
            <a:pPr lvl="1">
              <a:lnSpc>
                <a:spcPct val="100000"/>
              </a:lnSpc>
              <a:spcBef>
                <a:spcPts val="1200"/>
              </a:spcBef>
            </a:pPr>
            <a:r>
              <a:rPr lang="en-US" sz="2200" b="1" dirty="0"/>
              <a:t>Presumptive Status 1</a:t>
            </a:r>
            <a:r>
              <a:rPr lang="en-US" sz="2200" dirty="0"/>
              <a:t>—New </a:t>
            </a:r>
            <a:r>
              <a:rPr lang="en-US" sz="2200" dirty="0" err="1"/>
              <a:t>AcqDemo</a:t>
            </a:r>
            <a:r>
              <a:rPr lang="en-US" sz="2200" dirty="0"/>
              <a:t> hires with less than 90 calendar days immediately preceding September 30</a:t>
            </a:r>
            <a:r>
              <a:rPr lang="en-US" sz="2200" baseline="30000" dirty="0"/>
              <a:t>th </a:t>
            </a:r>
            <a:r>
              <a:rPr lang="en-US" sz="2200" dirty="0"/>
              <a:t>who are ineligible for a CCAS rating</a:t>
            </a:r>
            <a:endParaRPr lang="en-US" sz="2200" baseline="30000" dirty="0"/>
          </a:p>
          <a:p>
            <a:pPr lvl="1">
              <a:lnSpc>
                <a:spcPct val="100000"/>
              </a:lnSpc>
              <a:spcBef>
                <a:spcPts val="1200"/>
              </a:spcBef>
            </a:pPr>
            <a:r>
              <a:rPr lang="en-US" sz="2200" b="1" dirty="0"/>
              <a:t>Presumptive Status 2</a:t>
            </a:r>
            <a:r>
              <a:rPr lang="en-US" sz="2200" dirty="0"/>
              <a:t>—Renders an OCS equal to an EOCS and PAQL of Level 3–Fully Successful. Presumes employee is contributing commensurate with the current basic pay</a:t>
            </a:r>
          </a:p>
          <a:p>
            <a:pPr lvl="1">
              <a:lnSpc>
                <a:spcPct val="100000"/>
              </a:lnSpc>
              <a:spcBef>
                <a:spcPts val="1200"/>
              </a:spcBef>
            </a:pPr>
            <a:r>
              <a:rPr lang="en-US" sz="2200" b="1" dirty="0"/>
              <a:t>Presumptive Status 3</a:t>
            </a:r>
            <a:r>
              <a:rPr lang="en-US" sz="2200" dirty="0"/>
              <a:t>—Re-certifies employee’s last assessed OCS if greater than current EOCS AND last PAQL was higher than expected</a:t>
            </a:r>
          </a:p>
        </p:txBody>
      </p:sp>
      <p:sp>
        <p:nvSpPr>
          <p:cNvPr id="2" name="Slide Number Placeholder 1">
            <a:extLst>
              <a:ext uri="{FF2B5EF4-FFF2-40B4-BE49-F238E27FC236}">
                <a16:creationId xmlns:a16="http://schemas.microsoft.com/office/drawing/2014/main" id="{03911550-C347-8B47-A840-D022C2376FDB}"/>
              </a:ext>
            </a:extLst>
          </p:cNvPr>
          <p:cNvSpPr>
            <a:spLocks noGrp="1"/>
          </p:cNvSpPr>
          <p:nvPr>
            <p:ph type="sldNum" sz="quarter" idx="12"/>
          </p:nvPr>
        </p:nvSpPr>
        <p:spPr/>
        <p:txBody>
          <a:bodyPr/>
          <a:lstStyle/>
          <a:p>
            <a:fld id="{F85093EB-6271-4776-AD74-9AC7DBDF4235}" type="slidenum">
              <a:rPr lang="en-US" smtClean="0"/>
              <a:t>11</a:t>
            </a:fld>
            <a:endParaRPr lang="en-US"/>
          </a:p>
        </p:txBody>
      </p:sp>
      <p:pic>
        <p:nvPicPr>
          <p:cNvPr id="6" name="Picture 5">
            <a:extLst>
              <a:ext uri="{FF2B5EF4-FFF2-40B4-BE49-F238E27FC236}">
                <a16:creationId xmlns:a16="http://schemas.microsoft.com/office/drawing/2014/main" id="{631F9DFD-CE54-4B60-BACE-962AB79074B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4314" y="1454331"/>
            <a:ext cx="1670333" cy="4038600"/>
          </a:xfrm>
          <a:prstGeom prst="rect">
            <a:avLst/>
          </a:prstGeom>
        </p:spPr>
      </p:pic>
    </p:spTree>
    <p:extLst>
      <p:ext uri="{BB962C8B-B14F-4D97-AF65-F5344CB8AC3E}">
        <p14:creationId xmlns:p14="http://schemas.microsoft.com/office/powerpoint/2010/main" val="41252214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chor="t">
            <a:noAutofit/>
          </a:bodyPr>
          <a:lstStyle/>
          <a:p>
            <a:r>
              <a:rPr lang="en-US" b="1" dirty="0"/>
              <a:t>Special Situations – Presumptive Ratings</a:t>
            </a:r>
          </a:p>
        </p:txBody>
      </p:sp>
      <p:sp>
        <p:nvSpPr>
          <p:cNvPr id="7" name="Content Placeholder 6"/>
          <p:cNvSpPr>
            <a:spLocks noGrp="1"/>
          </p:cNvSpPr>
          <p:nvPr>
            <p:ph sz="quarter" idx="13"/>
          </p:nvPr>
        </p:nvSpPr>
        <p:spPr>
          <a:xfrm>
            <a:off x="1752600" y="1196544"/>
            <a:ext cx="6757086" cy="5261144"/>
          </a:xfrm>
        </p:spPr>
        <p:txBody>
          <a:bodyPr>
            <a:normAutofit lnSpcReduction="10000"/>
          </a:bodyPr>
          <a:lstStyle/>
          <a:p>
            <a:pPr>
              <a:lnSpc>
                <a:spcPct val="110000"/>
              </a:lnSpc>
              <a:spcBef>
                <a:spcPts val="0"/>
              </a:spcBef>
            </a:pPr>
            <a:r>
              <a:rPr lang="en-US" sz="2600" dirty="0"/>
              <a:t>Rating official selects from 1 of 5 presumptive status options</a:t>
            </a:r>
          </a:p>
          <a:p>
            <a:pPr lvl="1">
              <a:lnSpc>
                <a:spcPct val="110000"/>
              </a:lnSpc>
              <a:spcBef>
                <a:spcPts val="0"/>
              </a:spcBef>
            </a:pPr>
            <a:r>
              <a:rPr lang="en-US" sz="1800" b="1" dirty="0"/>
              <a:t>Presumptive Status 4</a:t>
            </a:r>
            <a:r>
              <a:rPr lang="en-US" sz="1800" dirty="0"/>
              <a:t>—Applied to employees with prolonged absence due to work-related injury or full-time union representation duties AND who do not have an official rating of record within the 4-year period preceding the “cut-off date” of a RIF. Renders an OCS equal to their EOCS and PAQL of Level 3–Fully Successful. </a:t>
            </a:r>
          </a:p>
          <a:p>
            <a:pPr lvl="1">
              <a:lnSpc>
                <a:spcPct val="110000"/>
              </a:lnSpc>
              <a:spcBef>
                <a:spcPts val="1200"/>
              </a:spcBef>
            </a:pPr>
            <a:r>
              <a:rPr lang="en-US" sz="1800" b="1" dirty="0"/>
              <a:t>Presumptive Status 5</a:t>
            </a:r>
            <a:r>
              <a:rPr lang="en-US" sz="1800" dirty="0"/>
              <a:t>—Applied to employees absent for military service</a:t>
            </a:r>
          </a:p>
          <a:p>
            <a:pPr lvl="2">
              <a:lnSpc>
                <a:spcPct val="110000"/>
              </a:lnSpc>
              <a:spcBef>
                <a:spcPts val="0"/>
              </a:spcBef>
            </a:pPr>
            <a:r>
              <a:rPr lang="en-US" sz="1600" dirty="0"/>
              <a:t>Meets 90-day minimum working under an approved contribution plan – assessed under normal CCAS assessment process</a:t>
            </a:r>
          </a:p>
          <a:p>
            <a:pPr lvl="2">
              <a:lnSpc>
                <a:spcPct val="110000"/>
              </a:lnSpc>
              <a:spcBef>
                <a:spcPts val="0"/>
              </a:spcBef>
            </a:pPr>
            <a:r>
              <a:rPr lang="en-US" sz="1600" dirty="0"/>
              <a:t>Does not meet 90-day minimum AND no previous rating of record – assigned OCS equivalent to EOCS and “most frequently given” rating of record in competitive area</a:t>
            </a:r>
          </a:p>
          <a:p>
            <a:pPr lvl="2">
              <a:lnSpc>
                <a:spcPct val="110000"/>
              </a:lnSpc>
              <a:spcBef>
                <a:spcPts val="0"/>
              </a:spcBef>
            </a:pPr>
            <a:r>
              <a:rPr lang="en-US" sz="1600" dirty="0"/>
              <a:t>Does not meet 90-day minimum AND has a previous rating of record – receives OCS equivalent to EOCS and PAQL consistent with previous rating of record</a:t>
            </a:r>
          </a:p>
        </p:txBody>
      </p:sp>
      <p:sp>
        <p:nvSpPr>
          <p:cNvPr id="2" name="Slide Number Placeholder 1">
            <a:extLst>
              <a:ext uri="{FF2B5EF4-FFF2-40B4-BE49-F238E27FC236}">
                <a16:creationId xmlns:a16="http://schemas.microsoft.com/office/drawing/2014/main" id="{03911550-C347-8B47-A840-D022C2376FDB}"/>
              </a:ext>
            </a:extLst>
          </p:cNvPr>
          <p:cNvSpPr>
            <a:spLocks noGrp="1"/>
          </p:cNvSpPr>
          <p:nvPr>
            <p:ph type="sldNum" sz="quarter" idx="12"/>
          </p:nvPr>
        </p:nvSpPr>
        <p:spPr/>
        <p:txBody>
          <a:bodyPr/>
          <a:lstStyle/>
          <a:p>
            <a:fld id="{F85093EB-6271-4776-AD74-9AC7DBDF4235}" type="slidenum">
              <a:rPr lang="en-US" smtClean="0"/>
              <a:t>12</a:t>
            </a:fld>
            <a:endParaRPr lang="en-US"/>
          </a:p>
        </p:txBody>
      </p:sp>
      <p:pic>
        <p:nvPicPr>
          <p:cNvPr id="6" name="Picture 5">
            <a:extLst>
              <a:ext uri="{FF2B5EF4-FFF2-40B4-BE49-F238E27FC236}">
                <a16:creationId xmlns:a16="http://schemas.microsoft.com/office/drawing/2014/main" id="{FC7FD421-55E2-495B-B2E6-D7AD5FF2955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4314" y="1454331"/>
            <a:ext cx="1670333" cy="4038600"/>
          </a:xfrm>
          <a:prstGeom prst="rect">
            <a:avLst/>
          </a:prstGeom>
        </p:spPr>
      </p:pic>
    </p:spTree>
    <p:extLst>
      <p:ext uri="{BB962C8B-B14F-4D97-AF65-F5344CB8AC3E}">
        <p14:creationId xmlns:p14="http://schemas.microsoft.com/office/powerpoint/2010/main" val="38744678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0C147-EB1C-9DB2-3EE3-EFEAA3AFD9D3}"/>
            </a:ext>
          </a:extLst>
        </p:cNvPr>
        <p:cNvGrpSpPr/>
        <p:nvPr/>
      </p:nvGrpSpPr>
      <p:grpSpPr>
        <a:xfrm>
          <a:off x="0" y="0"/>
          <a:ext cx="0" cy="0"/>
          <a:chOff x="0" y="0"/>
          <a:chExt cx="0" cy="0"/>
        </a:xfrm>
      </p:grpSpPr>
      <p:sp>
        <p:nvSpPr>
          <p:cNvPr id="46081" name="Title 1">
            <a:extLst>
              <a:ext uri="{FF2B5EF4-FFF2-40B4-BE49-F238E27FC236}">
                <a16:creationId xmlns:a16="http://schemas.microsoft.com/office/drawing/2014/main" id="{172EF119-FD06-53E7-8DF5-A27CAFDE1971}"/>
              </a:ext>
            </a:extLst>
          </p:cNvPr>
          <p:cNvSpPr>
            <a:spLocks noGrp="1"/>
          </p:cNvSpPr>
          <p:nvPr>
            <p:ph type="title"/>
          </p:nvPr>
        </p:nvSpPr>
        <p:spPr/>
        <p:txBody>
          <a:bodyPr anchor="t">
            <a:noAutofit/>
          </a:bodyPr>
          <a:lstStyle/>
          <a:p>
            <a:r>
              <a:rPr lang="en-US" b="1" dirty="0"/>
              <a:t>FY2025 Deferred Resignation Program</a:t>
            </a:r>
          </a:p>
        </p:txBody>
      </p:sp>
      <p:sp>
        <p:nvSpPr>
          <p:cNvPr id="7" name="Content Placeholder 6">
            <a:extLst>
              <a:ext uri="{FF2B5EF4-FFF2-40B4-BE49-F238E27FC236}">
                <a16:creationId xmlns:a16="http://schemas.microsoft.com/office/drawing/2014/main" id="{8C5878C7-49C7-239E-544D-73AB8AE69E2C}"/>
              </a:ext>
            </a:extLst>
          </p:cNvPr>
          <p:cNvSpPr>
            <a:spLocks noGrp="1"/>
          </p:cNvSpPr>
          <p:nvPr>
            <p:ph sz="quarter" idx="13"/>
          </p:nvPr>
        </p:nvSpPr>
        <p:spPr>
          <a:xfrm>
            <a:off x="1848060" y="1367755"/>
            <a:ext cx="6757086" cy="4598479"/>
          </a:xfrm>
        </p:spPr>
        <p:txBody>
          <a:bodyPr>
            <a:normAutofit lnSpcReduction="10000"/>
          </a:bodyPr>
          <a:lstStyle/>
          <a:p>
            <a:pPr marL="326231" indent="-285750">
              <a:spcBef>
                <a:spcPts val="900"/>
              </a:spcBef>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The DRP allowed approved federal employees to resign with a deferred date</a:t>
            </a:r>
          </a:p>
          <a:p>
            <a:pPr marL="326231" indent="-285750">
              <a:spcBef>
                <a:spcPts val="900"/>
              </a:spcBef>
              <a:buFont typeface="Wingdings" panose="05000000000000000000" pitchFamily="2" charset="2"/>
              <a:buChar char="§"/>
            </a:pPr>
            <a:r>
              <a:rPr lang="en-US" dirty="0">
                <a:ea typeface="Times New Roman" panose="02020603050405020304" pitchFamily="18" charset="0"/>
                <a:cs typeface="Times New Roman" panose="02020603050405020304" pitchFamily="18" charset="0"/>
              </a:rPr>
              <a:t>During this period, employees were generally not expected to work and may look for another job</a:t>
            </a:r>
          </a:p>
          <a:p>
            <a:pPr marL="1062425" lvl="2" indent="-285750">
              <a:spcBef>
                <a:spcPts val="900"/>
              </a:spcBef>
              <a:buFont typeface="Wingdings" panose="05000000000000000000" pitchFamily="2" charset="2"/>
              <a:buChar char="§"/>
            </a:pPr>
            <a:r>
              <a:rPr lang="en-US" dirty="0">
                <a:ea typeface="Times New Roman" panose="02020603050405020304" pitchFamily="18" charset="0"/>
                <a:cs typeface="Arial" panose="020B0604020202020204" pitchFamily="34" charset="0"/>
              </a:rPr>
              <a:t>Check your business rules to see if annual assessments are required</a:t>
            </a:r>
          </a:p>
          <a:p>
            <a:pPr marL="717937" lvl="1" indent="-285750">
              <a:spcBef>
                <a:spcPts val="900"/>
              </a:spcBef>
              <a:buFont typeface="Wingdings" panose="05000000000000000000" pitchFamily="2" charset="2"/>
              <a:buChar char="§"/>
            </a:pPr>
            <a:r>
              <a:rPr lang="en-US" dirty="0">
                <a:ea typeface="Times New Roman" panose="02020603050405020304" pitchFamily="18" charset="0"/>
                <a:cs typeface="Arial" panose="020B0604020202020204" pitchFamily="34" charset="0"/>
              </a:rPr>
              <a:t>Compensation eligibility varies by organization. Options may include:</a:t>
            </a:r>
          </a:p>
          <a:p>
            <a:pPr marL="1062425" lvl="2" indent="-285750">
              <a:spcBef>
                <a:spcPts val="900"/>
              </a:spcBef>
              <a:buFont typeface="Wingdings" panose="05000000000000000000" pitchFamily="2" charset="2"/>
              <a:buChar char="§"/>
            </a:pPr>
            <a:r>
              <a:rPr lang="en-US" dirty="0">
                <a:ea typeface="Times New Roman" panose="02020603050405020304" pitchFamily="18" charset="0"/>
                <a:cs typeface="Arial" panose="020B0604020202020204" pitchFamily="34" charset="0"/>
              </a:rPr>
              <a:t>Employees may be given a Presumptive Status 2 which assigns the EOCS (Delta 0) and a PAQL 3 score for each factor</a:t>
            </a:r>
          </a:p>
          <a:p>
            <a:pPr marL="1062425" lvl="2" indent="-285750">
              <a:spcBef>
                <a:spcPts val="900"/>
              </a:spcBef>
              <a:buFont typeface="Wingdings" panose="05000000000000000000" pitchFamily="2" charset="2"/>
              <a:buChar char="§"/>
            </a:pPr>
            <a:r>
              <a:rPr lang="en-US" sz="1700" dirty="0">
                <a:ea typeface="Times New Roman" panose="02020603050405020304" pitchFamily="18" charset="0"/>
                <a:cs typeface="Arial" panose="020B0604020202020204" pitchFamily="34" charset="0"/>
              </a:rPr>
              <a:t>Providing any earned awards in full</a:t>
            </a:r>
          </a:p>
          <a:p>
            <a:pPr marL="1062425" lvl="2" indent="-285750">
              <a:spcBef>
                <a:spcPts val="900"/>
              </a:spcBef>
              <a:buFont typeface="Wingdings" panose="05000000000000000000" pitchFamily="2" charset="2"/>
              <a:buChar char="§"/>
            </a:pPr>
            <a:r>
              <a:rPr lang="en-US" sz="1700" dirty="0">
                <a:ea typeface="Times New Roman" panose="02020603050405020304" pitchFamily="18" charset="0"/>
                <a:cs typeface="Arial" panose="020B0604020202020204" pitchFamily="34" charset="0"/>
              </a:rPr>
              <a:t>Prorating any earned awards based on work completed prior to resignation</a:t>
            </a:r>
          </a:p>
          <a:p>
            <a:pPr marL="1062425" lvl="2" indent="-285750">
              <a:spcBef>
                <a:spcPts val="900"/>
              </a:spcBef>
              <a:buFont typeface="Wingdings" panose="05000000000000000000" pitchFamily="2" charset="2"/>
              <a:buChar char="§"/>
            </a:pPr>
            <a:r>
              <a:rPr lang="en-US" sz="1700" dirty="0">
                <a:ea typeface="Times New Roman" panose="02020603050405020304" pitchFamily="18" charset="0"/>
                <a:cs typeface="Arial" panose="020B0604020202020204" pitchFamily="34" charset="0"/>
              </a:rPr>
              <a:t>Denying any pay pool awards</a:t>
            </a:r>
          </a:p>
          <a:p>
            <a:pPr marL="1062425" lvl="2" indent="-285750">
              <a:spcBef>
                <a:spcPts val="900"/>
              </a:spcBef>
              <a:buFont typeface="Wingdings" panose="05000000000000000000" pitchFamily="2" charset="2"/>
              <a:buChar char="§"/>
            </a:pPr>
            <a:r>
              <a:rPr lang="en-US" sz="1700" dirty="0">
                <a:ea typeface="Times New Roman" panose="02020603050405020304" pitchFamily="18" charset="0"/>
                <a:cs typeface="Arial" panose="020B0604020202020204" pitchFamily="34" charset="0"/>
              </a:rPr>
              <a:t>Providing non-CCAS monetary awards</a:t>
            </a:r>
          </a:p>
          <a:p>
            <a:pPr marL="1062425" lvl="2" indent="-285750">
              <a:spcBef>
                <a:spcPts val="900"/>
              </a:spcBef>
              <a:buFont typeface="Wingdings" panose="05000000000000000000" pitchFamily="2" charset="2"/>
              <a:buChar char="§"/>
            </a:pPr>
            <a:r>
              <a:rPr lang="en-US" dirty="0">
                <a:ea typeface="Times New Roman" panose="02020603050405020304" pitchFamily="18" charset="0"/>
                <a:cs typeface="Arial" panose="020B0604020202020204" pitchFamily="34" charset="0"/>
              </a:rPr>
              <a:t>Check your local business rules for further guidance.</a:t>
            </a:r>
          </a:p>
          <a:p>
            <a:pPr marL="1468825" lvl="3" indent="-285750">
              <a:spcBef>
                <a:spcPts val="900"/>
              </a:spcBef>
              <a:buFont typeface="Wingdings" panose="05000000000000000000" pitchFamily="2" charset="2"/>
              <a:buChar char="§"/>
            </a:pPr>
            <a:endParaRPr lang="en-US" dirty="0">
              <a:ea typeface="Times New Roman" panose="02020603050405020304" pitchFamily="18" charset="0"/>
              <a:cs typeface="Arial" panose="020B0604020202020204" pitchFamily="34" charset="0"/>
            </a:endParaRPr>
          </a:p>
          <a:p>
            <a:pPr>
              <a:lnSpc>
                <a:spcPct val="110000"/>
              </a:lnSpc>
              <a:spcBef>
                <a:spcPts val="0"/>
              </a:spcBef>
            </a:pPr>
            <a:endParaRPr lang="en-US" sz="1600" dirty="0"/>
          </a:p>
        </p:txBody>
      </p:sp>
      <p:sp>
        <p:nvSpPr>
          <p:cNvPr id="2" name="Slide Number Placeholder 1">
            <a:extLst>
              <a:ext uri="{FF2B5EF4-FFF2-40B4-BE49-F238E27FC236}">
                <a16:creationId xmlns:a16="http://schemas.microsoft.com/office/drawing/2014/main" id="{05B55422-2044-8A9A-5883-747659C9F298}"/>
              </a:ext>
            </a:extLst>
          </p:cNvPr>
          <p:cNvSpPr>
            <a:spLocks noGrp="1"/>
          </p:cNvSpPr>
          <p:nvPr>
            <p:ph type="sldNum" sz="quarter" idx="12"/>
          </p:nvPr>
        </p:nvSpPr>
        <p:spPr/>
        <p:txBody>
          <a:bodyPr/>
          <a:lstStyle/>
          <a:p>
            <a:fld id="{F85093EB-6271-4776-AD74-9AC7DBDF4235}" type="slidenum">
              <a:rPr lang="en-US" smtClean="0"/>
              <a:t>13</a:t>
            </a:fld>
            <a:endParaRPr lang="en-US"/>
          </a:p>
        </p:txBody>
      </p:sp>
      <p:pic>
        <p:nvPicPr>
          <p:cNvPr id="6" name="Picture 5">
            <a:extLst>
              <a:ext uri="{FF2B5EF4-FFF2-40B4-BE49-F238E27FC236}">
                <a16:creationId xmlns:a16="http://schemas.microsoft.com/office/drawing/2014/main" id="{E807DACE-D1F3-AD9D-C97D-F2DFAB93FCA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727" y="1499599"/>
            <a:ext cx="1670333" cy="4038600"/>
          </a:xfrm>
          <a:prstGeom prst="rect">
            <a:avLst/>
          </a:prstGeom>
        </p:spPr>
      </p:pic>
    </p:spTree>
    <p:extLst>
      <p:ext uri="{BB962C8B-B14F-4D97-AF65-F5344CB8AC3E}">
        <p14:creationId xmlns:p14="http://schemas.microsoft.com/office/powerpoint/2010/main" val="3680625715"/>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7"/>
          <p:cNvSpPr>
            <a:spLocks noGrp="1" noChangeArrowheads="1"/>
          </p:cNvSpPr>
          <p:nvPr>
            <p:ph type="title"/>
          </p:nvPr>
        </p:nvSpPr>
        <p:spPr/>
        <p:txBody>
          <a:bodyPr>
            <a:normAutofit/>
          </a:bodyPr>
          <a:lstStyle/>
          <a:p>
            <a:pPr algn="l"/>
            <a:r>
              <a:rPr lang="en-US" sz="2800" b="1" dirty="0"/>
              <a:t>Responsibilities of Pay Pool Administrators</a:t>
            </a:r>
          </a:p>
        </p:txBody>
      </p:sp>
      <p:sp>
        <p:nvSpPr>
          <p:cNvPr id="2" name="Slide Number Placeholder 1">
            <a:extLst>
              <a:ext uri="{FF2B5EF4-FFF2-40B4-BE49-F238E27FC236}">
                <a16:creationId xmlns:a16="http://schemas.microsoft.com/office/drawing/2014/main" id="{5C3885B2-F364-40D1-A477-4B78F7C7B989}"/>
              </a:ext>
            </a:extLst>
          </p:cNvPr>
          <p:cNvSpPr>
            <a:spLocks noGrp="1"/>
          </p:cNvSpPr>
          <p:nvPr>
            <p:ph type="sldNum" sz="quarter" idx="4294967295"/>
          </p:nvPr>
        </p:nvSpPr>
        <p:spPr/>
        <p:txBody>
          <a:bodyPr/>
          <a:lstStyle/>
          <a:p>
            <a:fld id="{F85093EB-6271-4776-AD74-9AC7DBDF4235}" type="slidenum">
              <a:rPr lang="en-US" smtClean="0"/>
              <a:t>14</a:t>
            </a:fld>
            <a:endParaRPr lang="en-US"/>
          </a:p>
        </p:txBody>
      </p:sp>
      <p:pic>
        <p:nvPicPr>
          <p:cNvPr id="5" name="Picture 4" descr="A picture containing whiteboard, text&#10;&#10;Description generated with high confidence">
            <a:extLst>
              <a:ext uri="{FF2B5EF4-FFF2-40B4-BE49-F238E27FC236}">
                <a16:creationId xmlns:a16="http://schemas.microsoft.com/office/drawing/2014/main" id="{DF29AF46-D6FD-0F28-BAD6-A51C2B58D163}"/>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b="-3"/>
          <a:stretch/>
        </p:blipFill>
        <p:spPr>
          <a:xfrm>
            <a:off x="0" y="1004935"/>
            <a:ext cx="3628510" cy="529705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1">
            <a:extLst>
              <a:ext uri="{FF2B5EF4-FFF2-40B4-BE49-F238E27FC236}">
                <a16:creationId xmlns:a16="http://schemas.microsoft.com/office/drawing/2014/main" id="{1893FD38-56AF-B84F-2E69-C4C07FF6CB22}"/>
              </a:ext>
            </a:extLst>
          </p:cNvPr>
          <p:cNvSpPr txBox="1">
            <a:spLocks/>
          </p:cNvSpPr>
          <p:nvPr/>
        </p:nvSpPr>
        <p:spPr>
          <a:xfrm>
            <a:off x="3810000" y="1531938"/>
            <a:ext cx="5334000" cy="432117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2">
                  <a:lumMod val="60000"/>
                  <a:lumOff val="40000"/>
                </a:schemeClr>
              </a:buClr>
              <a:buFont typeface="Arial" panose="020B0604020202020204" pitchFamily="34" charset="0"/>
              <a:buNone/>
            </a:pPr>
            <a:r>
              <a:rPr lang="en-US" sz="2400">
                <a:solidFill>
                  <a:srgbClr val="000000"/>
                </a:solidFill>
              </a:rPr>
              <a:t>Pay Pool Administrators have several roles within their organization</a:t>
            </a:r>
          </a:p>
          <a:p>
            <a:pPr marL="0" indent="0">
              <a:lnSpc>
                <a:spcPct val="100000"/>
              </a:lnSpc>
              <a:buClr>
                <a:schemeClr val="tx2">
                  <a:lumMod val="60000"/>
                  <a:lumOff val="40000"/>
                </a:schemeClr>
              </a:buClr>
              <a:buFont typeface="Arial" panose="020B0604020202020204" pitchFamily="34" charset="0"/>
              <a:buNone/>
            </a:pPr>
            <a:endParaRPr lang="en-US" sz="2400">
              <a:solidFill>
                <a:srgbClr val="000000"/>
              </a:solidFill>
            </a:endParaRPr>
          </a:p>
          <a:p>
            <a:pPr marL="344488" indent="-171450">
              <a:lnSpc>
                <a:spcPct val="100000"/>
              </a:lnSpc>
              <a:buClr>
                <a:schemeClr val="tx2">
                  <a:lumMod val="60000"/>
                  <a:lumOff val="40000"/>
                </a:schemeClr>
              </a:buClr>
              <a:buFont typeface="Wingdings 3" panose="05040102010807070707" pitchFamily="18" charset="2"/>
              <a:buChar char=""/>
            </a:pPr>
            <a:r>
              <a:rPr lang="en-US" sz="2000">
                <a:solidFill>
                  <a:srgbClr val="000000"/>
                </a:solidFill>
              </a:rPr>
              <a:t>Ensuring Pay Pool Members achieve their required milestones throughout the cycle</a:t>
            </a:r>
          </a:p>
          <a:p>
            <a:pPr marL="344488" indent="-171450">
              <a:lnSpc>
                <a:spcPct val="100000"/>
              </a:lnSpc>
              <a:buClr>
                <a:schemeClr val="tx2">
                  <a:lumMod val="60000"/>
                  <a:lumOff val="40000"/>
                </a:schemeClr>
              </a:buClr>
              <a:buFont typeface="Wingdings 3" panose="05040102010807070707" pitchFamily="18" charset="2"/>
              <a:buChar char=""/>
            </a:pPr>
            <a:r>
              <a:rPr lang="en-US" sz="2000">
                <a:solidFill>
                  <a:srgbClr val="000000"/>
                </a:solidFill>
              </a:rPr>
              <a:t>Maintaining the CAS2Net database with their pay pool’s information</a:t>
            </a:r>
          </a:p>
          <a:p>
            <a:pPr marL="344488" indent="-171450">
              <a:lnSpc>
                <a:spcPct val="100000"/>
              </a:lnSpc>
              <a:buClr>
                <a:schemeClr val="tx2">
                  <a:lumMod val="60000"/>
                  <a:lumOff val="40000"/>
                </a:schemeClr>
              </a:buClr>
              <a:buFont typeface="Wingdings 3" panose="05040102010807070707" pitchFamily="18" charset="2"/>
              <a:buChar char=""/>
            </a:pPr>
            <a:r>
              <a:rPr lang="en-US" sz="2000">
                <a:solidFill>
                  <a:srgbClr val="000000"/>
                </a:solidFill>
              </a:rPr>
              <a:t>Facilitating the Pay Pool process</a:t>
            </a:r>
          </a:p>
          <a:p>
            <a:pPr marL="344488" indent="-171450">
              <a:lnSpc>
                <a:spcPct val="100000"/>
              </a:lnSpc>
              <a:buClr>
                <a:schemeClr val="tx2">
                  <a:lumMod val="60000"/>
                  <a:lumOff val="40000"/>
                </a:schemeClr>
              </a:buClr>
              <a:buFont typeface="Wingdings 3" panose="05040102010807070707" pitchFamily="18" charset="2"/>
              <a:buChar char=""/>
            </a:pPr>
            <a:r>
              <a:rPr lang="en-US" sz="2000">
                <a:solidFill>
                  <a:srgbClr val="000000"/>
                </a:solidFill>
              </a:rPr>
              <a:t>Analyzing the results of the Pay Pool</a:t>
            </a:r>
          </a:p>
          <a:p>
            <a:pPr marL="344488" indent="-171450">
              <a:lnSpc>
                <a:spcPct val="100000"/>
              </a:lnSpc>
              <a:buClr>
                <a:schemeClr val="tx2">
                  <a:lumMod val="60000"/>
                  <a:lumOff val="40000"/>
                </a:schemeClr>
              </a:buClr>
              <a:buFont typeface="Wingdings 3" panose="05040102010807070707" pitchFamily="18" charset="2"/>
              <a:buChar char=""/>
            </a:pPr>
            <a:endParaRPr lang="en-US" sz="2000">
              <a:solidFill>
                <a:srgbClr val="002060"/>
              </a:solidFill>
            </a:endParaRPr>
          </a:p>
          <a:p>
            <a:pPr marL="344488" indent="-171450">
              <a:lnSpc>
                <a:spcPct val="100000"/>
              </a:lnSpc>
              <a:buClr>
                <a:schemeClr val="tx2">
                  <a:lumMod val="60000"/>
                  <a:lumOff val="40000"/>
                </a:schemeClr>
              </a:buClr>
              <a:buFont typeface="Wingdings 3" panose="05040102010807070707" pitchFamily="18" charset="2"/>
              <a:buChar char=""/>
            </a:pPr>
            <a:endParaRPr lang="en-US" dirty="0">
              <a:solidFill>
                <a:srgbClr val="002060"/>
              </a:solidFill>
            </a:endParaRPr>
          </a:p>
        </p:txBody>
      </p:sp>
    </p:spTree>
    <p:extLst>
      <p:ext uri="{BB962C8B-B14F-4D97-AF65-F5344CB8AC3E}">
        <p14:creationId xmlns:p14="http://schemas.microsoft.com/office/powerpoint/2010/main" val="425474393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7"/>
          <p:cNvSpPr>
            <a:spLocks noGrp="1" noChangeArrowheads="1"/>
          </p:cNvSpPr>
          <p:nvPr>
            <p:ph type="title"/>
          </p:nvPr>
        </p:nvSpPr>
        <p:spPr/>
        <p:txBody>
          <a:bodyPr>
            <a:normAutofit/>
          </a:bodyPr>
          <a:lstStyle/>
          <a:p>
            <a:pPr algn="l"/>
            <a:r>
              <a:rPr lang="en-US" sz="2800" b="1" dirty="0"/>
              <a:t>Responsibilities of Pay Pool Administrators</a:t>
            </a:r>
          </a:p>
        </p:txBody>
      </p:sp>
      <p:sp>
        <p:nvSpPr>
          <p:cNvPr id="2" name="Slide Number Placeholder 1">
            <a:extLst>
              <a:ext uri="{FF2B5EF4-FFF2-40B4-BE49-F238E27FC236}">
                <a16:creationId xmlns:a16="http://schemas.microsoft.com/office/drawing/2014/main" id="{5C3885B2-F364-40D1-A477-4B78F7C7B989}"/>
              </a:ext>
            </a:extLst>
          </p:cNvPr>
          <p:cNvSpPr>
            <a:spLocks noGrp="1"/>
          </p:cNvSpPr>
          <p:nvPr>
            <p:ph type="sldNum" sz="quarter" idx="4294967295"/>
          </p:nvPr>
        </p:nvSpPr>
        <p:spPr/>
        <p:txBody>
          <a:bodyPr/>
          <a:lstStyle/>
          <a:p>
            <a:fld id="{F85093EB-6271-4776-AD74-9AC7DBDF4235}" type="slidenum">
              <a:rPr lang="en-US" smtClean="0"/>
              <a:t>15</a:t>
            </a:fld>
            <a:endParaRPr lang="en-US"/>
          </a:p>
        </p:txBody>
      </p:sp>
      <p:pic>
        <p:nvPicPr>
          <p:cNvPr id="5" name="Picture 4" descr="A picture containing whiteboard, text&#10;&#10;Description generated with high confidence">
            <a:extLst>
              <a:ext uri="{FF2B5EF4-FFF2-40B4-BE49-F238E27FC236}">
                <a16:creationId xmlns:a16="http://schemas.microsoft.com/office/drawing/2014/main" id="{DF29AF46-D6FD-0F28-BAD6-A51C2B58D163}"/>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b="-3"/>
          <a:stretch/>
        </p:blipFill>
        <p:spPr>
          <a:xfrm>
            <a:off x="0" y="1004935"/>
            <a:ext cx="3628510" cy="529705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1">
            <a:extLst>
              <a:ext uri="{FF2B5EF4-FFF2-40B4-BE49-F238E27FC236}">
                <a16:creationId xmlns:a16="http://schemas.microsoft.com/office/drawing/2014/main" id="{1893FD38-56AF-B84F-2E69-C4C07FF6CB22}"/>
              </a:ext>
            </a:extLst>
          </p:cNvPr>
          <p:cNvSpPr txBox="1">
            <a:spLocks/>
          </p:cNvSpPr>
          <p:nvPr/>
        </p:nvSpPr>
        <p:spPr>
          <a:xfrm>
            <a:off x="3628510" y="1361897"/>
            <a:ext cx="5334000" cy="432117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mn-lt"/>
              </a:rPr>
              <a:t>The role of the Administrator during the pay pool/sub pay pool:</a:t>
            </a:r>
          </a:p>
          <a:p>
            <a:pPr marL="0" indent="0">
              <a:buNone/>
            </a:pPr>
            <a:endParaRPr lang="en-US" b="1" dirty="0">
              <a:solidFill>
                <a:srgbClr val="000000"/>
              </a:solidFill>
              <a:latin typeface="+mn-lt"/>
            </a:endParaRPr>
          </a:p>
          <a:p>
            <a:pPr lvl="1">
              <a:spcBef>
                <a:spcPts val="600"/>
              </a:spcBef>
              <a:spcAft>
                <a:spcPts val="600"/>
              </a:spcAft>
              <a:buFont typeface="Arial" panose="020B0604020202020204" pitchFamily="34" charset="0"/>
              <a:buChar char="•"/>
            </a:pPr>
            <a:r>
              <a:rPr lang="en-US" sz="2000" dirty="0">
                <a:solidFill>
                  <a:srgbClr val="000000"/>
                </a:solidFill>
                <a:latin typeface="+mn-lt"/>
              </a:rPr>
              <a:t>Prepare Pay Pool Books and Spreadsheets with accurate data</a:t>
            </a:r>
          </a:p>
          <a:p>
            <a:pPr lvl="1">
              <a:spcBef>
                <a:spcPts val="600"/>
              </a:spcBef>
              <a:spcAft>
                <a:spcPts val="600"/>
              </a:spcAft>
              <a:buFont typeface="Arial" panose="020B0604020202020204" pitchFamily="34" charset="0"/>
              <a:buChar char="•"/>
            </a:pPr>
            <a:r>
              <a:rPr lang="en-US" sz="2000" dirty="0">
                <a:solidFill>
                  <a:srgbClr val="000000"/>
                </a:solidFill>
                <a:latin typeface="+mn-lt"/>
              </a:rPr>
              <a:t>Update Spreadsheets to capture Panel decisions</a:t>
            </a:r>
          </a:p>
          <a:p>
            <a:pPr lvl="1">
              <a:spcBef>
                <a:spcPts val="600"/>
              </a:spcBef>
              <a:spcAft>
                <a:spcPts val="600"/>
              </a:spcAft>
              <a:buFont typeface="Arial" panose="020B0604020202020204" pitchFamily="34" charset="0"/>
              <a:buChar char="•"/>
            </a:pPr>
            <a:r>
              <a:rPr lang="en-US" sz="2000" dirty="0">
                <a:solidFill>
                  <a:srgbClr val="000000"/>
                </a:solidFill>
                <a:latin typeface="+mn-lt"/>
              </a:rPr>
              <a:t>Take minutes during Pay Pool Panel meeting of Panel discussions </a:t>
            </a:r>
          </a:p>
          <a:p>
            <a:pPr lvl="1">
              <a:spcBef>
                <a:spcPts val="600"/>
              </a:spcBef>
              <a:spcAft>
                <a:spcPts val="600"/>
              </a:spcAft>
              <a:buFont typeface="Arial" panose="020B0604020202020204" pitchFamily="34" charset="0"/>
              <a:buChar char="•"/>
            </a:pPr>
            <a:r>
              <a:rPr lang="en-US" sz="2000" dirty="0">
                <a:solidFill>
                  <a:srgbClr val="000000"/>
                </a:solidFill>
                <a:latin typeface="+mn-lt"/>
              </a:rPr>
              <a:t>Ensure needed updates happen to Supervisory appraisals	</a:t>
            </a:r>
          </a:p>
          <a:p>
            <a:pPr lvl="1">
              <a:spcBef>
                <a:spcPts val="600"/>
              </a:spcBef>
              <a:spcAft>
                <a:spcPts val="600"/>
              </a:spcAft>
              <a:buFont typeface="Arial" panose="020B0604020202020204" pitchFamily="34" charset="0"/>
              <a:buChar char="•"/>
            </a:pPr>
            <a:r>
              <a:rPr lang="en-US" sz="2000" dirty="0">
                <a:solidFill>
                  <a:srgbClr val="000000"/>
                </a:solidFill>
                <a:latin typeface="+mn-lt"/>
              </a:rPr>
              <a:t>Keep discussions focused on task at hand</a:t>
            </a:r>
          </a:p>
          <a:p>
            <a:pPr marL="344488" indent="-171450">
              <a:lnSpc>
                <a:spcPct val="100000"/>
              </a:lnSpc>
              <a:buClr>
                <a:schemeClr val="tx2">
                  <a:lumMod val="60000"/>
                  <a:lumOff val="40000"/>
                </a:schemeClr>
              </a:buClr>
              <a:buFont typeface="Wingdings 3" panose="05040102010807070707" pitchFamily="18" charset="2"/>
              <a:buChar char=""/>
            </a:pPr>
            <a:endParaRPr lang="en-US" sz="2000" dirty="0">
              <a:solidFill>
                <a:srgbClr val="002060"/>
              </a:solidFill>
            </a:endParaRPr>
          </a:p>
          <a:p>
            <a:pPr marL="344488" indent="-171450">
              <a:lnSpc>
                <a:spcPct val="100000"/>
              </a:lnSpc>
              <a:buClr>
                <a:schemeClr val="tx2">
                  <a:lumMod val="60000"/>
                  <a:lumOff val="40000"/>
                </a:schemeClr>
              </a:buClr>
              <a:buFont typeface="Wingdings 3" panose="05040102010807070707" pitchFamily="18" charset="2"/>
              <a:buChar char=""/>
            </a:pPr>
            <a:endParaRPr lang="en-US" dirty="0">
              <a:solidFill>
                <a:srgbClr val="002060"/>
              </a:solidFill>
            </a:endParaRPr>
          </a:p>
        </p:txBody>
      </p:sp>
    </p:spTree>
    <p:extLst>
      <p:ext uri="{BB962C8B-B14F-4D97-AF65-F5344CB8AC3E}">
        <p14:creationId xmlns:p14="http://schemas.microsoft.com/office/powerpoint/2010/main" val="39318314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7"/>
          <p:cNvSpPr>
            <a:spLocks noGrp="1" noChangeArrowheads="1"/>
          </p:cNvSpPr>
          <p:nvPr>
            <p:ph type="title"/>
          </p:nvPr>
        </p:nvSpPr>
        <p:spPr/>
        <p:txBody>
          <a:bodyPr>
            <a:normAutofit/>
          </a:bodyPr>
          <a:lstStyle/>
          <a:p>
            <a:pPr algn="l"/>
            <a:r>
              <a:rPr lang="en-US" sz="2800" b="1" dirty="0"/>
              <a:t>Responsibilities of Pay Pool Administrators</a:t>
            </a:r>
          </a:p>
        </p:txBody>
      </p:sp>
      <p:sp>
        <p:nvSpPr>
          <p:cNvPr id="2" name="Slide Number Placeholder 1">
            <a:extLst>
              <a:ext uri="{FF2B5EF4-FFF2-40B4-BE49-F238E27FC236}">
                <a16:creationId xmlns:a16="http://schemas.microsoft.com/office/drawing/2014/main" id="{5C3885B2-F364-40D1-A477-4B78F7C7B989}"/>
              </a:ext>
            </a:extLst>
          </p:cNvPr>
          <p:cNvSpPr>
            <a:spLocks noGrp="1"/>
          </p:cNvSpPr>
          <p:nvPr>
            <p:ph type="sldNum" sz="quarter" idx="4294967295"/>
          </p:nvPr>
        </p:nvSpPr>
        <p:spPr/>
        <p:txBody>
          <a:bodyPr/>
          <a:lstStyle/>
          <a:p>
            <a:fld id="{F85093EB-6271-4776-AD74-9AC7DBDF4235}" type="slidenum">
              <a:rPr lang="en-US" smtClean="0"/>
              <a:t>16</a:t>
            </a:fld>
            <a:endParaRPr lang="en-US"/>
          </a:p>
        </p:txBody>
      </p:sp>
      <p:pic>
        <p:nvPicPr>
          <p:cNvPr id="5" name="Picture 4" descr="A picture containing whiteboard, text&#10;&#10;Description generated with high confidence">
            <a:extLst>
              <a:ext uri="{FF2B5EF4-FFF2-40B4-BE49-F238E27FC236}">
                <a16:creationId xmlns:a16="http://schemas.microsoft.com/office/drawing/2014/main" id="{DF29AF46-D6FD-0F28-BAD6-A51C2B58D163}"/>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b="-3"/>
          <a:stretch/>
        </p:blipFill>
        <p:spPr>
          <a:xfrm>
            <a:off x="0" y="1004935"/>
            <a:ext cx="3628510" cy="5297053"/>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1">
            <a:extLst>
              <a:ext uri="{FF2B5EF4-FFF2-40B4-BE49-F238E27FC236}">
                <a16:creationId xmlns:a16="http://schemas.microsoft.com/office/drawing/2014/main" id="{1893FD38-56AF-B84F-2E69-C4C07FF6CB22}"/>
              </a:ext>
            </a:extLst>
          </p:cNvPr>
          <p:cNvSpPr txBox="1">
            <a:spLocks/>
          </p:cNvSpPr>
          <p:nvPr/>
        </p:nvSpPr>
        <p:spPr>
          <a:xfrm>
            <a:off x="3628510" y="1361897"/>
            <a:ext cx="5334000" cy="4321175"/>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mn-lt"/>
              </a:rPr>
              <a:t>There are two main areas of focus when recording minutes for during Pay Pool Panel discussions:</a:t>
            </a:r>
            <a:endParaRPr lang="en-US" sz="1000" dirty="0">
              <a:solidFill>
                <a:srgbClr val="000000"/>
              </a:solidFill>
              <a:latin typeface="+mn-lt"/>
            </a:endParaRPr>
          </a:p>
          <a:p>
            <a:pPr marL="0" indent="0">
              <a:buNone/>
            </a:pPr>
            <a:r>
              <a:rPr lang="en-US" sz="1800" b="1" dirty="0">
                <a:solidFill>
                  <a:srgbClr val="000000"/>
                </a:solidFill>
                <a:latin typeface="+mn-lt"/>
              </a:rPr>
              <a:t>Employee Scores and Appraisal Review</a:t>
            </a:r>
          </a:p>
          <a:p>
            <a:pPr lvl="1"/>
            <a:r>
              <a:rPr lang="en-US" sz="1800" dirty="0">
                <a:solidFill>
                  <a:srgbClr val="000000"/>
                </a:solidFill>
                <a:latin typeface="+mn-lt"/>
              </a:rPr>
              <a:t>Reasoning behind scoring changes</a:t>
            </a:r>
          </a:p>
          <a:p>
            <a:pPr lvl="1"/>
            <a:r>
              <a:rPr lang="en-US" sz="1800" dirty="0">
                <a:solidFill>
                  <a:srgbClr val="000000"/>
                </a:solidFill>
                <a:latin typeface="+mn-lt"/>
              </a:rPr>
              <a:t>Why further clarification may be needed in appraisal</a:t>
            </a:r>
          </a:p>
          <a:p>
            <a:pPr lvl="1"/>
            <a:r>
              <a:rPr lang="en-US" sz="1800" dirty="0">
                <a:solidFill>
                  <a:srgbClr val="000000"/>
                </a:solidFill>
                <a:latin typeface="+mn-lt"/>
              </a:rPr>
              <a:t>Justification for any scores deemed to be inappropriate/red flags</a:t>
            </a:r>
          </a:p>
          <a:p>
            <a:pPr marL="0" indent="0">
              <a:buNone/>
            </a:pPr>
            <a:endParaRPr lang="en-US" sz="1800" dirty="0">
              <a:solidFill>
                <a:srgbClr val="000000"/>
              </a:solidFill>
              <a:latin typeface="+mn-lt"/>
            </a:endParaRPr>
          </a:p>
          <a:p>
            <a:pPr marL="0" indent="0">
              <a:buNone/>
            </a:pPr>
            <a:r>
              <a:rPr lang="en-US" sz="1800" b="1" dirty="0">
                <a:solidFill>
                  <a:srgbClr val="000000"/>
                </a:solidFill>
                <a:latin typeface="+mn-lt"/>
              </a:rPr>
              <a:t>Organizational AcqDemo Processes (Lessons Learned)</a:t>
            </a:r>
          </a:p>
          <a:p>
            <a:pPr lvl="1"/>
            <a:r>
              <a:rPr lang="en-US" sz="1800" dirty="0">
                <a:solidFill>
                  <a:srgbClr val="000000"/>
                </a:solidFill>
                <a:latin typeface="+mn-lt"/>
              </a:rPr>
              <a:t>Any changes or additions needed in business rules or compensation strategy</a:t>
            </a:r>
          </a:p>
          <a:p>
            <a:pPr lvl="1"/>
            <a:r>
              <a:rPr lang="en-US" sz="1800" dirty="0">
                <a:solidFill>
                  <a:srgbClr val="000000"/>
                </a:solidFill>
                <a:latin typeface="+mn-lt"/>
              </a:rPr>
              <a:t>Appraisals that were deemed written well/poorly by panel</a:t>
            </a:r>
          </a:p>
          <a:p>
            <a:pPr lvl="1"/>
            <a:r>
              <a:rPr lang="en-US" sz="1800" dirty="0">
                <a:solidFill>
                  <a:srgbClr val="000000"/>
                </a:solidFill>
                <a:latin typeface="+mn-lt"/>
              </a:rPr>
              <a:t>Any process changes wanted/needed for future cycles</a:t>
            </a:r>
          </a:p>
          <a:p>
            <a:pPr marL="344488" indent="-171450">
              <a:lnSpc>
                <a:spcPct val="100000"/>
              </a:lnSpc>
              <a:buClr>
                <a:schemeClr val="tx2">
                  <a:lumMod val="60000"/>
                  <a:lumOff val="40000"/>
                </a:schemeClr>
              </a:buClr>
              <a:buFont typeface="Wingdings 3" panose="05040102010807070707" pitchFamily="18" charset="2"/>
              <a:buChar char=""/>
            </a:pPr>
            <a:endParaRPr lang="en-US" sz="2000" dirty="0">
              <a:solidFill>
                <a:srgbClr val="002060"/>
              </a:solidFill>
            </a:endParaRPr>
          </a:p>
          <a:p>
            <a:pPr marL="344488" indent="-171450">
              <a:lnSpc>
                <a:spcPct val="100000"/>
              </a:lnSpc>
              <a:buClr>
                <a:schemeClr val="tx2">
                  <a:lumMod val="60000"/>
                  <a:lumOff val="40000"/>
                </a:schemeClr>
              </a:buClr>
              <a:buFont typeface="Wingdings 3" panose="05040102010807070707" pitchFamily="18" charset="2"/>
              <a:buChar char=""/>
            </a:pPr>
            <a:endParaRPr lang="en-US" dirty="0">
              <a:solidFill>
                <a:srgbClr val="002060"/>
              </a:solidFill>
            </a:endParaRPr>
          </a:p>
        </p:txBody>
      </p:sp>
    </p:spTree>
    <p:extLst>
      <p:ext uri="{BB962C8B-B14F-4D97-AF65-F5344CB8AC3E}">
        <p14:creationId xmlns:p14="http://schemas.microsoft.com/office/powerpoint/2010/main" val="417686719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A group of people sitting at a table&#10;&#10;Description generated with very high confidence">
            <a:extLst>
              <a:ext uri="{FF2B5EF4-FFF2-40B4-BE49-F238E27FC236}">
                <a16:creationId xmlns:a16="http://schemas.microsoft.com/office/drawing/2014/main" id="{F55A5047-6BB2-4563-8E65-4FEB865952BF}"/>
              </a:ext>
            </a:extLst>
          </p:cNvPr>
          <p:cNvPicPr>
            <a:picLocks noChangeAspect="1"/>
          </p:cNvPicPr>
          <p:nvPr/>
        </p:nvPicPr>
        <p:blipFill>
          <a:blip r:embed="rId3" cstate="email">
            <a:duotone>
              <a:schemeClr val="accent4">
                <a:shade val="45000"/>
                <a:satMod val="135000"/>
              </a:schemeClr>
              <a:prstClr val="white"/>
            </a:duotone>
            <a:alphaModFix amt="62000"/>
            <a:extLst>
              <a:ext uri="{BEBA8EAE-BF5A-486C-A8C5-ECC9F3942E4B}">
                <a14:imgProps xmlns:a14="http://schemas.microsoft.com/office/drawing/2010/main">
                  <a14:imgLayer r:embed="rId4">
                    <a14:imgEffect>
                      <a14:colorTemperature colorTemp="11200"/>
                    </a14:imgEffect>
                    <a14:imgEffect>
                      <a14:saturation sat="0"/>
                    </a14:imgEffect>
                  </a14:imgLayer>
                </a14:imgProps>
              </a:ext>
              <a:ext uri="{28A0092B-C50C-407E-A947-70E740481C1C}">
                <a14:useLocalDpi xmlns:a14="http://schemas.microsoft.com/office/drawing/2010/main"/>
              </a:ext>
            </a:extLst>
          </a:blip>
          <a:stretch>
            <a:fillRect/>
          </a:stretch>
        </p:blipFill>
        <p:spPr>
          <a:xfrm>
            <a:off x="1502750" y="2210941"/>
            <a:ext cx="6138500" cy="4097449"/>
          </a:xfrm>
          <a:prstGeom prst="ellipse">
            <a:avLst/>
          </a:prstGeom>
          <a:ln>
            <a:noFill/>
          </a:ln>
          <a:effectLst>
            <a:softEdge rad="112500"/>
          </a:effectLst>
        </p:spPr>
      </p:pic>
      <p:sp>
        <p:nvSpPr>
          <p:cNvPr id="4" name="Title 3">
            <a:extLst>
              <a:ext uri="{FF2B5EF4-FFF2-40B4-BE49-F238E27FC236}">
                <a16:creationId xmlns:a16="http://schemas.microsoft.com/office/drawing/2014/main" id="{395DA1F1-8435-4842-A634-151750F6BC8D}"/>
              </a:ext>
            </a:extLst>
          </p:cNvPr>
          <p:cNvSpPr>
            <a:spLocks noGrp="1"/>
          </p:cNvSpPr>
          <p:nvPr>
            <p:ph type="title"/>
          </p:nvPr>
        </p:nvSpPr>
        <p:spPr/>
        <p:txBody>
          <a:bodyPr/>
          <a:lstStyle/>
          <a:p>
            <a:r>
              <a:rPr lang="en-US" dirty="0"/>
              <a:t>Responsibilities of the Pay Pool Panel</a:t>
            </a:r>
          </a:p>
        </p:txBody>
      </p:sp>
      <p:sp>
        <p:nvSpPr>
          <p:cNvPr id="2" name="Slide Number Placeholder 1">
            <a:extLst>
              <a:ext uri="{FF2B5EF4-FFF2-40B4-BE49-F238E27FC236}">
                <a16:creationId xmlns:a16="http://schemas.microsoft.com/office/drawing/2014/main" id="{7461A1CB-D046-384E-A596-57937F1AD16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BD8330B0-4B9D-416F-A008-C6467303332D}"/>
              </a:ext>
            </a:extLst>
          </p:cNvPr>
          <p:cNvSpPr/>
          <p:nvPr/>
        </p:nvSpPr>
        <p:spPr>
          <a:xfrm>
            <a:off x="1517073" y="2232521"/>
            <a:ext cx="6144720" cy="4011086"/>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2300FF5D-A058-4A0D-8B90-BA068671B33A}"/>
              </a:ext>
            </a:extLst>
          </p:cNvPr>
          <p:cNvGrpSpPr/>
          <p:nvPr/>
        </p:nvGrpSpPr>
        <p:grpSpPr>
          <a:xfrm>
            <a:off x="4250320" y="6163493"/>
            <a:ext cx="4893680" cy="606327"/>
            <a:chOff x="4250320" y="4981281"/>
            <a:chExt cx="4893680" cy="1516040"/>
          </a:xfrm>
          <a:gradFill flip="none" rotWithShape="1">
            <a:gsLst>
              <a:gs pos="0">
                <a:srgbClr val="44546A">
                  <a:lumMod val="20000"/>
                  <a:lumOff val="80000"/>
                </a:srgbClr>
              </a:gs>
              <a:gs pos="100000">
                <a:srgbClr val="44546A">
                  <a:lumMod val="60000"/>
                  <a:lumOff val="40000"/>
                </a:srgbClr>
              </a:gs>
            </a:gsLst>
            <a:path path="rect">
              <a:fillToRect t="100000" r="100000"/>
            </a:path>
            <a:tileRect l="-100000" b="-100000"/>
          </a:gradFill>
        </p:grpSpPr>
        <p:sp>
          <p:nvSpPr>
            <p:cNvPr id="31" name="Rectangle 30">
              <a:extLst>
                <a:ext uri="{FF2B5EF4-FFF2-40B4-BE49-F238E27FC236}">
                  <a16:creationId xmlns:a16="http://schemas.microsoft.com/office/drawing/2014/main" id="{7FC6E7EC-8B5B-4F5F-AF52-AF567D396673}"/>
                </a:ext>
              </a:extLst>
            </p:cNvPr>
            <p:cNvSpPr/>
            <p:nvPr/>
          </p:nvSpPr>
          <p:spPr>
            <a:xfrm flipH="1" flipV="1">
              <a:off x="4784136" y="4986015"/>
              <a:ext cx="4359864" cy="1511306"/>
            </a:xfrm>
            <a:prstGeom prst="rect">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E854C912-14CA-4A97-98B7-DCEDDD1BCACE}"/>
                </a:ext>
              </a:extLst>
            </p:cNvPr>
            <p:cNvSpPr/>
            <p:nvPr/>
          </p:nvSpPr>
          <p:spPr>
            <a:xfrm flipH="1">
              <a:off x="4250320" y="4981281"/>
              <a:ext cx="707322" cy="1511304"/>
            </a:xfrm>
            <a:prstGeom prst="triangle">
              <a:avLst>
                <a:gd name="adj" fmla="val 24145"/>
              </a:avLst>
            </a:prstGeom>
            <a:grp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8" name="Rectangle 37">
            <a:extLst>
              <a:ext uri="{FF2B5EF4-FFF2-40B4-BE49-F238E27FC236}">
                <a16:creationId xmlns:a16="http://schemas.microsoft.com/office/drawing/2014/main" id="{5E53DA2B-4513-4FFF-8C24-5CAB0EA5A227}"/>
              </a:ext>
            </a:extLst>
          </p:cNvPr>
          <p:cNvSpPr/>
          <p:nvPr/>
        </p:nvSpPr>
        <p:spPr>
          <a:xfrm>
            <a:off x="0" y="6551343"/>
            <a:ext cx="9144000" cy="45719"/>
          </a:xfrm>
          <a:prstGeom prst="rect">
            <a:avLst/>
          </a:prstGeom>
          <a:gradFill flip="none" rotWithShape="1">
            <a:gsLst>
              <a:gs pos="0">
                <a:srgbClr val="4472C4">
                  <a:lumMod val="5000"/>
                  <a:lumOff val="95000"/>
                </a:srgbClr>
              </a:gs>
              <a:gs pos="100000">
                <a:srgbClr val="0299CD"/>
              </a:gs>
            </a:gsLst>
            <a:lin ang="10800000" scaled="1"/>
            <a:tileRect/>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8FF1B417-A3E5-45D4-AF22-E616BA44A10C}"/>
              </a:ext>
            </a:extLst>
          </p:cNvPr>
          <p:cNvSpPr/>
          <p:nvPr/>
        </p:nvSpPr>
        <p:spPr>
          <a:xfrm>
            <a:off x="0" y="6647923"/>
            <a:ext cx="9144000" cy="201264"/>
          </a:xfrm>
          <a:prstGeom prst="rect">
            <a:avLst/>
          </a:prstGeom>
          <a:gradFill flip="none" rotWithShape="1">
            <a:gsLst>
              <a:gs pos="0">
                <a:srgbClr val="4472C4">
                  <a:lumMod val="5000"/>
                  <a:lumOff val="95000"/>
                </a:srgbClr>
              </a:gs>
              <a:gs pos="100000">
                <a:srgbClr val="007BB7"/>
              </a:gs>
            </a:gsLst>
            <a:lin ang="10800000" scaled="1"/>
            <a:tileRect/>
          </a:gradFill>
          <a:ln w="12700" cap="flat" cmpd="sng" algn="ctr">
            <a:noFill/>
            <a:prstDash val="solid"/>
            <a:miter lim="800000"/>
          </a:ln>
          <a:effectLst/>
        </p:spPr>
        <p:txBody>
          <a:bodyPr rtlCol="0" anchor="ctr"/>
          <a:lstStyle>
            <a:defPPr>
              <a:defRPr lang="en-US"/>
            </a:defPPr>
            <a:lvl1pPr algn="l" rtl="0" fontAlgn="base">
              <a:spcBef>
                <a:spcPct val="0"/>
              </a:spcBef>
              <a:spcAft>
                <a:spcPct val="0"/>
              </a:spcAft>
              <a:defRPr sz="2000" b="1" kern="1200">
                <a:solidFill>
                  <a:schemeClr val="lt1"/>
                </a:solidFill>
                <a:latin typeface="+mn-lt"/>
                <a:ea typeface="+mn-ea"/>
                <a:cs typeface="+mn-cs"/>
              </a:defRPr>
            </a:lvl1pPr>
            <a:lvl2pPr marL="457200" algn="l" rtl="0" fontAlgn="base">
              <a:spcBef>
                <a:spcPct val="0"/>
              </a:spcBef>
              <a:spcAft>
                <a:spcPct val="0"/>
              </a:spcAft>
              <a:defRPr sz="2000" b="1" kern="1200">
                <a:solidFill>
                  <a:schemeClr val="lt1"/>
                </a:solidFill>
                <a:latin typeface="+mn-lt"/>
                <a:ea typeface="+mn-ea"/>
                <a:cs typeface="+mn-cs"/>
              </a:defRPr>
            </a:lvl2pPr>
            <a:lvl3pPr marL="914400" algn="l" rtl="0" fontAlgn="base">
              <a:spcBef>
                <a:spcPct val="0"/>
              </a:spcBef>
              <a:spcAft>
                <a:spcPct val="0"/>
              </a:spcAft>
              <a:defRPr sz="2000" b="1" kern="1200">
                <a:solidFill>
                  <a:schemeClr val="lt1"/>
                </a:solidFill>
                <a:latin typeface="+mn-lt"/>
                <a:ea typeface="+mn-ea"/>
                <a:cs typeface="+mn-cs"/>
              </a:defRPr>
            </a:lvl3pPr>
            <a:lvl4pPr marL="1371600" algn="l" rtl="0" fontAlgn="base">
              <a:spcBef>
                <a:spcPct val="0"/>
              </a:spcBef>
              <a:spcAft>
                <a:spcPct val="0"/>
              </a:spcAft>
              <a:defRPr sz="2000" b="1" kern="1200">
                <a:solidFill>
                  <a:schemeClr val="lt1"/>
                </a:solidFill>
                <a:latin typeface="+mn-lt"/>
                <a:ea typeface="+mn-ea"/>
                <a:cs typeface="+mn-cs"/>
              </a:defRPr>
            </a:lvl4pPr>
            <a:lvl5pPr marL="1828800" algn="l" rtl="0" fontAlgn="base">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60606"/>
                </a:solidFill>
                <a:effectLst/>
                <a:uLnTx/>
                <a:uFillTx/>
                <a:latin typeface="Calibri" panose="020F0502020204030204"/>
                <a:ea typeface="+mn-ea"/>
                <a:cs typeface="+mn-cs"/>
              </a:rPr>
              <a:t>http://acqdemo.hci.mil</a:t>
            </a:r>
          </a:p>
        </p:txBody>
      </p:sp>
      <p:sp>
        <p:nvSpPr>
          <p:cNvPr id="40" name="Rectangle 3">
            <a:extLst>
              <a:ext uri="{FF2B5EF4-FFF2-40B4-BE49-F238E27FC236}">
                <a16:creationId xmlns:a16="http://schemas.microsoft.com/office/drawing/2014/main" id="{4A4A3E60-EE29-4AD0-86EB-4957ED2D313B}"/>
              </a:ext>
            </a:extLst>
          </p:cNvPr>
          <p:cNvSpPr txBox="1">
            <a:spLocks noChangeArrowheads="1"/>
          </p:cNvSpPr>
          <p:nvPr/>
        </p:nvSpPr>
        <p:spPr>
          <a:xfrm>
            <a:off x="886968" y="1076683"/>
            <a:ext cx="7602124" cy="5231707"/>
          </a:xfrm>
          <a:prstGeom prst="rect">
            <a:avLst/>
          </a:prstGeom>
        </p:spPr>
        <p:txBody>
          <a:bodyPr>
            <a:noAutofit/>
          </a:bodyPr>
          <a:lstStyle>
            <a:lvl1pPr marL="230188" indent="-230188" algn="l" defTabSz="914400" rtl="0" eaLnBrk="1" latinLnBrk="0" hangingPunct="1">
              <a:spcBef>
                <a:spcPct val="20000"/>
              </a:spcBef>
              <a:buClr>
                <a:srgbClr val="003366"/>
              </a:buClr>
              <a:buFont typeface="Arial" pitchFamily="34" charset="0"/>
              <a:buChar char="•"/>
              <a:defRPr sz="2000" kern="1200">
                <a:solidFill>
                  <a:schemeClr val="tx1"/>
                </a:solidFill>
                <a:latin typeface="Helvetica" panose="020B0604020202020204" pitchFamily="2" charset="0"/>
                <a:ea typeface="+mn-ea"/>
                <a:cs typeface="+mn-cs"/>
              </a:defRPr>
            </a:lvl1pPr>
            <a:lvl2pPr marL="568325" indent="-227013" algn="l" defTabSz="914400" rtl="0" eaLnBrk="1" latinLnBrk="0" hangingPunct="1">
              <a:spcBef>
                <a:spcPct val="20000"/>
              </a:spcBef>
              <a:buClr>
                <a:srgbClr val="003366"/>
              </a:buClr>
              <a:buFont typeface="Arial" pitchFamily="34" charset="0"/>
              <a:buChar char="–"/>
              <a:defRPr sz="1800" kern="1200">
                <a:solidFill>
                  <a:schemeClr val="tx1"/>
                </a:solidFill>
                <a:latin typeface="Helvetica" panose="020B0604020202020204" pitchFamily="2" charset="0"/>
                <a:ea typeface="+mn-ea"/>
                <a:cs typeface="+mn-cs"/>
              </a:defRPr>
            </a:lvl2pPr>
            <a:lvl3pPr marL="912813" indent="-228600" algn="l" defTabSz="914400" rtl="0" eaLnBrk="1" latinLnBrk="0" hangingPunct="1">
              <a:spcBef>
                <a:spcPct val="20000"/>
              </a:spcBef>
              <a:buClr>
                <a:srgbClr val="003366"/>
              </a:buClr>
              <a:buFont typeface="Arial" pitchFamily="34" charset="0"/>
              <a:buChar char="•"/>
              <a:defRPr sz="1600" kern="1200">
                <a:solidFill>
                  <a:schemeClr val="tx1"/>
                </a:solidFill>
                <a:latin typeface="Helvetica" panose="020B0604020202020204" pitchFamily="2" charset="0"/>
                <a:ea typeface="+mn-ea"/>
                <a:cs typeface="+mn-cs"/>
              </a:defRPr>
            </a:lvl3pPr>
            <a:lvl4pPr marL="1319213" indent="-228600" algn="l" defTabSz="914400" rtl="0" eaLnBrk="1" latinLnBrk="0" hangingPunct="1">
              <a:spcBef>
                <a:spcPct val="20000"/>
              </a:spcBef>
              <a:buClr>
                <a:srgbClr val="003366"/>
              </a:buClr>
              <a:buFont typeface="Arial" pitchFamily="34" charset="0"/>
              <a:buChar char="–"/>
              <a:defRPr sz="1400" kern="1200">
                <a:solidFill>
                  <a:schemeClr val="tx1"/>
                </a:solidFill>
                <a:latin typeface="Helvetica" panose="020B0604020202020204" pitchFamily="2" charset="0"/>
                <a:ea typeface="+mn-ea"/>
                <a:cs typeface="+mn-cs"/>
              </a:defRPr>
            </a:lvl4pPr>
            <a:lvl5pPr marL="1711325" indent="-228600" algn="l" defTabSz="914400" rtl="0" eaLnBrk="1" latinLnBrk="0" hangingPunct="1">
              <a:spcBef>
                <a:spcPct val="20000"/>
              </a:spcBef>
              <a:buClr>
                <a:srgbClr val="003366"/>
              </a:buClr>
              <a:buFont typeface="Arial" pitchFamily="34" charset="0"/>
              <a:buChar char="»"/>
              <a:defRPr sz="1200" kern="1200">
                <a:solidFill>
                  <a:schemeClr val="tx1"/>
                </a:solidFill>
                <a:latin typeface="Helvetica" panose="020B06040202020202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1" indent="-342900" algn="l" defTabSz="914400" rtl="0" eaLnBrk="1" fontAlgn="auto" latinLnBrk="0" hangingPunct="1">
              <a:spcBef>
                <a:spcPts val="0"/>
              </a:spcBef>
              <a:spcAft>
                <a:spcPts val="300"/>
              </a:spcAft>
              <a:buClr>
                <a:srgbClr val="006DA4"/>
              </a:buClr>
              <a:buSzTx/>
              <a:buFont typeface="Wingdings 3" panose="05040102010807070707" pitchFamily="18" charset="2"/>
              <a:buChar char="Ê"/>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Review recommended Categorical, Numerical and PAQL scores</a:t>
            </a:r>
          </a:p>
          <a:p>
            <a:pPr marL="687388" lvl="2" indent="-342900">
              <a:spcBef>
                <a:spcPts val="0"/>
              </a:spcBef>
              <a:spcAft>
                <a:spcPts val="300"/>
              </a:spcAft>
              <a:buClr>
                <a:srgbClr val="006DA4"/>
              </a:buClr>
              <a:buFont typeface="Wingdings" panose="05000000000000000000" pitchFamily="2" charset="2"/>
              <a:buChar char="Ø"/>
              <a:defRPr/>
            </a:pPr>
            <a:r>
              <a:rPr lang="en-US" sz="2000" dirty="0">
                <a:solidFill>
                  <a:srgbClr val="000000"/>
                </a:solidFill>
                <a:latin typeface="Calibri" panose="020F0502020204030204"/>
              </a:rPr>
              <a:t>Adjust for equity and consistency</a:t>
            </a:r>
          </a:p>
          <a:p>
            <a:pPr marL="687388" lvl="2" indent="-342900">
              <a:spcBef>
                <a:spcPts val="0"/>
              </a:spcBef>
              <a:spcAft>
                <a:spcPts val="300"/>
              </a:spcAft>
              <a:buClr>
                <a:srgbClr val="006DA4"/>
              </a:buClr>
              <a:buFont typeface="Wingdings" panose="05000000000000000000" pitchFamily="2" charset="2"/>
              <a:buChar char="Ø"/>
              <a:defRPr/>
            </a:pPr>
            <a:r>
              <a:rPr kumimoji="0" lang="en-US" sz="2000" i="0" u="none" strike="noStrike" kern="1200" cap="none" spc="0" normalizeH="0" baseline="0" noProof="0" dirty="0">
                <a:ln>
                  <a:noFill/>
                </a:ln>
                <a:solidFill>
                  <a:srgbClr val="000000"/>
                </a:solidFill>
                <a:effectLst/>
                <a:uLnTx/>
                <a:uFillTx/>
                <a:latin typeface="Calibri" panose="020F0502020204030204"/>
                <a:ea typeface="+mn-ea"/>
                <a:cs typeface="+mn-cs"/>
              </a:rPr>
              <a:t>Reconcile preliminary ratings that are poorly documented or outside the business rules</a:t>
            </a:r>
          </a:p>
          <a:p>
            <a:pPr marL="687388" lvl="2" indent="-342900">
              <a:spcBef>
                <a:spcPts val="0"/>
              </a:spcBef>
              <a:spcAft>
                <a:spcPts val="300"/>
              </a:spcAft>
              <a:buClr>
                <a:srgbClr val="006DA4"/>
              </a:buClr>
              <a:buFont typeface="Wingdings" panose="05000000000000000000" pitchFamily="2" charset="2"/>
              <a:buChar char="Ø"/>
              <a:defRPr/>
            </a:pPr>
            <a:r>
              <a:rPr kumimoji="0" lang="en-US" sz="2000" i="0" u="none" strike="noStrike" kern="1200" cap="none" spc="0" normalizeH="0" baseline="0" noProof="0" dirty="0">
                <a:ln>
                  <a:noFill/>
                </a:ln>
                <a:solidFill>
                  <a:srgbClr val="000000"/>
                </a:solidFill>
                <a:effectLst/>
                <a:uLnTx/>
                <a:uFillTx/>
                <a:latin typeface="Calibri" panose="020F0502020204030204"/>
                <a:ea typeface="+mn-ea"/>
                <a:cs typeface="+mn-cs"/>
              </a:rPr>
              <a:t>Consult with rating official for clarification/justification </a:t>
            </a:r>
          </a:p>
          <a:p>
            <a:pPr marL="1093788" lvl="3" indent="-342900">
              <a:spcBef>
                <a:spcPts val="0"/>
              </a:spcBef>
              <a:spcAft>
                <a:spcPts val="300"/>
              </a:spcAft>
              <a:buClr>
                <a:srgbClr val="006DA4"/>
              </a:buClr>
              <a:buFont typeface="Calibri" panose="020F0502020204030204" pitchFamily="34" charset="0"/>
              <a:buChar char="‒"/>
              <a:defRPr/>
            </a:pPr>
            <a:r>
              <a:rPr lang="en-US" sz="1800" dirty="0">
                <a:solidFill>
                  <a:srgbClr val="000000"/>
                </a:solidFill>
                <a:latin typeface="Calibri" panose="020F0502020204030204"/>
              </a:rPr>
              <a:t>Pay Pool Manager is the final approval authority for appraisals and scores prior to submittal to the Personnel Policy Board for review</a:t>
            </a:r>
            <a:endParaRPr kumimoji="0" lang="en-US" sz="18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spcBef>
                <a:spcPts val="0"/>
              </a:spcBef>
              <a:spcAft>
                <a:spcPts val="300"/>
              </a:spcAft>
              <a:buClr>
                <a:srgbClr val="006DA4"/>
              </a:buClr>
              <a:buSzTx/>
              <a:buFont typeface="Wingdings 3" panose="05040102010807070707" pitchFamily="18" charset="2"/>
              <a:buChar char="Ê"/>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Review relative value of contributions</a:t>
            </a:r>
          </a:p>
          <a:p>
            <a:pPr marL="687388" lvl="2" indent="-342900">
              <a:spcBef>
                <a:spcPts val="0"/>
              </a:spcBef>
              <a:spcAft>
                <a:spcPts val="300"/>
              </a:spcAft>
              <a:buClr>
                <a:srgbClr val="006DA4"/>
              </a:buClr>
              <a:buFont typeface="Wingdings" panose="05000000000000000000" pitchFamily="2" charset="2"/>
              <a:buChar char="Ø"/>
              <a:defRPr/>
            </a:pPr>
            <a:r>
              <a:rPr lang="en-US" sz="2000" dirty="0">
                <a:solidFill>
                  <a:srgbClr val="000000"/>
                </a:solidFill>
                <a:latin typeface="Calibri" panose="020F0502020204030204"/>
              </a:rPr>
              <a:t>Compare ratings among like occupations, career paths and broadbands</a:t>
            </a:r>
          </a:p>
          <a:p>
            <a:pPr marL="687388" lvl="2" indent="-342900">
              <a:spcBef>
                <a:spcPts val="0"/>
              </a:spcBef>
              <a:spcAft>
                <a:spcPts val="300"/>
              </a:spcAft>
              <a:buClr>
                <a:srgbClr val="006DA4"/>
              </a:buClr>
              <a:buFont typeface="Wingdings" panose="05000000000000000000" pitchFamily="2" charset="2"/>
              <a:buChar char="Ø"/>
              <a:defRPr/>
            </a:pPr>
            <a:r>
              <a:rPr kumimoji="0" lang="en-US" sz="2000" i="0" u="none" strike="noStrike" kern="1200" cap="none" spc="0" normalizeH="0" baseline="0" noProof="0" dirty="0">
                <a:ln>
                  <a:noFill/>
                </a:ln>
                <a:solidFill>
                  <a:srgbClr val="000000"/>
                </a:solidFill>
                <a:effectLst/>
                <a:uLnTx/>
                <a:uFillTx/>
                <a:latin typeface="Calibri" panose="020F0502020204030204"/>
                <a:ea typeface="+mn-ea"/>
                <a:cs typeface="+mn-cs"/>
              </a:rPr>
              <a:t>Consider promotion salary increases and monetary awards received during rating period</a:t>
            </a:r>
          </a:p>
          <a:p>
            <a:pPr marL="687388" lvl="2" indent="-342900">
              <a:spcBef>
                <a:spcPts val="0"/>
              </a:spcBef>
              <a:spcAft>
                <a:spcPts val="300"/>
              </a:spcAft>
              <a:buClr>
                <a:srgbClr val="006DA4"/>
              </a:buClr>
              <a:buFont typeface="Wingdings" panose="05000000000000000000" pitchFamily="2" charset="2"/>
              <a:buChar char="Ø"/>
              <a:defRPr/>
            </a:pPr>
            <a:r>
              <a:rPr lang="en-US" sz="2000" dirty="0">
                <a:solidFill>
                  <a:srgbClr val="000000"/>
                </a:solidFill>
                <a:latin typeface="Calibri" panose="020F0502020204030204"/>
              </a:rPr>
              <a:t>Ensure compensation decisions result in equity and consistency across the pay pool</a:t>
            </a:r>
            <a:endParaRPr kumimoji="0" lang="en-US" sz="200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1" indent="-342900" algn="l" defTabSz="914400" rtl="0" eaLnBrk="1" fontAlgn="auto" latinLnBrk="0" hangingPunct="1">
              <a:spcBef>
                <a:spcPts val="0"/>
              </a:spcBef>
              <a:spcAft>
                <a:spcPts val="300"/>
              </a:spcAft>
              <a:buClr>
                <a:srgbClr val="006DA4"/>
              </a:buClr>
              <a:buSzTx/>
              <a:buFont typeface="Wingdings 3" panose="05040102010807070707" pitchFamily="18" charset="2"/>
              <a:buChar char="Ê"/>
              <a:tabLst/>
              <a:defRPr/>
            </a:pPr>
            <a:r>
              <a:rPr lang="en-US" sz="2000" b="1" dirty="0">
                <a:solidFill>
                  <a:srgbClr val="000000"/>
                </a:solidFill>
                <a:latin typeface="Calibri" panose="020F0502020204030204"/>
              </a:rPr>
              <a:t>Adjudicate Requests for Reconsideration and challenges to ratings of record</a:t>
            </a:r>
            <a:endParaRPr kumimoji="0" lang="en-US" sz="200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2" name="Slide Number Placeholder 1">
            <a:extLst>
              <a:ext uri="{FF2B5EF4-FFF2-40B4-BE49-F238E27FC236}">
                <a16:creationId xmlns:a16="http://schemas.microsoft.com/office/drawing/2014/main" id="{E0B37099-ED97-4199-BCAF-3C4E9B72DBCE}"/>
              </a:ext>
            </a:extLst>
          </p:cNvPr>
          <p:cNvSpPr txBox="1">
            <a:spLocks/>
          </p:cNvSpPr>
          <p:nvPr/>
        </p:nvSpPr>
        <p:spPr>
          <a:xfrm>
            <a:off x="7122379" y="6624617"/>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85093EB-6271-4776-AD74-9AC7DBDF4235}" type="slidenum">
              <a:rPr lang="en-US" sz="1200" smtClean="0">
                <a:solidFill>
                  <a:srgbClr val="002060"/>
                </a:solidFill>
                <a:latin typeface="Calibri" panose="020F0502020204030204"/>
              </a:rPr>
              <a:pPr algn="r">
                <a:defRPr/>
              </a:pPr>
              <a:t>17</a:t>
            </a:fld>
            <a:endParaRPr lang="en-US" sz="1200" dirty="0">
              <a:solidFill>
                <a:srgbClr val="002060"/>
              </a:solidFill>
              <a:latin typeface="Calibri" panose="020F0502020204030204"/>
            </a:endParaRPr>
          </a:p>
        </p:txBody>
      </p:sp>
    </p:spTree>
    <p:extLst>
      <p:ext uri="{BB962C8B-B14F-4D97-AF65-F5344CB8AC3E}">
        <p14:creationId xmlns:p14="http://schemas.microsoft.com/office/powerpoint/2010/main" val="174664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F5137-07CE-4E18-9501-F156A8BAD5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92101D3-49A8-4B87-88A3-8D222C8D6C01}"/>
              </a:ext>
            </a:extLst>
          </p:cNvPr>
          <p:cNvSpPr>
            <a:spLocks noGrp="1"/>
          </p:cNvSpPr>
          <p:nvPr>
            <p:ph type="title"/>
          </p:nvPr>
        </p:nvSpPr>
        <p:spPr/>
        <p:txBody>
          <a:bodyPr>
            <a:normAutofit fontScale="90000"/>
          </a:bodyPr>
          <a:lstStyle/>
          <a:p>
            <a:r>
              <a:rPr lang="en-US" dirty="0"/>
              <a:t>CCAS Scoring Criteria</a:t>
            </a:r>
          </a:p>
        </p:txBody>
      </p:sp>
    </p:spTree>
    <p:extLst>
      <p:ext uri="{BB962C8B-B14F-4D97-AF65-F5344CB8AC3E}">
        <p14:creationId xmlns:p14="http://schemas.microsoft.com/office/powerpoint/2010/main" val="188271866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CF8B1-D676-4EF5-9BF7-0610596C6985}"/>
              </a:ext>
            </a:extLst>
          </p:cNvPr>
          <p:cNvSpPr>
            <a:spLocks noGrp="1"/>
          </p:cNvSpPr>
          <p:nvPr>
            <p:ph type="title"/>
          </p:nvPr>
        </p:nvSpPr>
        <p:spPr/>
        <p:txBody>
          <a:bodyPr/>
          <a:lstStyle/>
          <a:p>
            <a:r>
              <a:rPr lang="en-US" dirty="0"/>
              <a:t>Discussion Topics</a:t>
            </a:r>
          </a:p>
        </p:txBody>
      </p:sp>
      <p:sp>
        <p:nvSpPr>
          <p:cNvPr id="6" name="Content Placeholder 5">
            <a:extLst>
              <a:ext uri="{FF2B5EF4-FFF2-40B4-BE49-F238E27FC236}">
                <a16:creationId xmlns:a16="http://schemas.microsoft.com/office/drawing/2014/main" id="{65E27789-77D7-445F-B410-2F927737CD2A}"/>
              </a:ext>
            </a:extLst>
          </p:cNvPr>
          <p:cNvSpPr>
            <a:spLocks noGrp="1"/>
          </p:cNvSpPr>
          <p:nvPr>
            <p:ph sz="quarter" idx="13"/>
          </p:nvPr>
        </p:nvSpPr>
        <p:spPr>
          <a:xfrm>
            <a:off x="1413398" y="1646515"/>
            <a:ext cx="6317204" cy="3564969"/>
          </a:xfrm>
        </p:spPr>
        <p:txBody>
          <a:bodyPr/>
          <a:lstStyle/>
          <a:p>
            <a:pPr>
              <a:lnSpc>
                <a:spcPct val="100000"/>
              </a:lnSpc>
            </a:pPr>
            <a:r>
              <a:rPr lang="en-US" dirty="0"/>
              <a:t>Appraisal Criteria — The Factors</a:t>
            </a:r>
          </a:p>
          <a:p>
            <a:pPr lvl="1"/>
            <a:r>
              <a:rPr lang="en-US" sz="2400" dirty="0">
                <a:solidFill>
                  <a:srgbClr val="000000"/>
                </a:solidFill>
                <a:latin typeface="+mn-lt"/>
              </a:rPr>
              <a:t>Contribution vs. Performance</a:t>
            </a:r>
          </a:p>
          <a:p>
            <a:pPr lvl="1">
              <a:lnSpc>
                <a:spcPct val="100000"/>
              </a:lnSpc>
            </a:pPr>
            <a:r>
              <a:rPr lang="en-US" dirty="0"/>
              <a:t>Factor Level Descriptors and Discriminators</a:t>
            </a:r>
          </a:p>
          <a:p>
            <a:pPr lvl="1">
              <a:lnSpc>
                <a:spcPct val="100000"/>
              </a:lnSpc>
            </a:pPr>
            <a:r>
              <a:rPr lang="en-US" dirty="0"/>
              <a:t>Categorical Scores</a:t>
            </a:r>
          </a:p>
          <a:p>
            <a:pPr lvl="1">
              <a:lnSpc>
                <a:spcPct val="100000"/>
              </a:lnSpc>
            </a:pPr>
            <a:r>
              <a:rPr lang="en-US" dirty="0"/>
              <a:t>Numerical Scores</a:t>
            </a:r>
          </a:p>
          <a:p>
            <a:pPr lvl="1">
              <a:lnSpc>
                <a:spcPct val="100000"/>
              </a:lnSpc>
            </a:pPr>
            <a:r>
              <a:rPr lang="en-US" dirty="0"/>
              <a:t>Very High Scores</a:t>
            </a:r>
          </a:p>
          <a:p>
            <a:pPr lvl="1">
              <a:lnSpc>
                <a:spcPct val="100000"/>
              </a:lnSpc>
            </a:pPr>
            <a:r>
              <a:rPr lang="en-US" dirty="0"/>
              <a:t>Quality of Performance / PAQL Scores</a:t>
            </a:r>
          </a:p>
        </p:txBody>
      </p:sp>
      <p:sp>
        <p:nvSpPr>
          <p:cNvPr id="2" name="Slide Number Placeholder 1">
            <a:extLst>
              <a:ext uri="{FF2B5EF4-FFF2-40B4-BE49-F238E27FC236}">
                <a16:creationId xmlns:a16="http://schemas.microsoft.com/office/drawing/2014/main" id="{9DD25DC2-8626-4C1C-A22E-73ACE42F813A}"/>
              </a:ext>
            </a:extLst>
          </p:cNvPr>
          <p:cNvSpPr>
            <a:spLocks noGrp="1"/>
          </p:cNvSpPr>
          <p:nvPr>
            <p:ph type="sldNum" sz="quarter" idx="1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B9ACB1A-1A48-45C4-85B9-586BA5BF66CB}"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17247"/>
      </p:ext>
    </p:extLst>
  </p:cSld>
  <p:clrMapOvr>
    <a:masterClrMapping/>
  </p:clrMapOvr>
  <p:transition spd="slow" advTm="7000">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Course Objectives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3113358" y="1392936"/>
            <a:ext cx="5197265" cy="4953000"/>
          </a:xfrm>
        </p:spPr>
        <p:txBody>
          <a:bodyPr/>
          <a:lstStyle/>
          <a:p>
            <a:pPr marL="623888" lvl="1" indent="-325438">
              <a:lnSpc>
                <a:spcPct val="100000"/>
              </a:lnSpc>
              <a:buFont typeface="Arial" panose="020B0604020202020204" pitchFamily="34" charset="0"/>
              <a:buChar char="•"/>
            </a:pPr>
            <a:r>
              <a:rPr lang="en-US" sz="2800" dirty="0"/>
              <a:t>Know the CCAS process</a:t>
            </a:r>
          </a:p>
          <a:p>
            <a:pPr marL="623888" lvl="1" indent="-325438">
              <a:lnSpc>
                <a:spcPct val="100000"/>
              </a:lnSpc>
              <a:buFont typeface="Arial" panose="020B0604020202020204" pitchFamily="34" charset="0"/>
              <a:buChar char="•"/>
            </a:pPr>
            <a:r>
              <a:rPr lang="en-US" sz="2800" dirty="0"/>
              <a:t>Understand the pay pool panel member’s role and responsibilities</a:t>
            </a:r>
          </a:p>
          <a:p>
            <a:pPr marL="623888" lvl="1" indent="-325438">
              <a:lnSpc>
                <a:spcPct val="100000"/>
              </a:lnSpc>
              <a:buFont typeface="Arial" panose="020B0604020202020204" pitchFamily="34" charset="0"/>
              <a:buChar char="•"/>
            </a:pPr>
            <a:r>
              <a:rPr lang="en-US" sz="2800" dirty="0"/>
              <a:t>Know AcqDemo policies</a:t>
            </a:r>
          </a:p>
          <a:p>
            <a:pPr marL="623888" lvl="1" indent="-325438">
              <a:lnSpc>
                <a:spcPct val="100000"/>
              </a:lnSpc>
              <a:buFont typeface="Arial" panose="020B0604020202020204" pitchFamily="34" charset="0"/>
              <a:buChar char="•"/>
            </a:pPr>
            <a:r>
              <a:rPr lang="en-US" sz="2800" dirty="0"/>
              <a:t>Understand how to evaluate assessments</a:t>
            </a:r>
          </a:p>
          <a:p>
            <a:pPr marL="623888" lvl="1" indent="-325438">
              <a:lnSpc>
                <a:spcPct val="100000"/>
              </a:lnSpc>
              <a:buFont typeface="Arial" panose="020B0604020202020204" pitchFamily="34" charset="0"/>
              <a:buChar char="•"/>
            </a:pPr>
            <a:r>
              <a:rPr lang="en-US" sz="2800" dirty="0"/>
              <a:t>Be aware of available compensation options</a:t>
            </a:r>
            <a:endParaRPr lang="en-US" sz="2499"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5" name="Picture 4" descr="A picture containing whiteboard, text&#10;&#10;Description generated with high confidence">
            <a:extLst>
              <a:ext uri="{FF2B5EF4-FFF2-40B4-BE49-F238E27FC236}">
                <a16:creationId xmlns:a16="http://schemas.microsoft.com/office/drawing/2014/main" id="{63BF2582-C092-43D0-A46F-6014961B24C7}"/>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b="-3"/>
          <a:stretch/>
        </p:blipFill>
        <p:spPr>
          <a:xfrm>
            <a:off x="0" y="1192476"/>
            <a:ext cx="3370890" cy="470421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3890905637"/>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33" y="97982"/>
            <a:ext cx="8394580" cy="741871"/>
          </a:xfrm>
        </p:spPr>
        <p:txBody>
          <a:bodyPr/>
          <a:lstStyle/>
          <a:p>
            <a:r>
              <a:rPr lang="en-US" dirty="0"/>
              <a:t>Contribution vs. Performance</a:t>
            </a:r>
          </a:p>
        </p:txBody>
      </p:sp>
      <p:sp>
        <p:nvSpPr>
          <p:cNvPr id="4" name="Rectangle 3">
            <a:extLst>
              <a:ext uri="{FF2B5EF4-FFF2-40B4-BE49-F238E27FC236}">
                <a16:creationId xmlns:a16="http://schemas.microsoft.com/office/drawing/2014/main" id="{E050D82C-F0E2-40F9-8DBD-84D5846E22F3}"/>
              </a:ext>
            </a:extLst>
          </p:cNvPr>
          <p:cNvSpPr/>
          <p:nvPr/>
        </p:nvSpPr>
        <p:spPr>
          <a:xfrm>
            <a:off x="377084" y="1042122"/>
            <a:ext cx="3236580" cy="1828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0"/>
                <a:solidFill>
                  <a:prstClr val="white"/>
                </a:solidFill>
                <a:effectLst>
                  <a:outerShdw blurRad="38100" dist="25400" dir="5400000" algn="ctr" rotWithShape="0">
                    <a:srgbClr val="6E747A">
                      <a:alpha val="43000"/>
                    </a:srgbClr>
                  </a:outerShdw>
                </a:effectLst>
                <a:uLnTx/>
                <a:uFillTx/>
                <a:latin typeface="Calibri" panose="020F0502020204030204"/>
                <a:ea typeface="+mn-ea"/>
                <a:cs typeface="+mn-cs"/>
              </a:rPr>
              <a:t>CONTRIBUTION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Links pay and awards to contribution to the mission and value of the position rather than longevity</a:t>
            </a:r>
          </a:p>
        </p:txBody>
      </p:sp>
      <p:sp>
        <p:nvSpPr>
          <p:cNvPr id="6" name="Rectangle 5">
            <a:extLst>
              <a:ext uri="{FF2B5EF4-FFF2-40B4-BE49-F238E27FC236}">
                <a16:creationId xmlns:a16="http://schemas.microsoft.com/office/drawing/2014/main" id="{E2E734FF-896F-412C-AEEB-E6A91BDB47BE}"/>
              </a:ext>
            </a:extLst>
          </p:cNvPr>
          <p:cNvSpPr/>
          <p:nvPr/>
        </p:nvSpPr>
        <p:spPr>
          <a:xfrm>
            <a:off x="377084" y="2997163"/>
            <a:ext cx="3236579"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Descriptors/Discriminators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Narrative statements that are written at increasing levels of complexity, scope and value of the position and employee expected contribution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CCEFBC8-F2EF-4C91-9660-73682F54098B}"/>
              </a:ext>
            </a:extLst>
          </p:cNvPr>
          <p:cNvSpPr/>
          <p:nvPr/>
        </p:nvSpPr>
        <p:spPr>
          <a:xfrm>
            <a:off x="377085" y="5029200"/>
            <a:ext cx="3236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Categorical/Numeric Scores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Determined by comparing employee’s contribution results to the set of descriptors and discriminators for a particular factor and broadband level</a:t>
            </a:r>
          </a:p>
        </p:txBody>
      </p:sp>
      <p:sp>
        <p:nvSpPr>
          <p:cNvPr id="8" name="Rectangle 7">
            <a:extLst>
              <a:ext uri="{FF2B5EF4-FFF2-40B4-BE49-F238E27FC236}">
                <a16:creationId xmlns:a16="http://schemas.microsoft.com/office/drawing/2014/main" id="{BFAE988A-8041-4DE7-B1B6-D616071BB088}"/>
              </a:ext>
            </a:extLst>
          </p:cNvPr>
          <p:cNvSpPr/>
          <p:nvPr/>
        </p:nvSpPr>
        <p:spPr>
          <a:xfrm>
            <a:off x="4471679" y="1042122"/>
            <a:ext cx="3342066" cy="1828799"/>
          </a:xfrm>
          <a:prstGeom prst="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PERFORMANCE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Quality of performance an employee demonstrates in achieving his/her expected contribution results under each of the three contribution factors</a:t>
            </a:r>
          </a:p>
        </p:txBody>
      </p:sp>
      <p:sp>
        <p:nvSpPr>
          <p:cNvPr id="9" name="Rectangle 8">
            <a:extLst>
              <a:ext uri="{FF2B5EF4-FFF2-40B4-BE49-F238E27FC236}">
                <a16:creationId xmlns:a16="http://schemas.microsoft.com/office/drawing/2014/main" id="{46715EC5-03C7-4853-AAB0-7214176FD4C5}"/>
              </a:ext>
            </a:extLst>
          </p:cNvPr>
          <p:cNvSpPr/>
          <p:nvPr/>
        </p:nvSpPr>
        <p:spPr>
          <a:xfrm>
            <a:off x="4471679" y="3024938"/>
            <a:ext cx="3342066" cy="1801025"/>
          </a:xfrm>
          <a:prstGeom prst="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Expected Contribution Criteria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Quality of performance an employee demonstrates; further explain in the contribution plan for each individual if necessary</a:t>
            </a:r>
          </a:p>
        </p:txBody>
      </p:sp>
      <p:sp>
        <p:nvSpPr>
          <p:cNvPr id="10" name="Rectangle 9">
            <a:extLst>
              <a:ext uri="{FF2B5EF4-FFF2-40B4-BE49-F238E27FC236}">
                <a16:creationId xmlns:a16="http://schemas.microsoft.com/office/drawing/2014/main" id="{4355BC43-93AA-4050-A6CA-211E4436493B}"/>
              </a:ext>
            </a:extLst>
          </p:cNvPr>
          <p:cNvSpPr/>
          <p:nvPr/>
        </p:nvSpPr>
        <p:spPr>
          <a:xfrm>
            <a:off x="4471679" y="5029200"/>
            <a:ext cx="3342066" cy="1828800"/>
          </a:xfrm>
          <a:prstGeom prst="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PAQL Criteria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Employee’s level of performance during the appraisal cycle. Employee’s contribution and the impact of the quality of contributions on the organization</a:t>
            </a:r>
          </a:p>
        </p:txBody>
      </p:sp>
      <p:sp>
        <p:nvSpPr>
          <p:cNvPr id="11" name="Curved Left Arrow 18">
            <a:extLst>
              <a:ext uri="{FF2B5EF4-FFF2-40B4-BE49-F238E27FC236}">
                <a16:creationId xmlns:a16="http://schemas.microsoft.com/office/drawing/2014/main" id="{2EB8F29B-006D-4136-A079-D12376F90C16}"/>
              </a:ext>
            </a:extLst>
          </p:cNvPr>
          <p:cNvSpPr/>
          <p:nvPr/>
        </p:nvSpPr>
        <p:spPr>
          <a:xfrm>
            <a:off x="3613663" y="2524836"/>
            <a:ext cx="382139" cy="982639"/>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Curved Left Arrow 19">
            <a:extLst>
              <a:ext uri="{FF2B5EF4-FFF2-40B4-BE49-F238E27FC236}">
                <a16:creationId xmlns:a16="http://schemas.microsoft.com/office/drawing/2014/main" id="{55685547-3F8C-4903-BE05-065C5BEDC417}"/>
              </a:ext>
            </a:extLst>
          </p:cNvPr>
          <p:cNvSpPr/>
          <p:nvPr/>
        </p:nvSpPr>
        <p:spPr>
          <a:xfrm>
            <a:off x="3613663" y="4653885"/>
            <a:ext cx="382139" cy="982639"/>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Curved Left Arrow 21">
            <a:extLst>
              <a:ext uri="{FF2B5EF4-FFF2-40B4-BE49-F238E27FC236}">
                <a16:creationId xmlns:a16="http://schemas.microsoft.com/office/drawing/2014/main" id="{BB63F390-0CEB-48A4-B60E-5EADEB607E49}"/>
              </a:ext>
            </a:extLst>
          </p:cNvPr>
          <p:cNvSpPr/>
          <p:nvPr/>
        </p:nvSpPr>
        <p:spPr>
          <a:xfrm>
            <a:off x="7813745" y="2582838"/>
            <a:ext cx="382139" cy="98263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Curved Left Arrow 22">
            <a:extLst>
              <a:ext uri="{FF2B5EF4-FFF2-40B4-BE49-F238E27FC236}">
                <a16:creationId xmlns:a16="http://schemas.microsoft.com/office/drawing/2014/main" id="{03B86490-A6E3-43D0-B8DE-4E0A2F9521F6}"/>
              </a:ext>
            </a:extLst>
          </p:cNvPr>
          <p:cNvSpPr/>
          <p:nvPr/>
        </p:nvSpPr>
        <p:spPr>
          <a:xfrm>
            <a:off x="7813745" y="4614873"/>
            <a:ext cx="382139" cy="98263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Slide Number Placeholder 1">
            <a:extLst>
              <a:ext uri="{FF2B5EF4-FFF2-40B4-BE49-F238E27FC236}">
                <a16:creationId xmlns:a16="http://schemas.microsoft.com/office/drawing/2014/main" id="{AEFD32F7-0AB6-402D-B5F9-10645CF35B9C}"/>
              </a:ext>
            </a:extLst>
          </p:cNvPr>
          <p:cNvSpPr>
            <a:spLocks noGrp="1"/>
          </p:cNvSpPr>
          <p:nvPr>
            <p:ph type="sldNum" sz="quarter" idx="4"/>
          </p:nvPr>
        </p:nvSpPr>
        <p:spPr>
          <a:xfrm>
            <a:off x="7187184" y="6642339"/>
            <a:ext cx="1952149" cy="2156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14EEA7B-C798-4884-AE41-52E469B297D8}" type="slidenum">
              <a:rPr lang="en-US" smtClean="0"/>
              <a:pPr/>
              <a:t>20</a:t>
            </a:fld>
            <a:endParaRPr lang="en-US" dirty="0"/>
          </a:p>
        </p:txBody>
      </p:sp>
    </p:spTree>
    <p:extLst>
      <p:ext uri="{BB962C8B-B14F-4D97-AF65-F5344CB8AC3E}">
        <p14:creationId xmlns:p14="http://schemas.microsoft.com/office/powerpoint/2010/main" val="3585282937"/>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6D18C-DEB8-4D91-A717-6E042BCA7A81}"/>
              </a:ext>
            </a:extLst>
          </p:cNvPr>
          <p:cNvSpPr>
            <a:spLocks noGrp="1"/>
          </p:cNvSpPr>
          <p:nvPr>
            <p:ph type="title"/>
          </p:nvPr>
        </p:nvSpPr>
        <p:spPr/>
        <p:txBody>
          <a:bodyPr/>
          <a:lstStyle/>
          <a:p>
            <a:r>
              <a:rPr lang="en-US" sz="2800" dirty="0"/>
              <a:t>Contribution Appraisal Criteria–The Factors</a:t>
            </a:r>
          </a:p>
        </p:txBody>
      </p:sp>
      <p:sp>
        <p:nvSpPr>
          <p:cNvPr id="5" name="Slide Number Placeholder 14">
            <a:extLst>
              <a:ext uri="{FF2B5EF4-FFF2-40B4-BE49-F238E27FC236}">
                <a16:creationId xmlns:a16="http://schemas.microsoft.com/office/drawing/2014/main" id="{7C77AB26-458B-461D-AABA-A5C715656C76}"/>
              </a:ext>
            </a:extLst>
          </p:cNvPr>
          <p:cNvSpPr>
            <a:spLocks noGrp="1"/>
          </p:cNvSpPr>
          <p:nvPr>
            <p:ph type="sldNum" sz="quarter" idx="10"/>
          </p:nvPr>
        </p:nvSpPr>
        <p:spPr>
          <a:prstGeom prst="rect">
            <a:avLst/>
          </a:prstGeom>
        </p:spPr>
        <p:txBody>
          <a:bodyPr vert="horz" lIns="91440" tIns="45720" rIns="91440" bIns="45720" rtlCol="0" anchor="ctr"/>
          <a:lstStyle>
            <a:lvl1pPr algn="r">
              <a:defRPr sz="1200">
                <a:solidFill>
                  <a:srgbClr val="002060"/>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14EEA7B-C798-4884-AE41-52E469B297D8}"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F2E91FC7-701B-449B-85F8-9B86B1848C4F}"/>
              </a:ext>
            </a:extLst>
          </p:cNvPr>
          <p:cNvSpPr/>
          <p:nvPr/>
        </p:nvSpPr>
        <p:spPr>
          <a:xfrm>
            <a:off x="432916" y="1051461"/>
            <a:ext cx="2679192" cy="3648456"/>
          </a:xfrm>
          <a:prstGeom prst="roundRect">
            <a:avLst/>
          </a:prstGeom>
          <a:solidFill>
            <a:srgbClr val="4472C4">
              <a:lumMod val="40000"/>
              <a:lumOff val="60000"/>
            </a:srgbClr>
          </a:solidFill>
          <a:ln w="28575"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806450" marR="0" lvl="3" indent="-342900" defTabSz="457200" eaLnBrk="1" fontAlgn="auto" latinLnBrk="0" hangingPunct="1">
              <a:lnSpc>
                <a:spcPct val="100000"/>
              </a:lnSpc>
              <a:spcBef>
                <a:spcPts val="200"/>
              </a:spcBef>
              <a:spcAft>
                <a:spcPts val="200"/>
              </a:spcAft>
              <a:buClr>
                <a:prstClr val="black"/>
              </a:buClr>
              <a:buSzTx/>
              <a:buFont typeface="Arial" panose="020B0604020202020204" pitchFamily="34" charset="0"/>
              <a:buChar char="•"/>
              <a:tabLst/>
              <a:defRPr/>
            </a:pPr>
            <a:endPar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3180A65D-FC59-4A5C-8A08-5BF289C7EE98}"/>
              </a:ext>
            </a:extLst>
          </p:cNvPr>
          <p:cNvGrpSpPr/>
          <p:nvPr/>
        </p:nvGrpSpPr>
        <p:grpSpPr>
          <a:xfrm>
            <a:off x="650148" y="1309778"/>
            <a:ext cx="2244728" cy="2831327"/>
            <a:chOff x="381000" y="1698139"/>
            <a:chExt cx="2362200" cy="2348445"/>
          </a:xfrm>
        </p:grpSpPr>
        <p:sp>
          <p:nvSpPr>
            <p:cNvPr id="23" name="TextBox 22">
              <a:extLst>
                <a:ext uri="{FF2B5EF4-FFF2-40B4-BE49-F238E27FC236}">
                  <a16:creationId xmlns:a16="http://schemas.microsoft.com/office/drawing/2014/main" id="{BCF23764-4EDE-442B-8237-77B76294184A}"/>
                </a:ext>
              </a:extLst>
            </p:cNvPr>
            <p:cNvSpPr txBox="1"/>
            <p:nvPr/>
          </p:nvSpPr>
          <p:spPr>
            <a:xfrm>
              <a:off x="381000" y="1698139"/>
              <a:ext cx="2362200" cy="58280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2060"/>
                  </a:solidFill>
                  <a:effectLst/>
                  <a:uLnTx/>
                  <a:uFillTx/>
                </a:rPr>
                <a:t>Job Achievement and/or Innovation</a:t>
              </a:r>
              <a:endParaRPr kumimoji="0" lang="en-US" sz="2000" b="0" i="0" u="none" strike="noStrike" kern="0" cap="none" spc="0" normalizeH="0" baseline="0" noProof="0" dirty="0">
                <a:ln>
                  <a:noFill/>
                </a:ln>
                <a:solidFill>
                  <a:srgbClr val="002060"/>
                </a:solidFill>
                <a:effectLst/>
                <a:uLnTx/>
                <a:uFillTx/>
              </a:endParaRPr>
            </a:p>
          </p:txBody>
        </p:sp>
        <p:sp>
          <p:nvSpPr>
            <p:cNvPr id="24" name="TextBox 23">
              <a:extLst>
                <a:ext uri="{FF2B5EF4-FFF2-40B4-BE49-F238E27FC236}">
                  <a16:creationId xmlns:a16="http://schemas.microsoft.com/office/drawing/2014/main" id="{9F9D18A1-F28A-48A8-AD78-A0104EB023F7}"/>
                </a:ext>
              </a:extLst>
            </p:cNvPr>
            <p:cNvSpPr txBox="1"/>
            <p:nvPr/>
          </p:nvSpPr>
          <p:spPr>
            <a:xfrm>
              <a:off x="477745" y="2230702"/>
              <a:ext cx="2171700" cy="1815882"/>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Qualifications</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Critical Thinking</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Calculated Risks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Problem Solving</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Leadership</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Supervision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Personal Accountability </a:t>
              </a:r>
            </a:p>
          </p:txBody>
        </p:sp>
      </p:grpSp>
      <p:sp>
        <p:nvSpPr>
          <p:cNvPr id="25" name="Rectangle: Rounded Corners 24">
            <a:extLst>
              <a:ext uri="{FF2B5EF4-FFF2-40B4-BE49-F238E27FC236}">
                <a16:creationId xmlns:a16="http://schemas.microsoft.com/office/drawing/2014/main" id="{FBBA8215-BC0D-45A2-886C-60710B63C4D4}"/>
              </a:ext>
            </a:extLst>
          </p:cNvPr>
          <p:cNvSpPr/>
          <p:nvPr/>
        </p:nvSpPr>
        <p:spPr>
          <a:xfrm>
            <a:off x="6081626" y="1055370"/>
            <a:ext cx="2676350" cy="3644547"/>
          </a:xfrm>
          <a:prstGeom prst="roundRect">
            <a:avLst/>
          </a:prstGeom>
          <a:solidFill>
            <a:srgbClr val="FFC000">
              <a:lumMod val="20000"/>
              <a:lumOff val="80000"/>
            </a:srgbClr>
          </a:solidFill>
          <a:ln w="28575"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231775" marR="0" lvl="2" indent="-225425" defTabSz="457200" eaLnBrk="1" fontAlgn="auto" latinLnBrk="0" hangingPunct="1">
              <a:lnSpc>
                <a:spcPct val="100000"/>
              </a:lnSpc>
              <a:spcBef>
                <a:spcPts val="200"/>
              </a:spcBef>
              <a:spcAft>
                <a:spcPts val="200"/>
              </a:spcAft>
              <a:buClr>
                <a:prstClr val="black"/>
              </a:buClr>
              <a:buSzTx/>
              <a:buFontTx/>
              <a:buNone/>
              <a:tabLst/>
              <a:defRPr/>
            </a:pPr>
            <a:endParaRPr kumimoji="0" lang="en-US" sz="2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64E8856B-7C16-4CD3-96A8-A663428EBF5E}"/>
              </a:ext>
            </a:extLst>
          </p:cNvPr>
          <p:cNvGrpSpPr/>
          <p:nvPr/>
        </p:nvGrpSpPr>
        <p:grpSpPr>
          <a:xfrm>
            <a:off x="6238701" y="1168673"/>
            <a:ext cx="2362200" cy="2568332"/>
            <a:chOff x="3409390" y="1698139"/>
            <a:chExt cx="2362200" cy="2568332"/>
          </a:xfrm>
        </p:grpSpPr>
        <p:sp>
          <p:nvSpPr>
            <p:cNvPr id="27" name="TextBox 26">
              <a:extLst>
                <a:ext uri="{FF2B5EF4-FFF2-40B4-BE49-F238E27FC236}">
                  <a16:creationId xmlns:a16="http://schemas.microsoft.com/office/drawing/2014/main" id="{4718B406-1DDD-434F-933B-C9F603F05C80}"/>
                </a:ext>
              </a:extLst>
            </p:cNvPr>
            <p:cNvSpPr txBox="1"/>
            <p:nvPr/>
          </p:nvSpPr>
          <p:spPr>
            <a:xfrm>
              <a:off x="3409390" y="1698139"/>
              <a:ext cx="2362200" cy="76944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705300"/>
                  </a:solidFill>
                  <a:effectLst/>
                  <a:uLnTx/>
                  <a:uFillTx/>
                </a:rPr>
                <a:t>Communication and/or Teamwork</a:t>
              </a:r>
              <a:endParaRPr kumimoji="0" lang="en-US" sz="2200" b="0" i="0" u="none" strike="noStrike" kern="0" cap="none" spc="0" normalizeH="0" baseline="0" noProof="0" dirty="0">
                <a:ln>
                  <a:noFill/>
                </a:ln>
                <a:solidFill>
                  <a:srgbClr val="705300"/>
                </a:solidFill>
                <a:effectLst/>
                <a:uLnTx/>
                <a:uFillTx/>
              </a:endParaRPr>
            </a:p>
          </p:txBody>
        </p:sp>
        <p:sp>
          <p:nvSpPr>
            <p:cNvPr id="28" name="TextBox 27">
              <a:extLst>
                <a:ext uri="{FF2B5EF4-FFF2-40B4-BE49-F238E27FC236}">
                  <a16:creationId xmlns:a16="http://schemas.microsoft.com/office/drawing/2014/main" id="{AA271A40-BA4B-4780-BB98-8BEA21E5AD31}"/>
                </a:ext>
              </a:extLst>
            </p:cNvPr>
            <p:cNvSpPr txBox="1"/>
            <p:nvPr/>
          </p:nvSpPr>
          <p:spPr>
            <a:xfrm>
              <a:off x="3698215" y="2450589"/>
              <a:ext cx="2010657" cy="1815882"/>
            </a:xfrm>
            <a:prstGeom prst="rect">
              <a:avLst/>
            </a:prstGeom>
            <a:noFill/>
          </p:spPr>
          <p:txBody>
            <a:bodyPr wrap="square" rtlCol="0">
              <a:spAutoFit/>
            </a:bodyPr>
            <a:lstStyle/>
            <a:p>
              <a:pPr marL="176213" marR="0" lvl="0" indent="-1762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Communication (Verbal and Written)</a:t>
              </a:r>
            </a:p>
            <a:p>
              <a:pPr marL="176213" marR="0" lvl="0" indent="-1762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Interactions with Customers, Coworkers, and Groups</a:t>
              </a:r>
            </a:p>
            <a:p>
              <a:pPr marL="176213" marR="0" lvl="0" indent="-176213"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Assignments Crossing Functional Boundaries</a:t>
              </a:r>
            </a:p>
          </p:txBody>
        </p:sp>
      </p:grpSp>
      <p:sp>
        <p:nvSpPr>
          <p:cNvPr id="29" name="Rectangle: Rounded Corners 28">
            <a:extLst>
              <a:ext uri="{FF2B5EF4-FFF2-40B4-BE49-F238E27FC236}">
                <a16:creationId xmlns:a16="http://schemas.microsoft.com/office/drawing/2014/main" id="{FF622A76-C4CD-4C64-A557-616F78B852BD}"/>
              </a:ext>
            </a:extLst>
          </p:cNvPr>
          <p:cNvSpPr/>
          <p:nvPr/>
        </p:nvSpPr>
        <p:spPr>
          <a:xfrm>
            <a:off x="3255850" y="1055370"/>
            <a:ext cx="2679192" cy="3644550"/>
          </a:xfrm>
          <a:prstGeom prst="roundRect">
            <a:avLst/>
          </a:prstGeom>
          <a:solidFill>
            <a:srgbClr val="ED7D31">
              <a:lumMod val="40000"/>
              <a:lumOff val="60000"/>
            </a:srgbClr>
          </a:solidFill>
          <a:ln w="28575"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231775" marR="0" lvl="2" indent="-225425" defTabSz="457200" eaLnBrk="1" fontAlgn="auto" latinLnBrk="0" hangingPunct="1">
              <a:lnSpc>
                <a:spcPct val="100000"/>
              </a:lnSpc>
              <a:spcBef>
                <a:spcPts val="200"/>
              </a:spcBef>
              <a:spcAft>
                <a:spcPts val="200"/>
              </a:spcAft>
              <a:buClr>
                <a:prstClr val="black"/>
              </a:buClr>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B888B52F-AF4A-419C-9A58-6F9B221AC32C}"/>
              </a:ext>
            </a:extLst>
          </p:cNvPr>
          <p:cNvGrpSpPr/>
          <p:nvPr/>
        </p:nvGrpSpPr>
        <p:grpSpPr>
          <a:xfrm>
            <a:off x="3346245" y="1204956"/>
            <a:ext cx="2588797" cy="3232198"/>
            <a:chOff x="6277168" y="1734670"/>
            <a:chExt cx="2754212" cy="3232198"/>
          </a:xfrm>
        </p:grpSpPr>
        <p:sp>
          <p:nvSpPr>
            <p:cNvPr id="31" name="TextBox 30">
              <a:extLst>
                <a:ext uri="{FF2B5EF4-FFF2-40B4-BE49-F238E27FC236}">
                  <a16:creationId xmlns:a16="http://schemas.microsoft.com/office/drawing/2014/main" id="{411EDA9A-09FB-441E-A288-8C95A0FB2A80}"/>
                </a:ext>
              </a:extLst>
            </p:cNvPr>
            <p:cNvSpPr txBox="1"/>
            <p:nvPr/>
          </p:nvSpPr>
          <p:spPr>
            <a:xfrm>
              <a:off x="6300930" y="1734670"/>
              <a:ext cx="2730450" cy="43088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chemeClr val="accent2">
                      <a:lumMod val="50000"/>
                    </a:schemeClr>
                  </a:solidFill>
                  <a:effectLst/>
                  <a:uLnTx/>
                  <a:uFillTx/>
                </a:rPr>
                <a:t>Mission Support</a:t>
              </a:r>
              <a:endParaRPr kumimoji="0" lang="en-US" sz="2200" b="0" i="0" u="none" strike="noStrike" kern="0" cap="none" spc="0" normalizeH="0" baseline="0" noProof="0" dirty="0">
                <a:ln>
                  <a:noFill/>
                </a:ln>
                <a:solidFill>
                  <a:schemeClr val="accent2">
                    <a:lumMod val="50000"/>
                  </a:schemeClr>
                </a:solidFill>
                <a:effectLst/>
                <a:uLnTx/>
                <a:uFillTx/>
              </a:endParaRPr>
            </a:p>
          </p:txBody>
        </p:sp>
        <p:sp>
          <p:nvSpPr>
            <p:cNvPr id="32" name="TextBox 31">
              <a:extLst>
                <a:ext uri="{FF2B5EF4-FFF2-40B4-BE49-F238E27FC236}">
                  <a16:creationId xmlns:a16="http://schemas.microsoft.com/office/drawing/2014/main" id="{583B9667-C64C-4EC4-A173-277D901F6AF3}"/>
                </a:ext>
              </a:extLst>
            </p:cNvPr>
            <p:cNvSpPr txBox="1"/>
            <p:nvPr/>
          </p:nvSpPr>
          <p:spPr>
            <a:xfrm>
              <a:off x="6277168" y="2073768"/>
              <a:ext cx="2735080" cy="2893100"/>
            </a:xfrm>
            <a:prstGeom prst="rect">
              <a:avLst/>
            </a:prstGeom>
            <a:noFill/>
          </p:spPr>
          <p:txBody>
            <a:bodyPr wrap="square" rtlCol="0">
              <a:spAutoFit/>
            </a:bodyPr>
            <a:lstStyle/>
            <a:p>
              <a:pPr marL="2857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Understanding and Execution of Organizational Goals and Priorities</a:t>
              </a:r>
            </a:p>
            <a:p>
              <a:pPr marL="2857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Working with Customers to Develop a Mutual Understanding of their Requirements</a:t>
              </a:r>
            </a:p>
            <a:p>
              <a:pPr marL="2857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Monitoring and Influencing Cost Parameters or Work, Tasks, and Projects</a:t>
              </a:r>
            </a:p>
            <a:p>
              <a:pPr marL="2857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rPr>
                <a:t> Establishing Priorities that Reflect Mission and Organizational Goals </a:t>
              </a:r>
            </a:p>
          </p:txBody>
        </p:sp>
      </p:grpSp>
      <p:sp>
        <p:nvSpPr>
          <p:cNvPr id="33" name="TextBox 32">
            <a:extLst>
              <a:ext uri="{FF2B5EF4-FFF2-40B4-BE49-F238E27FC236}">
                <a16:creationId xmlns:a16="http://schemas.microsoft.com/office/drawing/2014/main" id="{D8DD8E54-8D36-478A-A3F7-9C423A493C70}"/>
              </a:ext>
            </a:extLst>
          </p:cNvPr>
          <p:cNvSpPr txBox="1"/>
          <p:nvPr/>
        </p:nvSpPr>
        <p:spPr>
          <a:xfrm>
            <a:off x="336289" y="5342424"/>
            <a:ext cx="8518314" cy="1240155"/>
          </a:xfrm>
          <a:prstGeom prst="plaque">
            <a:avLst/>
          </a:prstGeom>
          <a:solidFill>
            <a:srgbClr val="B4C7E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18288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rPr>
              <a:t>Determine a categorical and numerical contribution score for EACH factor</a:t>
            </a:r>
          </a:p>
          <a:p>
            <a:pPr marL="519113" marR="0" lvl="0" indent="-285750" defTabSz="457200" eaLnBrk="1" fontAlgn="auto" latinLnBrk="0" hangingPunct="1">
              <a:lnSpc>
                <a:spcPct val="100000"/>
              </a:lnSpc>
              <a:spcBef>
                <a:spcPts val="0"/>
              </a:spcBef>
              <a:spcAft>
                <a:spcPts val="0"/>
              </a:spcAft>
              <a:buClr>
                <a:srgbClr val="002060"/>
              </a:buClr>
              <a:buSzTx/>
              <a:buFont typeface="Wingdings 3" panose="05040102010807070707" pitchFamily="18" charset="2"/>
              <a:buChar char="Ê"/>
              <a:tabLst/>
              <a:defRPr/>
            </a:pPr>
            <a:r>
              <a:rPr kumimoji="0" lang="en-US" b="0" i="1" u="none" strike="noStrike" kern="0" cap="none" spc="0" normalizeH="0" baseline="0" noProof="0" dirty="0">
                <a:ln>
                  <a:noFill/>
                </a:ln>
                <a:solidFill>
                  <a:srgbClr val="002060"/>
                </a:solidFill>
                <a:effectLst/>
                <a:uLnTx/>
                <a:uFillTx/>
              </a:rPr>
              <a:t>Must score contributions to mission and performance separately</a:t>
            </a:r>
          </a:p>
          <a:p>
            <a:pPr marL="519113" marR="0" lvl="0" indent="-285750" defTabSz="457200" eaLnBrk="1" fontAlgn="auto" latinLnBrk="0" hangingPunct="1">
              <a:lnSpc>
                <a:spcPct val="100000"/>
              </a:lnSpc>
              <a:spcBef>
                <a:spcPts val="0"/>
              </a:spcBef>
              <a:spcAft>
                <a:spcPts val="0"/>
              </a:spcAft>
              <a:buClr>
                <a:srgbClr val="002060"/>
              </a:buClr>
              <a:buSzTx/>
              <a:buFont typeface="Wingdings 3" panose="05040102010807070707" pitchFamily="18" charset="2"/>
              <a:buChar char="Ê"/>
              <a:tabLst/>
              <a:defRPr/>
            </a:pPr>
            <a:r>
              <a:rPr kumimoji="0" lang="en-US" b="0" i="1" u="none" strike="noStrike" kern="0" cap="none" spc="0" normalizeH="0" baseline="0" noProof="0" dirty="0">
                <a:ln>
                  <a:noFill/>
                </a:ln>
                <a:solidFill>
                  <a:srgbClr val="002060"/>
                </a:solidFill>
                <a:effectLst/>
                <a:uLnTx/>
                <a:uFillTx/>
              </a:rPr>
              <a:t>Average 3 factor scores to get the Overall Contribution Score (OCS)</a:t>
            </a:r>
          </a:p>
        </p:txBody>
      </p:sp>
      <p:sp>
        <p:nvSpPr>
          <p:cNvPr id="34" name="TextBox 33">
            <a:extLst>
              <a:ext uri="{FF2B5EF4-FFF2-40B4-BE49-F238E27FC236}">
                <a16:creationId xmlns:a16="http://schemas.microsoft.com/office/drawing/2014/main" id="{BF8A5491-D9CE-4E3D-83E2-DCB3987B1DA4}"/>
              </a:ext>
            </a:extLst>
          </p:cNvPr>
          <p:cNvSpPr txBox="1"/>
          <p:nvPr/>
        </p:nvSpPr>
        <p:spPr>
          <a:xfrm rot="5400000">
            <a:off x="3983178" y="1630547"/>
            <a:ext cx="1702054" cy="6247864"/>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0000" b="0" i="0" u="none" strike="noStrike" kern="0" cap="none" spc="0" normalizeH="0" baseline="0" noProof="0" dirty="0">
                <a:ln>
                  <a:noFill/>
                </a:ln>
                <a:solidFill>
                  <a:srgbClr val="002060"/>
                </a:solidFill>
                <a:effectLst>
                  <a:outerShdw blurRad="50800" dist="38100" algn="l" rotWithShape="0">
                    <a:prstClr val="black">
                      <a:alpha val="40000"/>
                    </a:prstClr>
                  </a:outerShdw>
                </a:effectLst>
                <a:uLnTx/>
                <a:uFillTx/>
              </a:rPr>
              <a:t>}</a:t>
            </a:r>
          </a:p>
        </p:txBody>
      </p:sp>
    </p:spTree>
    <p:custDataLst>
      <p:tags r:id="rId1"/>
    </p:custDataLst>
    <p:extLst>
      <p:ext uri="{BB962C8B-B14F-4D97-AF65-F5344CB8AC3E}">
        <p14:creationId xmlns:p14="http://schemas.microsoft.com/office/powerpoint/2010/main" val="387156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898691" y="401753"/>
            <a:ext cx="6617873" cy="418576"/>
          </a:xfrm>
        </p:spPr>
        <p:txBody>
          <a:bodyPr>
            <a:noAutofit/>
          </a:bodyPr>
          <a:lstStyle/>
          <a:p>
            <a:r>
              <a:rPr lang="en-US" sz="2800" dirty="0"/>
              <a:t>Factor Level Descriptors and Discriminators</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655B8FF-89BE-3B40-1A5A-029E4DAC4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685" y="1123703"/>
            <a:ext cx="8360629" cy="5096027"/>
          </a:xfrm>
          <a:prstGeom prst="rect">
            <a:avLst/>
          </a:prstGeom>
        </p:spPr>
      </p:pic>
    </p:spTree>
    <p:extLst>
      <p:ext uri="{BB962C8B-B14F-4D97-AF65-F5344CB8AC3E}">
        <p14:creationId xmlns:p14="http://schemas.microsoft.com/office/powerpoint/2010/main" val="324774920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886968" y="512064"/>
            <a:ext cx="6706906" cy="418576"/>
          </a:xfrm>
        </p:spPr>
        <p:txBody>
          <a:bodyPr>
            <a:noAutofit/>
          </a:bodyPr>
          <a:lstStyle/>
          <a:p>
            <a:pPr marL="182880" indent="-182880"/>
            <a:r>
              <a:rPr lang="en-US" dirty="0"/>
              <a:t>Using Factor Descriptors and Discriminators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634314" y="1196545"/>
            <a:ext cx="7875372" cy="571296"/>
          </a:xfrm>
        </p:spPr>
        <p:txBody>
          <a:bodyPr/>
          <a:lstStyle/>
          <a:p>
            <a:pPr marL="0" indent="0">
              <a:buNone/>
            </a:pPr>
            <a:r>
              <a:rPr lang="en-US" sz="2200" b="0" dirty="0"/>
              <a:t>Factor 1: Job Achievement and/or Innovation for NH-III</a:t>
            </a:r>
          </a:p>
          <a:p>
            <a:pPr marL="0" indent="0">
              <a:buNone/>
            </a:pP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92B699-2C6A-44AE-B6AC-C36B1E2A7FCE}"/>
              </a:ext>
            </a:extLst>
          </p:cNvPr>
          <p:cNvSpPr txBox="1"/>
          <p:nvPr/>
        </p:nvSpPr>
        <p:spPr>
          <a:xfrm>
            <a:off x="886968" y="5365807"/>
            <a:ext cx="3214106" cy="720090"/>
          </a:xfrm>
          <a:prstGeom prst="plaque">
            <a:avLst/>
          </a:prstGeom>
          <a:solidFill>
            <a:srgbClr val="78A5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r>
              <a:rPr lang="en-US" i="1" dirty="0">
                <a:solidFill>
                  <a:srgbClr val="002060"/>
                </a:solidFill>
              </a:rPr>
              <a:t>Use </a:t>
            </a:r>
            <a:r>
              <a:rPr lang="en-US" b="1" i="1" spc="20" dirty="0">
                <a:solidFill>
                  <a:srgbClr val="002060"/>
                </a:solidFill>
                <a:effectLst>
                  <a:outerShdw blurRad="38100" dist="38100" dir="2700000" algn="tl">
                    <a:srgbClr val="000000">
                      <a:alpha val="43137"/>
                    </a:srgbClr>
                  </a:outerShdw>
                </a:effectLst>
              </a:rPr>
              <a:t>Descriptors</a:t>
            </a:r>
            <a:r>
              <a:rPr lang="en-US" i="1" dirty="0">
                <a:solidFill>
                  <a:srgbClr val="002060"/>
                </a:solidFill>
              </a:rPr>
              <a:t> for</a:t>
            </a:r>
          </a:p>
          <a:p>
            <a:pPr algn="ctr"/>
            <a:r>
              <a:rPr lang="en-US" b="1" i="1" spc="20" dirty="0">
                <a:solidFill>
                  <a:srgbClr val="002060"/>
                </a:solidFill>
                <a:effectLst>
                  <a:outerShdw blurRad="38100" dist="38100" dir="2700000" algn="tl">
                    <a:srgbClr val="000000">
                      <a:alpha val="43137"/>
                    </a:srgbClr>
                  </a:outerShdw>
                </a:effectLst>
              </a:rPr>
              <a:t>Categorical Scores</a:t>
            </a:r>
          </a:p>
        </p:txBody>
      </p:sp>
      <p:sp>
        <p:nvSpPr>
          <p:cNvPr id="7" name="TextBox 6">
            <a:extLst>
              <a:ext uri="{FF2B5EF4-FFF2-40B4-BE49-F238E27FC236}">
                <a16:creationId xmlns:a16="http://schemas.microsoft.com/office/drawing/2014/main" id="{BC86E030-A9B3-465A-8758-027C5FFF5345}"/>
              </a:ext>
            </a:extLst>
          </p:cNvPr>
          <p:cNvSpPr txBox="1"/>
          <p:nvPr/>
        </p:nvSpPr>
        <p:spPr>
          <a:xfrm>
            <a:off x="5196468" y="5365807"/>
            <a:ext cx="3214107" cy="720090"/>
          </a:xfrm>
          <a:prstGeom prst="plaque">
            <a:avLst/>
          </a:prstGeom>
          <a:solidFill>
            <a:srgbClr val="78A5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r>
              <a:rPr lang="en-US" i="1" dirty="0">
                <a:solidFill>
                  <a:srgbClr val="002060"/>
                </a:solidFill>
              </a:rPr>
              <a:t>Use </a:t>
            </a:r>
            <a:r>
              <a:rPr lang="en-US" b="1" i="1" spc="20" dirty="0">
                <a:solidFill>
                  <a:srgbClr val="002060"/>
                </a:solidFill>
                <a:effectLst>
                  <a:outerShdw blurRad="38100" dist="38100" dir="2700000" algn="tl">
                    <a:srgbClr val="000000">
                      <a:alpha val="43137"/>
                    </a:srgbClr>
                  </a:outerShdw>
                </a:effectLst>
              </a:rPr>
              <a:t>Discriminators</a:t>
            </a:r>
            <a:r>
              <a:rPr lang="en-US" i="1" dirty="0">
                <a:solidFill>
                  <a:srgbClr val="002060"/>
                </a:solidFill>
              </a:rPr>
              <a:t> for </a:t>
            </a:r>
            <a:r>
              <a:rPr lang="en-US" b="1" i="1" spc="20" dirty="0">
                <a:solidFill>
                  <a:srgbClr val="002060"/>
                </a:solidFill>
                <a:effectLst>
                  <a:outerShdw blurRad="38100" dist="38100" dir="2700000" algn="tl">
                    <a:srgbClr val="000000">
                      <a:alpha val="43137"/>
                    </a:srgbClr>
                  </a:outerShdw>
                </a:effectLst>
              </a:rPr>
              <a:t>Numerical Scores</a:t>
            </a:r>
          </a:p>
        </p:txBody>
      </p:sp>
      <p:graphicFrame>
        <p:nvGraphicFramePr>
          <p:cNvPr id="8" name="Group 100">
            <a:extLst>
              <a:ext uri="{FF2B5EF4-FFF2-40B4-BE49-F238E27FC236}">
                <a16:creationId xmlns:a16="http://schemas.microsoft.com/office/drawing/2014/main" id="{F113119B-D5A9-4E2B-AB64-8F2540D1A8C5}"/>
              </a:ext>
            </a:extLst>
          </p:cNvPr>
          <p:cNvGraphicFramePr>
            <a:graphicFrameLocks/>
          </p:cNvGraphicFramePr>
          <p:nvPr/>
        </p:nvGraphicFramePr>
        <p:xfrm>
          <a:off x="190500" y="1863444"/>
          <a:ext cx="8763000" cy="3230862"/>
        </p:xfrm>
        <a:graphic>
          <a:graphicData uri="http://schemas.openxmlformats.org/drawingml/2006/table">
            <a:tbl>
              <a:tblPr/>
              <a:tblGrid>
                <a:gridCol w="6934200">
                  <a:extLst>
                    <a:ext uri="{9D8B030D-6E8A-4147-A177-3AD203B41FA5}">
                      <a16:colId xmlns:a16="http://schemas.microsoft.com/office/drawing/2014/main" val="20000"/>
                    </a:ext>
                  </a:extLst>
                </a:gridCol>
                <a:gridCol w="1828800">
                  <a:extLst>
                    <a:ext uri="{9D8B030D-6E8A-4147-A177-3AD203B41FA5}">
                      <a16:colId xmlns:a16="http://schemas.microsoft.com/office/drawing/2014/main" val="3154826159"/>
                    </a:ext>
                  </a:extLst>
                </a:gridCol>
              </a:tblGrid>
              <a:tr h="296862">
                <a:tc>
                  <a:txBody>
                    <a:bodyPr/>
                    <a:lstStyle/>
                    <a:p>
                      <a:pPr marL="0" marR="0" lvl="0" indent="0" algn="ctr" defTabSz="914400" rtl="0" eaLnBrk="0" fontAlgn="base" latinLnBrk="0" hangingPunct="0">
                        <a:lnSpc>
                          <a:spcPct val="100000"/>
                        </a:lnSpc>
                        <a:spcBef>
                          <a:spcPct val="5000"/>
                        </a:spcBef>
                        <a:spcAft>
                          <a:spcPct val="5000"/>
                        </a:spcAft>
                        <a:buClrTx/>
                        <a:buSzTx/>
                        <a:buFontTx/>
                        <a:buNone/>
                        <a:tabLst/>
                      </a:pPr>
                      <a:r>
                        <a:rPr kumimoji="0" lang="en-US" sz="1400" b="1" i="0" u="none" strike="noStrike" cap="none" normalizeH="0" baseline="0" dirty="0">
                          <a:ln>
                            <a:noFill/>
                          </a:ln>
                          <a:solidFill>
                            <a:schemeClr val="bg1"/>
                          </a:solidFill>
                          <a:effectLst/>
                          <a:latin typeface="Arial" pitchFamily="34" charset="0"/>
                          <a:cs typeface="Times New Roman" pitchFamily="18" charset="0"/>
                        </a:rPr>
                        <a:t>LEVEL DESCRIPTORS</a:t>
                      </a:r>
                      <a:endParaRPr kumimoji="0" lang="en-US" sz="1400" b="1" i="0" u="none" strike="noStrike" cap="none" normalizeH="0" baseline="0" dirty="0">
                        <a:ln>
                          <a:noFill/>
                        </a:ln>
                        <a:solidFill>
                          <a:schemeClr val="bg1"/>
                        </a:solidFill>
                        <a:effectLst/>
                        <a:latin typeface="Arial"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BB7"/>
                    </a:solidFill>
                  </a:tcPr>
                </a:tc>
                <a:tc>
                  <a:txBody>
                    <a:bodyPr/>
                    <a:lstStyle/>
                    <a:p>
                      <a:pPr marL="0" marR="0" lvl="0" indent="0" algn="ctr" defTabSz="914400" rtl="0" eaLnBrk="0" fontAlgn="base" latinLnBrk="0" hangingPunct="0">
                        <a:lnSpc>
                          <a:spcPct val="100000"/>
                        </a:lnSpc>
                        <a:spcBef>
                          <a:spcPct val="5000"/>
                        </a:spcBef>
                        <a:spcAft>
                          <a:spcPct val="5000"/>
                        </a:spcAft>
                        <a:buClrTx/>
                        <a:buSzTx/>
                        <a:buFontTx/>
                        <a:buNone/>
                        <a:tabLst/>
                      </a:pPr>
                      <a:r>
                        <a:rPr kumimoji="0" lang="en-US" sz="1400" b="1" i="0" u="none" strike="noStrike" cap="none" normalizeH="0" baseline="0" dirty="0">
                          <a:ln>
                            <a:noFill/>
                          </a:ln>
                          <a:solidFill>
                            <a:schemeClr val="bg1"/>
                          </a:solidFill>
                          <a:effectLst/>
                          <a:latin typeface="Arial" pitchFamily="34" charset="0"/>
                          <a:cs typeface="Times New Roman" pitchFamily="18" charset="0"/>
                        </a:rPr>
                        <a:t>DISCRIMINATORS</a:t>
                      </a:r>
                      <a:endParaRPr kumimoji="0" lang="en-US" sz="1600" b="1" i="0" u="none" strike="noStrike" cap="none" normalizeH="0" baseline="0" dirty="0">
                        <a:ln>
                          <a:noFill/>
                        </a:ln>
                        <a:solidFill>
                          <a:schemeClr val="bg1"/>
                        </a:solidFill>
                        <a:effectLst/>
                        <a:latin typeface="Arial" pitchFamily="34" charset="0"/>
                        <a:cs typeface="Times New Roman"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BB7"/>
                    </a:solidFill>
                  </a:tcPr>
                </a:tc>
                <a:extLst>
                  <a:ext uri="{0D108BD9-81ED-4DB2-BD59-A6C34878D82A}">
                    <a16:rowId xmlns:a16="http://schemas.microsoft.com/office/drawing/2014/main" val="10000"/>
                  </a:ext>
                </a:extLst>
              </a:tr>
              <a:tr h="204809">
                <a:tc gridSpan="2">
                  <a:txBody>
                    <a:bodyPr/>
                    <a:lstStyle/>
                    <a:p>
                      <a:pPr marL="0" marR="0" lvl="0" indent="0" algn="l" defTabSz="914400" rtl="0" eaLnBrk="0" fontAlgn="base" latinLnBrk="0" hangingPunct="0">
                        <a:lnSpc>
                          <a:spcPct val="100000"/>
                        </a:lnSpc>
                        <a:spcBef>
                          <a:spcPct val="5000"/>
                        </a:spcBef>
                        <a:spcAft>
                          <a:spcPct val="5000"/>
                        </a:spcAft>
                        <a:buClrTx/>
                        <a:buSzTx/>
                        <a:buFontTx/>
                        <a:buNone/>
                        <a:tabLst/>
                      </a:pPr>
                      <a:r>
                        <a:rPr kumimoji="0" lang="en-US" sz="1200" b="1" i="0" u="none" strike="noStrike" cap="none" normalizeH="0" baseline="0" dirty="0">
                          <a:ln>
                            <a:noFill/>
                          </a:ln>
                          <a:solidFill>
                            <a:srgbClr val="000000"/>
                          </a:solidFill>
                          <a:effectLst/>
                          <a:latin typeface="Arial" pitchFamily="34" charset="0"/>
                          <a:cs typeface="Times New Roman" pitchFamily="18" charset="0"/>
                        </a:rPr>
                        <a:t>LEVEL III</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5000"/>
                        </a:spcBef>
                        <a:spcAft>
                          <a:spcPct val="5000"/>
                        </a:spcAft>
                        <a:buClrTx/>
                        <a:buSzTx/>
                        <a:buFontTx/>
                        <a:buNone/>
                        <a:tabLst/>
                      </a:pPr>
                      <a:endParaRPr kumimoji="0" lang="en-US" sz="1400" b="1" i="0" u="none" strike="noStrike" cap="none" normalizeH="0" baseline="0" dirty="0">
                        <a:ln>
                          <a:noFill/>
                        </a:ln>
                        <a:solidFill>
                          <a:srgbClr val="7030A0"/>
                        </a:solidFill>
                        <a:effectLst/>
                        <a:latin typeface="Arial" pitchFamily="34" charset="0"/>
                        <a:cs typeface="Times New Roman" pitchFamily="18" charset="0"/>
                      </a:endParaRP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23914">
                <a:tc>
                  <a:txBody>
                    <a:bodyPr/>
                    <a:lstStyle/>
                    <a:p>
                      <a:pPr marL="171450" lvl="0" indent="-171450">
                        <a:buFont typeface="Arial" panose="020B0604020202020204" pitchFamily="34" charset="0"/>
                        <a:buChar char="•"/>
                      </a:pPr>
                      <a:r>
                        <a:rPr lang="en-US" sz="1400" dirty="0">
                          <a:solidFill>
                            <a:srgbClr val="000000"/>
                          </a:solidFill>
                        </a:rPr>
                        <a:t>Considered a functional/technical expert by others in the organization; is regularly sought out by others for advice and assistance. </a:t>
                      </a:r>
                    </a:p>
                    <a:p>
                      <a:pPr marL="171450" lvl="0" indent="-171450">
                        <a:buFont typeface="Arial" panose="020B0604020202020204" pitchFamily="34" charset="0"/>
                        <a:buChar char="•"/>
                      </a:pPr>
                      <a:r>
                        <a:rPr lang="en-US" sz="1400" dirty="0">
                          <a:solidFill>
                            <a:srgbClr val="000000"/>
                          </a:solidFill>
                        </a:rPr>
                        <a:t>Pursues or creates certification, qualification, and/or developmental programs and opportunities for self and others.</a:t>
                      </a:r>
                    </a:p>
                    <a:p>
                      <a:pPr marL="171450" lvl="0" indent="-171450">
                        <a:buFont typeface="Arial" panose="020B0604020202020204" pitchFamily="34" charset="0"/>
                        <a:buChar char="•"/>
                      </a:pPr>
                      <a:r>
                        <a:rPr lang="en-US" sz="1400" dirty="0">
                          <a:solidFill>
                            <a:srgbClr val="000000"/>
                          </a:solidFill>
                        </a:rPr>
                        <a:t>Guides, motivates, and oversees the activities of individuals and teams with focus on project/ program issues. Assumes ownership of processes and products, as appropriate.</a:t>
                      </a:r>
                    </a:p>
                    <a:p>
                      <a:pPr marL="171450" lvl="0" indent="-171450">
                        <a:buFont typeface="Arial" panose="020B0604020202020204" pitchFamily="34" charset="0"/>
                        <a:buChar char="•"/>
                      </a:pPr>
                      <a:r>
                        <a:rPr lang="en-US" sz="1400" dirty="0">
                          <a:solidFill>
                            <a:srgbClr val="000000"/>
                          </a:solidFill>
                        </a:rPr>
                        <a:t>Develops, integrates, and implements solutions to diverse, highly complex problems across multiple areas and disciplines.</a:t>
                      </a:r>
                    </a:p>
                    <a:p>
                      <a:pPr marL="171450" lvl="0" indent="-171450">
                        <a:buFont typeface="Arial" panose="020B0604020202020204" pitchFamily="34" charset="0"/>
                        <a:buChar char="•"/>
                      </a:pPr>
                      <a:r>
                        <a:rPr lang="en-US" sz="1400" dirty="0">
                          <a:solidFill>
                            <a:srgbClr val="000000"/>
                          </a:solidFill>
                        </a:rPr>
                        <a:t>Develops plans and techniques to fit new situations to improve overall program and policies. Establishes precedents in application of problem-solving techniques to enhance existing processes.</a:t>
                      </a:r>
                    </a:p>
                    <a:p>
                      <a:pPr marL="171450" lvl="0" indent="-171450">
                        <a:buFont typeface="Arial" panose="020B0604020202020204" pitchFamily="34" charset="0"/>
                        <a:buChar char="•"/>
                      </a:pPr>
                      <a:r>
                        <a:rPr lang="en-US" sz="1400" dirty="0">
                          <a:solidFill>
                            <a:srgbClr val="000000"/>
                          </a:solidFill>
                        </a:rPr>
                        <a:t>Defines, directs, or leads highly challenging projects/programs</a:t>
                      </a:r>
                      <a:endParaRPr lang="en-US" sz="1400" kern="1200" dirty="0">
                        <a:solidFill>
                          <a:srgbClr val="000000"/>
                        </a:solidFill>
                        <a:effectLst/>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11125" lvl="0" indent="-111125">
                        <a:buFont typeface="Arial" panose="020B0604020202020204" pitchFamily="34" charset="0"/>
                        <a:buChar char="•"/>
                      </a:pPr>
                      <a:r>
                        <a:rPr lang="en-US" sz="1350" dirty="0">
                          <a:solidFill>
                            <a:srgbClr val="000000"/>
                          </a:solidFill>
                        </a:rPr>
                        <a:t>Leadership Role</a:t>
                      </a:r>
                    </a:p>
                    <a:p>
                      <a:pPr marL="0" lvl="0" indent="0">
                        <a:buFont typeface="Arial" panose="020B0604020202020204" pitchFamily="34" charset="0"/>
                        <a:buNone/>
                      </a:pPr>
                      <a:endParaRPr lang="en-US" sz="1350" dirty="0">
                        <a:solidFill>
                          <a:srgbClr val="000000"/>
                        </a:solidFill>
                      </a:endParaRPr>
                    </a:p>
                    <a:p>
                      <a:pPr marL="111125" lvl="0" indent="-111125">
                        <a:buFont typeface="Arial" panose="020B0604020202020204" pitchFamily="34" charset="0"/>
                        <a:buChar char="•"/>
                      </a:pPr>
                      <a:r>
                        <a:rPr lang="en-US" sz="1350" dirty="0">
                          <a:solidFill>
                            <a:srgbClr val="000000"/>
                          </a:solidFill>
                        </a:rPr>
                        <a:t>Mentoring/Employee Development</a:t>
                      </a:r>
                    </a:p>
                    <a:p>
                      <a:pPr marL="111125" lvl="0" indent="-111125">
                        <a:buFont typeface="Arial" panose="020B0604020202020204" pitchFamily="34" charset="0"/>
                        <a:buChar char="•"/>
                      </a:pPr>
                      <a:endParaRPr lang="en-US" sz="1350" dirty="0">
                        <a:solidFill>
                          <a:srgbClr val="000000"/>
                        </a:solidFill>
                      </a:endParaRPr>
                    </a:p>
                    <a:p>
                      <a:pPr marL="111125" lvl="0" indent="-111125">
                        <a:buFont typeface="Arial" panose="020B0604020202020204" pitchFamily="34" charset="0"/>
                        <a:buChar char="•"/>
                      </a:pPr>
                      <a:r>
                        <a:rPr lang="en-US" sz="1350" dirty="0">
                          <a:solidFill>
                            <a:srgbClr val="000000"/>
                          </a:solidFill>
                        </a:rPr>
                        <a:t>Accountability</a:t>
                      </a:r>
                    </a:p>
                    <a:p>
                      <a:pPr marL="111125" lvl="0" indent="-111125">
                        <a:buFont typeface="Arial" panose="020B0604020202020204" pitchFamily="34" charset="0"/>
                        <a:buChar char="•"/>
                      </a:pPr>
                      <a:endParaRPr lang="en-US" sz="1350" dirty="0">
                        <a:solidFill>
                          <a:srgbClr val="000000"/>
                        </a:solidFill>
                      </a:endParaRPr>
                    </a:p>
                    <a:p>
                      <a:pPr marL="111125" lvl="0" indent="-111125">
                        <a:buFont typeface="Arial" panose="020B0604020202020204" pitchFamily="34" charset="0"/>
                        <a:buChar char="•"/>
                      </a:pPr>
                      <a:r>
                        <a:rPr lang="en-US" sz="1350" dirty="0">
                          <a:solidFill>
                            <a:srgbClr val="000000"/>
                          </a:solidFill>
                        </a:rPr>
                        <a:t>Complexity/Difficulty</a:t>
                      </a:r>
                    </a:p>
                    <a:p>
                      <a:pPr marL="0" lvl="0" indent="0">
                        <a:buFont typeface="Arial" panose="020B0604020202020204" pitchFamily="34" charset="0"/>
                        <a:buNone/>
                      </a:pPr>
                      <a:endParaRPr lang="en-US" sz="1350" dirty="0">
                        <a:solidFill>
                          <a:srgbClr val="000000"/>
                        </a:solidFill>
                      </a:endParaRPr>
                    </a:p>
                    <a:p>
                      <a:pPr marL="111125" lvl="0" indent="-111125">
                        <a:buFont typeface="Arial" panose="020B0604020202020204" pitchFamily="34" charset="0"/>
                        <a:buChar char="•"/>
                      </a:pPr>
                      <a:r>
                        <a:rPr lang="en-US" sz="1350" dirty="0">
                          <a:solidFill>
                            <a:srgbClr val="000000"/>
                          </a:solidFill>
                        </a:rPr>
                        <a:t>Creativity</a:t>
                      </a:r>
                    </a:p>
                    <a:p>
                      <a:pPr marL="111125" lvl="0" indent="-111125">
                        <a:buFont typeface="Arial" panose="020B0604020202020204" pitchFamily="34" charset="0"/>
                        <a:buChar char="•"/>
                      </a:pPr>
                      <a:endParaRPr lang="en-US" sz="1350" dirty="0">
                        <a:solidFill>
                          <a:srgbClr val="000000"/>
                        </a:solidFill>
                      </a:endParaRPr>
                    </a:p>
                    <a:p>
                      <a:pPr marL="111125" lvl="0" indent="-111125">
                        <a:buFont typeface="Arial" panose="020B0604020202020204" pitchFamily="34" charset="0"/>
                        <a:buChar char="•"/>
                      </a:pPr>
                      <a:r>
                        <a:rPr lang="en-US" sz="1350" dirty="0">
                          <a:solidFill>
                            <a:srgbClr val="000000"/>
                          </a:solidFill>
                        </a:rPr>
                        <a:t>Scope/Impact</a:t>
                      </a:r>
                      <a:endParaRPr lang="en-US" sz="1350" kern="1200" dirty="0">
                        <a:solidFill>
                          <a:srgbClr val="000000"/>
                        </a:solidFill>
                        <a:effectLst/>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9463461"/>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F38E0F-E468-41B5-B7C1-555012B8449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8345" y="4038600"/>
            <a:ext cx="3848668" cy="2141994"/>
          </a:xfrm>
          <a:prstGeom prst="rect">
            <a:avLst/>
          </a:prstGeom>
        </p:spPr>
      </p:pic>
      <p:sp>
        <p:nvSpPr>
          <p:cNvPr id="2" name="Title 1">
            <a:extLst>
              <a:ext uri="{FF2B5EF4-FFF2-40B4-BE49-F238E27FC236}">
                <a16:creationId xmlns:a16="http://schemas.microsoft.com/office/drawing/2014/main" id="{F3E5B79A-997B-4C6B-A56B-B3C55BB7404F}"/>
              </a:ext>
            </a:extLst>
          </p:cNvPr>
          <p:cNvSpPr>
            <a:spLocks noGrp="1"/>
          </p:cNvSpPr>
          <p:nvPr>
            <p:ph type="title"/>
          </p:nvPr>
        </p:nvSpPr>
        <p:spPr/>
        <p:txBody>
          <a:bodyPr/>
          <a:lstStyle/>
          <a:p>
            <a:r>
              <a:rPr lang="en-US" dirty="0"/>
              <a:t>NH-III Self Assessment Example</a:t>
            </a:r>
          </a:p>
        </p:txBody>
      </p:sp>
      <p:sp>
        <p:nvSpPr>
          <p:cNvPr id="15" name="TextBox 14">
            <a:extLst>
              <a:ext uri="{FF2B5EF4-FFF2-40B4-BE49-F238E27FC236}">
                <a16:creationId xmlns:a16="http://schemas.microsoft.com/office/drawing/2014/main" id="{847223D4-6C93-41A8-8BB5-933DBA7F09E4}"/>
              </a:ext>
            </a:extLst>
          </p:cNvPr>
          <p:cNvSpPr txBox="1"/>
          <p:nvPr/>
        </p:nvSpPr>
        <p:spPr>
          <a:xfrm>
            <a:off x="159167" y="1289953"/>
            <a:ext cx="3511078" cy="2262158"/>
          </a:xfrm>
          <a:prstGeom prst="rect">
            <a:avLst/>
          </a:prstGeom>
          <a:noFill/>
        </p:spPr>
        <p:txBody>
          <a:bodyPr wrap="square" rtlCol="0">
            <a:spAutoFit/>
          </a:bodyPr>
          <a:lstStyle/>
          <a:p>
            <a:r>
              <a:rPr lang="en-US" sz="2000" b="1" dirty="0">
                <a:solidFill>
                  <a:schemeClr val="tx1">
                    <a:lumMod val="50000"/>
                  </a:schemeClr>
                </a:solidFill>
              </a:rPr>
              <a:t>1102 - NH III – OCS 81</a:t>
            </a:r>
          </a:p>
          <a:p>
            <a:r>
              <a:rPr lang="en-US" sz="2000" b="1" dirty="0">
                <a:solidFill>
                  <a:schemeClr val="tx1">
                    <a:lumMod val="50000"/>
                  </a:schemeClr>
                </a:solidFill>
              </a:rPr>
              <a:t>Supervisory Contract Specialist</a:t>
            </a:r>
            <a:endParaRPr lang="en-US" sz="1600" dirty="0">
              <a:solidFill>
                <a:schemeClr val="tx1">
                  <a:lumMod val="50000"/>
                </a:schemeClr>
              </a:solidFill>
            </a:endParaRPr>
          </a:p>
          <a:p>
            <a:endParaRPr lang="en-US" sz="1600" b="1" dirty="0">
              <a:solidFill>
                <a:schemeClr val="tx1">
                  <a:lumMod val="50000"/>
                </a:schemeClr>
              </a:solidFill>
            </a:endParaRPr>
          </a:p>
          <a:p>
            <a:pPr>
              <a:spcAft>
                <a:spcPts val="600"/>
              </a:spcAft>
            </a:pPr>
            <a:r>
              <a:rPr lang="en-US" sz="1600" b="1" dirty="0">
                <a:solidFill>
                  <a:schemeClr val="tx1">
                    <a:lumMod val="50000"/>
                  </a:schemeClr>
                </a:solidFill>
              </a:rPr>
              <a:t>Strategic Map  W2: </a:t>
            </a:r>
            <a:r>
              <a:rPr lang="en-US" sz="1600" dirty="0">
                <a:solidFill>
                  <a:schemeClr val="tx1">
                    <a:lumMod val="50000"/>
                  </a:schemeClr>
                </a:solidFill>
              </a:rPr>
              <a:t>Optimize and Integrate the Capabilities of the Markets</a:t>
            </a:r>
          </a:p>
          <a:p>
            <a:endParaRPr lang="en-US" sz="1600" b="1" dirty="0">
              <a:solidFill>
                <a:schemeClr val="tx1">
                  <a:lumMod val="50000"/>
                </a:schemeClr>
              </a:solidFill>
            </a:endParaRPr>
          </a:p>
          <a:p>
            <a:r>
              <a:rPr lang="en-US" sz="1600" b="1" dirty="0">
                <a:solidFill>
                  <a:schemeClr val="tx1">
                    <a:lumMod val="50000"/>
                  </a:schemeClr>
                </a:solidFill>
              </a:rPr>
              <a:t>Factor Descriptor: </a:t>
            </a:r>
          </a:p>
          <a:p>
            <a:pPr>
              <a:spcAft>
                <a:spcPts val="600"/>
              </a:spcAft>
            </a:pPr>
            <a:r>
              <a:rPr lang="en-US" sz="1600" dirty="0">
                <a:solidFill>
                  <a:schemeClr val="tx1">
                    <a:lumMod val="50000"/>
                  </a:schemeClr>
                </a:solidFill>
              </a:rPr>
              <a:t>Job Achievement and/or Innovation</a:t>
            </a:r>
          </a:p>
        </p:txBody>
      </p:sp>
      <p:sp>
        <p:nvSpPr>
          <p:cNvPr id="8" name="Rectangle 7">
            <a:extLst>
              <a:ext uri="{FF2B5EF4-FFF2-40B4-BE49-F238E27FC236}">
                <a16:creationId xmlns:a16="http://schemas.microsoft.com/office/drawing/2014/main" id="{4EE30502-1AD6-42A3-B203-BDA4C3368A95}"/>
              </a:ext>
            </a:extLst>
          </p:cNvPr>
          <p:cNvSpPr/>
          <p:nvPr/>
        </p:nvSpPr>
        <p:spPr>
          <a:xfrm>
            <a:off x="4318000" y="914400"/>
            <a:ext cx="4565530" cy="53399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solidFill>
                  <a:schemeClr val="bg2">
                    <a:lumMod val="10000"/>
                  </a:schemeClr>
                </a:solidFill>
              </a:rPr>
              <a:t> </a:t>
            </a:r>
            <a:r>
              <a:rPr kumimoji="0" lang="en-US" sz="1400" b="0" i="1" u="none" strike="noStrike" kern="1200" cap="none" spc="0" normalizeH="0" baseline="0" noProof="0" dirty="0">
                <a:ln>
                  <a:noFill/>
                </a:ln>
                <a:solidFill>
                  <a:schemeClr val="bg2">
                    <a:lumMod val="10000"/>
                  </a:schemeClr>
                </a:solidFill>
                <a:effectLst/>
                <a:uLnTx/>
                <a:uFillTx/>
                <a:ea typeface="+mn-ea"/>
                <a:cs typeface="+mn-cs"/>
              </a:rPr>
              <a:t>Job Achievement and/or Innovation – Descriptors: 1, 4, 5</a:t>
            </a:r>
          </a:p>
          <a:p>
            <a:pPr algn="l"/>
            <a:r>
              <a:rPr lang="en-US" sz="1400" b="1" dirty="0">
                <a:solidFill>
                  <a:schemeClr val="bg2">
                    <a:lumMod val="10000"/>
                  </a:schemeClr>
                </a:solidFill>
              </a:rPr>
              <a:t>W</a:t>
            </a:r>
            <a:r>
              <a:rPr kumimoji="0" lang="en-US" sz="1400" b="1" i="0" u="none" strike="noStrike" kern="1200" cap="none" spc="0" normalizeH="0" baseline="0" noProof="0" dirty="0">
                <a:ln>
                  <a:noFill/>
                </a:ln>
                <a:solidFill>
                  <a:schemeClr val="bg2">
                    <a:lumMod val="10000"/>
                  </a:schemeClr>
                </a:solidFill>
                <a:effectLst/>
                <a:uLnTx/>
                <a:uFillTx/>
                <a:ea typeface="+mn-ea"/>
                <a:cs typeface="+mn-cs"/>
              </a:rPr>
              <a:t>:</a:t>
            </a:r>
            <a:r>
              <a:rPr kumimoji="0" lang="en-US" sz="1400" b="0" i="0" u="none" strike="noStrike" kern="1200" cap="none" spc="0" normalizeH="0" baseline="0" noProof="0" dirty="0">
                <a:ln>
                  <a:noFill/>
                </a:ln>
                <a:solidFill>
                  <a:schemeClr val="bg2">
                    <a:lumMod val="10000"/>
                  </a:schemeClr>
                </a:solidFill>
                <a:effectLst/>
                <a:uLnTx/>
                <a:uFillTx/>
                <a:ea typeface="+mn-ea"/>
                <a:cs typeface="+mn-cs"/>
              </a:rPr>
              <a:t> </a:t>
            </a:r>
            <a:r>
              <a:rPr lang="en-US" sz="1400" dirty="0">
                <a:solidFill>
                  <a:schemeClr val="bg2">
                    <a:lumMod val="10000"/>
                  </a:schemeClr>
                </a:solidFill>
              </a:rPr>
              <a:t>I</a:t>
            </a:r>
            <a:r>
              <a:rPr lang="en-US" sz="1400" b="0" i="0" u="none" strike="noStrike" baseline="0" dirty="0">
                <a:solidFill>
                  <a:schemeClr val="bg2">
                    <a:lumMod val="10000"/>
                  </a:schemeClr>
                </a:solidFill>
              </a:rPr>
              <a:t>mplemented and provided training on a new application for the CMO Contracts Team called the FOHR Tracking Tool. </a:t>
            </a:r>
          </a:p>
          <a:p>
            <a:pPr algn="l"/>
            <a:endParaRPr lang="en-US" sz="1400" dirty="0">
              <a:solidFill>
                <a:schemeClr val="bg2">
                  <a:lumMod val="10000"/>
                </a:schemeClr>
              </a:solidFill>
            </a:endParaRPr>
          </a:p>
          <a:p>
            <a:pPr algn="l"/>
            <a:r>
              <a:rPr lang="en-US" sz="1400" b="1" i="0" u="none" strike="noStrike" baseline="0" dirty="0">
                <a:solidFill>
                  <a:schemeClr val="bg2">
                    <a:lumMod val="10000"/>
                  </a:schemeClr>
                </a:solidFill>
              </a:rPr>
              <a:t>R: </a:t>
            </a:r>
            <a:r>
              <a:rPr lang="en-US" sz="1400" b="0" i="0" u="none" strike="noStrike" baseline="0" dirty="0">
                <a:solidFill>
                  <a:schemeClr val="bg2">
                    <a:lumMod val="10000"/>
                  </a:schemeClr>
                </a:solidFill>
              </a:rPr>
              <a:t>The Tool allows ACO/CAs to improve and streamline the Audit process, from requesting the contractors ICPs to final close out of the overhead record in </a:t>
            </a:r>
            <a:r>
              <a:rPr lang="en-US" sz="1400" b="0" i="0" u="none" strike="noStrike" baseline="0" dirty="0" err="1">
                <a:solidFill>
                  <a:schemeClr val="bg2">
                    <a:lumMod val="10000"/>
                  </a:schemeClr>
                </a:solidFill>
              </a:rPr>
              <a:t>ONeT</a:t>
            </a:r>
            <a:r>
              <a:rPr lang="en-US" sz="1400" b="0" i="0" u="none" strike="noStrike" baseline="0" dirty="0">
                <a:solidFill>
                  <a:schemeClr val="bg2">
                    <a:lumMod val="10000"/>
                  </a:schemeClr>
                </a:solidFill>
              </a:rPr>
              <a:t>. Results on the Tool have led to a focus of clean up on delinquent records, resulting in about 20 records to be further reviewed, annotated &amp; progress made toward closure. Closure of an additional 4 overage records in SEP allowed CMO to meet &amp; exceed metric. (J4, J5)</a:t>
            </a:r>
          </a:p>
          <a:p>
            <a:pPr algn="l"/>
            <a:endParaRPr lang="en-US" sz="1400" b="0" i="0" u="none" strike="noStrike" baseline="0" dirty="0">
              <a:solidFill>
                <a:schemeClr val="bg2">
                  <a:lumMod val="10000"/>
                </a:schemeClr>
              </a:solidFill>
            </a:endParaRPr>
          </a:p>
          <a:p>
            <a:pPr algn="l"/>
            <a:r>
              <a:rPr kumimoji="0" lang="en-US" sz="1400" kern="1200" cap="none" spc="0" normalizeH="0" noProof="0" dirty="0">
                <a:ln>
                  <a:noFill/>
                </a:ln>
                <a:solidFill>
                  <a:schemeClr val="bg2">
                    <a:lumMod val="10000"/>
                  </a:schemeClr>
                </a:solidFill>
                <a:effectLst/>
                <a:uLnTx/>
                <a:uFillTx/>
                <a:ea typeface="+mn-ea"/>
                <a:cs typeface="+mn-cs"/>
              </a:rPr>
              <a:t>Was </a:t>
            </a:r>
            <a:r>
              <a:rPr lang="en-US" sz="1400" b="0" i="0" u="none" strike="noStrike" baseline="0" dirty="0">
                <a:solidFill>
                  <a:schemeClr val="bg2">
                    <a:lumMod val="10000"/>
                  </a:schemeClr>
                </a:solidFill>
              </a:rPr>
              <a:t>sought out for advice from the Region on the Automated Audit process &amp; how it differs between the CONUS &amp; OCONUS environments. </a:t>
            </a:r>
            <a:r>
              <a:rPr lang="en-US" sz="1400" dirty="0">
                <a:solidFill>
                  <a:schemeClr val="bg2">
                    <a:lumMod val="10000"/>
                  </a:schemeClr>
                </a:solidFill>
              </a:rPr>
              <a:t>C</a:t>
            </a:r>
            <a:r>
              <a:rPr lang="en-US" sz="1400" b="0" i="0" u="none" strike="noStrike" baseline="0" dirty="0">
                <a:solidFill>
                  <a:schemeClr val="bg2">
                    <a:lumMod val="10000"/>
                  </a:schemeClr>
                </a:solidFill>
              </a:rPr>
              <a:t>reated a DCMA CMO SOP that outlines approach to monitoring Audits. </a:t>
            </a:r>
            <a:r>
              <a:rPr kumimoji="0" lang="en-US" sz="1400" b="0" i="0" u="none" strike="noStrike" kern="1200" cap="none" spc="0" normalizeH="0" baseline="0" noProof="0" dirty="0">
                <a:ln>
                  <a:noFill/>
                </a:ln>
                <a:solidFill>
                  <a:schemeClr val="bg2">
                    <a:lumMod val="10000"/>
                  </a:schemeClr>
                </a:solidFill>
                <a:effectLst/>
                <a:uLnTx/>
                <a:uFillTx/>
                <a:ea typeface="+mn-ea"/>
                <a:cs typeface="+mn-cs"/>
              </a:rPr>
              <a:t>(J1)</a:t>
            </a:r>
          </a:p>
          <a:p>
            <a:pPr algn="l"/>
            <a:endParaRPr kumimoji="0" lang="en-US" sz="1400" b="0" i="0" u="none" strike="noStrike" kern="1200" cap="none" spc="0" normalizeH="0" baseline="0" noProof="0" dirty="0">
              <a:ln>
                <a:noFill/>
              </a:ln>
              <a:solidFill>
                <a:schemeClr val="bg2">
                  <a:lumMod val="10000"/>
                </a:schemeClr>
              </a:solidFill>
              <a:effectLst/>
              <a:uLnTx/>
              <a:uFillTx/>
              <a:ea typeface="+mn-ea"/>
              <a:cs typeface="+mn-cs"/>
            </a:endParaRPr>
          </a:p>
          <a:p>
            <a:pPr algn="l"/>
            <a:r>
              <a:rPr kumimoji="0" lang="en-US" sz="1400" b="1" i="0" u="none" strike="noStrike" kern="1200" cap="none" spc="0" normalizeH="0" baseline="0" noProof="0" dirty="0">
                <a:ln>
                  <a:noFill/>
                </a:ln>
                <a:solidFill>
                  <a:schemeClr val="bg2">
                    <a:lumMod val="10000"/>
                  </a:schemeClr>
                </a:solidFill>
                <a:effectLst/>
                <a:uLnTx/>
                <a:uFillTx/>
                <a:ea typeface="+mn-ea"/>
                <a:cs typeface="+mn-cs"/>
              </a:rPr>
              <a:t>I:</a:t>
            </a:r>
            <a:r>
              <a:rPr kumimoji="0" lang="en-US" sz="1400" b="0" i="0" u="none" strike="noStrike" kern="1200" cap="none" spc="0" normalizeH="0" baseline="0" noProof="0" dirty="0">
                <a:ln>
                  <a:noFill/>
                </a:ln>
                <a:solidFill>
                  <a:schemeClr val="bg2">
                    <a:lumMod val="10000"/>
                  </a:schemeClr>
                </a:solidFill>
                <a:effectLst/>
                <a:uLnTx/>
                <a:uFillTx/>
                <a:ea typeface="+mn-ea"/>
                <a:cs typeface="+mn-cs"/>
              </a:rPr>
              <a:t> </a:t>
            </a:r>
            <a:r>
              <a:rPr lang="en-US" sz="1400" b="0" i="0" u="none" strike="noStrike" baseline="0" dirty="0">
                <a:solidFill>
                  <a:schemeClr val="bg2">
                    <a:lumMod val="10000"/>
                  </a:schemeClr>
                </a:solidFill>
              </a:rPr>
              <a:t>The Tool provided CMO more enhanced acquisition decision making abilities by modernizing our contracting tools, aligning with Strategic Plan Line of Effort </a:t>
            </a:r>
            <a:r>
              <a:rPr lang="en-US" sz="1400" dirty="0">
                <a:solidFill>
                  <a:schemeClr val="bg2">
                    <a:lumMod val="10000"/>
                  </a:schemeClr>
                </a:solidFill>
              </a:rPr>
              <a:t>2, and specifically Objective 2.1. It </a:t>
            </a:r>
            <a:r>
              <a:rPr lang="en-US" sz="1400" b="0" i="0" u="none" strike="noStrike" baseline="0" dirty="0">
                <a:solidFill>
                  <a:schemeClr val="bg2">
                    <a:lumMod val="10000"/>
                  </a:schemeClr>
                </a:solidFill>
              </a:rPr>
              <a:t>also allowed CMO to strengthen execution through cross-functional collaboration with Pricing &amp; CMO auditors, aligning with Objective </a:t>
            </a:r>
            <a:r>
              <a:rPr lang="en-US" sz="1400" dirty="0">
                <a:solidFill>
                  <a:schemeClr val="bg2">
                    <a:lumMod val="10000"/>
                  </a:schemeClr>
                </a:solidFill>
              </a:rPr>
              <a:t>2.3</a:t>
            </a:r>
            <a:r>
              <a:rPr lang="en-US" sz="1400" b="0" i="0" u="none" strike="noStrike" baseline="0" dirty="0">
                <a:solidFill>
                  <a:schemeClr val="bg2">
                    <a:lumMod val="10000"/>
                  </a:schemeClr>
                </a:solidFill>
              </a:rPr>
              <a:t>.</a:t>
            </a:r>
            <a:endParaRPr kumimoji="0" lang="en-US" sz="1400" b="0" i="0" u="none" strike="noStrike" kern="1200" cap="none" spc="0" normalizeH="0" baseline="0" noProof="0" dirty="0">
              <a:ln>
                <a:noFill/>
              </a:ln>
              <a:solidFill>
                <a:schemeClr val="bg2">
                  <a:lumMod val="10000"/>
                </a:schemeClr>
              </a:solidFill>
              <a:effectLst/>
              <a:uLnTx/>
              <a:uFillTx/>
              <a:ea typeface="+mn-ea"/>
              <a:cs typeface="+mn-cs"/>
            </a:endParaRPr>
          </a:p>
        </p:txBody>
      </p:sp>
      <p:sp>
        <p:nvSpPr>
          <p:cNvPr id="9" name="Oval 8">
            <a:extLst>
              <a:ext uri="{FF2B5EF4-FFF2-40B4-BE49-F238E27FC236}">
                <a16:creationId xmlns:a16="http://schemas.microsoft.com/office/drawing/2014/main" id="{151081FB-D524-43F0-A3A8-A27043BAA3B8}"/>
              </a:ext>
            </a:extLst>
          </p:cNvPr>
          <p:cNvSpPr/>
          <p:nvPr/>
        </p:nvSpPr>
        <p:spPr>
          <a:xfrm>
            <a:off x="128345" y="4666456"/>
            <a:ext cx="1090855" cy="5124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D48738F-341A-44DE-9EFC-1F078925A47B}"/>
              </a:ext>
            </a:extLst>
          </p:cNvPr>
          <p:cNvSpPr/>
          <p:nvPr/>
        </p:nvSpPr>
        <p:spPr>
          <a:xfrm>
            <a:off x="1219201" y="4953000"/>
            <a:ext cx="2667000" cy="3783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D68F2F0-97FC-B55B-5088-81B101CC6106}"/>
              </a:ext>
            </a:extLst>
          </p:cNvPr>
          <p:cNvSpPr txBox="1">
            <a:spLocks/>
          </p:cNvSpPr>
          <p:nvPr/>
        </p:nvSpPr>
        <p:spPr>
          <a:xfrm>
            <a:off x="7086600" y="6546396"/>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6B6ACD0B-C28B-43EC-8BAD-9AD42B47F861}" type="slidenum">
              <a:rPr lang="en-US" sz="1000" smtClean="0">
                <a:solidFill>
                  <a:srgbClr val="1F497D"/>
                </a:solidFill>
                <a:latin typeface="Calibri"/>
              </a:rPr>
              <a:pPr algn="r" defTabSz="914400">
                <a:defRPr/>
              </a:pPr>
              <a:t>24</a:t>
            </a:fld>
            <a:endParaRPr lang="en-US" sz="1000" dirty="0">
              <a:solidFill>
                <a:srgbClr val="1F497D"/>
              </a:solidFill>
              <a:latin typeface="Calibri"/>
            </a:endParaRPr>
          </a:p>
        </p:txBody>
      </p:sp>
    </p:spTree>
    <p:extLst>
      <p:ext uri="{BB962C8B-B14F-4D97-AF65-F5344CB8AC3E}">
        <p14:creationId xmlns:p14="http://schemas.microsoft.com/office/powerpoint/2010/main" val="414019747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0611-81BE-432D-8719-6BC36983DD0C}"/>
              </a:ext>
            </a:extLst>
          </p:cNvPr>
          <p:cNvSpPr>
            <a:spLocks noGrp="1"/>
          </p:cNvSpPr>
          <p:nvPr>
            <p:ph type="title"/>
          </p:nvPr>
        </p:nvSpPr>
        <p:spPr/>
        <p:txBody>
          <a:bodyPr>
            <a:normAutofit fontScale="90000"/>
          </a:bodyPr>
          <a:lstStyle/>
          <a:p>
            <a:r>
              <a:rPr lang="en-US" dirty="0"/>
              <a:t>Elements of a Supervisory Appraisal</a:t>
            </a:r>
          </a:p>
        </p:txBody>
      </p:sp>
      <p:sp>
        <p:nvSpPr>
          <p:cNvPr id="6" name="Content Placeholder 5">
            <a:extLst>
              <a:ext uri="{FF2B5EF4-FFF2-40B4-BE49-F238E27FC236}">
                <a16:creationId xmlns:a16="http://schemas.microsoft.com/office/drawing/2014/main" id="{826AEBF6-7A99-4B4B-B73C-D3E1F023D1EA}"/>
              </a:ext>
            </a:extLst>
          </p:cNvPr>
          <p:cNvSpPr>
            <a:spLocks noGrp="1"/>
          </p:cNvSpPr>
          <p:nvPr>
            <p:ph sz="quarter" idx="13"/>
          </p:nvPr>
        </p:nvSpPr>
        <p:spPr>
          <a:xfrm>
            <a:off x="838200" y="1291137"/>
            <a:ext cx="7875372" cy="4953000"/>
          </a:xfrm>
        </p:spPr>
        <p:txBody>
          <a:bodyPr/>
          <a:lstStyle/>
          <a:p>
            <a:pPr marL="365760" indent="-365760">
              <a:lnSpc>
                <a:spcPct val="100000"/>
              </a:lnSpc>
              <a:spcAft>
                <a:spcPts val="600"/>
              </a:spcAft>
            </a:pPr>
            <a:r>
              <a:rPr lang="en-US" sz="2400" dirty="0"/>
              <a:t>Statement of validity of factual elements identified in employee self-assessment</a:t>
            </a:r>
            <a:br>
              <a:rPr lang="en-US" sz="2400" dirty="0"/>
            </a:br>
            <a:r>
              <a:rPr lang="en-US" sz="2200" b="0" dirty="0"/>
              <a:t>            </a:t>
            </a:r>
            <a:r>
              <a:rPr lang="en-US" sz="2200" b="0" i="1" dirty="0"/>
              <a:t>(concur, partially concur, do not concur)</a:t>
            </a:r>
          </a:p>
          <a:p>
            <a:pPr marL="344488" indent="0">
              <a:lnSpc>
                <a:spcPct val="100000"/>
              </a:lnSpc>
              <a:spcAft>
                <a:spcPts val="600"/>
              </a:spcAft>
              <a:buNone/>
            </a:pPr>
            <a:r>
              <a:rPr lang="en-US" sz="2400" dirty="0"/>
              <a:t>Any important contributions the employee may have missed (if applicable)</a:t>
            </a:r>
          </a:p>
          <a:p>
            <a:pPr marL="344488" indent="0">
              <a:lnSpc>
                <a:spcPct val="100000"/>
              </a:lnSpc>
              <a:spcAft>
                <a:spcPts val="600"/>
              </a:spcAft>
              <a:buNone/>
            </a:pPr>
            <a:r>
              <a:rPr lang="en-US" sz="2400" dirty="0"/>
              <a:t>Using Factor Discriminators as the basis, a summary of the value of the employee’s contributions to the mission that supports their numeric score recommendation</a:t>
            </a:r>
          </a:p>
          <a:p>
            <a:pPr marL="344488" indent="0">
              <a:lnSpc>
                <a:spcPct val="100000"/>
              </a:lnSpc>
              <a:spcAft>
                <a:spcPts val="600"/>
              </a:spcAft>
              <a:buNone/>
            </a:pPr>
            <a:r>
              <a:rPr lang="en-US" sz="2400" dirty="0"/>
              <a:t>A statement of the quality of the employee’s performance that supports their PAQL score recommendation</a:t>
            </a:r>
            <a:br>
              <a:rPr lang="en-US" sz="2400" dirty="0"/>
            </a:br>
            <a:r>
              <a:rPr lang="en-US" sz="2400" dirty="0"/>
              <a:t>(extra written documentation suggested if recommending a 5 or a 1)</a:t>
            </a:r>
          </a:p>
          <a:p>
            <a:endParaRPr lang="en-US" dirty="0"/>
          </a:p>
        </p:txBody>
      </p:sp>
      <p:sp>
        <p:nvSpPr>
          <p:cNvPr id="5" name="Slide Number Placeholder 1">
            <a:extLst>
              <a:ext uri="{FF2B5EF4-FFF2-40B4-BE49-F238E27FC236}">
                <a16:creationId xmlns:a16="http://schemas.microsoft.com/office/drawing/2014/main" id="{83189826-D22E-4BAF-A255-149D1FDEC5AA}"/>
              </a:ext>
            </a:extLst>
          </p:cNvPr>
          <p:cNvSpPr>
            <a:spLocks noGrp="1"/>
          </p:cNvSpPr>
          <p:nvPr>
            <p:ph type="sldNum" sz="quarter" idx="12"/>
          </p:nvPr>
        </p:nvSpPr>
        <p:spPr/>
        <p:txBody>
          <a:bodyPr/>
          <a:lstStyle/>
          <a:p>
            <a:pPr algn="r"/>
            <a:fld id="{F85093EB-6271-4776-AD74-9AC7DBDF4235}" type="slidenum">
              <a:rPr lang="en-US" sz="1200" smtClean="0"/>
              <a:pPr algn="r"/>
              <a:t>25</a:t>
            </a:fld>
            <a:endParaRPr lang="en-US" sz="1200" dirty="0"/>
          </a:p>
        </p:txBody>
      </p:sp>
      <p:pic>
        <p:nvPicPr>
          <p:cNvPr id="7" name="Picture 6">
            <a:extLst>
              <a:ext uri="{FF2B5EF4-FFF2-40B4-BE49-F238E27FC236}">
                <a16:creationId xmlns:a16="http://schemas.microsoft.com/office/drawing/2014/main" id="{46D5ACC0-8F19-42BC-9AFD-6E76E664B6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218" y="1335647"/>
            <a:ext cx="575964" cy="593870"/>
          </a:xfrm>
          <a:prstGeom prst="rect">
            <a:avLst/>
          </a:prstGeom>
        </p:spPr>
      </p:pic>
      <p:pic>
        <p:nvPicPr>
          <p:cNvPr id="8" name="Picture 7">
            <a:extLst>
              <a:ext uri="{FF2B5EF4-FFF2-40B4-BE49-F238E27FC236}">
                <a16:creationId xmlns:a16="http://schemas.microsoft.com/office/drawing/2014/main" id="{D34BBA37-72EC-4662-80E3-E40B341A05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218" y="2537722"/>
            <a:ext cx="575964" cy="593870"/>
          </a:xfrm>
          <a:prstGeom prst="rect">
            <a:avLst/>
          </a:prstGeom>
        </p:spPr>
      </p:pic>
      <p:pic>
        <p:nvPicPr>
          <p:cNvPr id="9" name="Picture 8">
            <a:extLst>
              <a:ext uri="{FF2B5EF4-FFF2-40B4-BE49-F238E27FC236}">
                <a16:creationId xmlns:a16="http://schemas.microsoft.com/office/drawing/2014/main" id="{771115CD-70F3-42BD-9FCF-D9DEF6820D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218" y="3491790"/>
            <a:ext cx="575964" cy="593870"/>
          </a:xfrm>
          <a:prstGeom prst="rect">
            <a:avLst/>
          </a:prstGeom>
        </p:spPr>
      </p:pic>
      <p:pic>
        <p:nvPicPr>
          <p:cNvPr id="10" name="Picture 9">
            <a:extLst>
              <a:ext uri="{FF2B5EF4-FFF2-40B4-BE49-F238E27FC236}">
                <a16:creationId xmlns:a16="http://schemas.microsoft.com/office/drawing/2014/main" id="{BFFD3C88-04AC-42B8-9518-E1F3F7F92E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218" y="4740963"/>
            <a:ext cx="575964" cy="593870"/>
          </a:xfrm>
          <a:prstGeom prst="rect">
            <a:avLst/>
          </a:prstGeom>
        </p:spPr>
      </p:pic>
    </p:spTree>
    <p:extLst>
      <p:ext uri="{BB962C8B-B14F-4D97-AF65-F5344CB8AC3E}">
        <p14:creationId xmlns:p14="http://schemas.microsoft.com/office/powerpoint/2010/main" val="401278491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5B79A-997B-4C6B-A56B-B3C55BB7404F}"/>
              </a:ext>
            </a:extLst>
          </p:cNvPr>
          <p:cNvSpPr>
            <a:spLocks noGrp="1"/>
          </p:cNvSpPr>
          <p:nvPr>
            <p:ph type="title"/>
          </p:nvPr>
        </p:nvSpPr>
        <p:spPr/>
        <p:txBody>
          <a:bodyPr/>
          <a:lstStyle/>
          <a:p>
            <a:r>
              <a:rPr lang="en-US" dirty="0"/>
              <a:t>NH-III Supervisor Appraisal Example</a:t>
            </a:r>
          </a:p>
        </p:txBody>
      </p:sp>
      <p:sp>
        <p:nvSpPr>
          <p:cNvPr id="3" name="Slide Number Placeholder 2">
            <a:extLst>
              <a:ext uri="{FF2B5EF4-FFF2-40B4-BE49-F238E27FC236}">
                <a16:creationId xmlns:a16="http://schemas.microsoft.com/office/drawing/2014/main" id="{59BDCDBB-D915-4CEA-B746-6FAFED9104C2}"/>
              </a:ext>
            </a:extLst>
          </p:cNvPr>
          <p:cNvSpPr>
            <a:spLocks noGrp="1"/>
          </p:cNvSpPr>
          <p:nvPr>
            <p:ph type="sldNum" sz="quarter" idx="12"/>
          </p:nvPr>
        </p:nvSpPr>
        <p:spPr>
          <a:xfrm>
            <a:off x="6826130" y="6180594"/>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856FBA1-62E6-4619-AF25-AE6B4E0C0E3C}" type="slidenum">
              <a:rPr lang="en-US" smtClean="0"/>
              <a:pPr algn="r"/>
              <a:t>26</a:t>
            </a:fld>
            <a:endParaRPr lang="en-US" dirty="0"/>
          </a:p>
        </p:txBody>
      </p:sp>
      <p:sp>
        <p:nvSpPr>
          <p:cNvPr id="15" name="TextBox 14">
            <a:extLst>
              <a:ext uri="{FF2B5EF4-FFF2-40B4-BE49-F238E27FC236}">
                <a16:creationId xmlns:a16="http://schemas.microsoft.com/office/drawing/2014/main" id="{847223D4-6C93-41A8-8BB5-933DBA7F09E4}"/>
              </a:ext>
            </a:extLst>
          </p:cNvPr>
          <p:cNvSpPr txBox="1"/>
          <p:nvPr/>
        </p:nvSpPr>
        <p:spPr>
          <a:xfrm>
            <a:off x="159167" y="1289953"/>
            <a:ext cx="3511078" cy="2262158"/>
          </a:xfrm>
          <a:prstGeom prst="rect">
            <a:avLst/>
          </a:prstGeom>
          <a:noFill/>
        </p:spPr>
        <p:txBody>
          <a:bodyPr wrap="square" rtlCol="0">
            <a:spAutoFit/>
          </a:bodyPr>
          <a:lstStyle/>
          <a:p>
            <a:r>
              <a:rPr lang="en-US" sz="2000" b="1" dirty="0"/>
              <a:t>1102 - NH III – OCS 81</a:t>
            </a:r>
          </a:p>
          <a:p>
            <a:r>
              <a:rPr lang="en-US" sz="2000" b="1" dirty="0"/>
              <a:t>Supervisory Contract Specialist</a:t>
            </a:r>
            <a:endParaRPr lang="en-US" sz="1600" dirty="0"/>
          </a:p>
          <a:p>
            <a:endParaRPr lang="en-US" sz="1600" b="1" dirty="0"/>
          </a:p>
          <a:p>
            <a:pPr lvl="0">
              <a:spcAft>
                <a:spcPts val="600"/>
              </a:spcAft>
            </a:pPr>
            <a:r>
              <a:rPr lang="en-US" sz="1600" b="1" dirty="0">
                <a:solidFill>
                  <a:srgbClr val="636363"/>
                </a:solidFill>
              </a:rPr>
              <a:t>Strategic Map  W2: </a:t>
            </a:r>
            <a:r>
              <a:rPr lang="en-US" sz="1600" dirty="0">
                <a:solidFill>
                  <a:srgbClr val="636363"/>
                </a:solidFill>
              </a:rPr>
              <a:t>Optimize and Integrate the Capabilities of the Markets</a:t>
            </a:r>
          </a:p>
          <a:p>
            <a:endParaRPr lang="en-US" sz="1600" b="1" dirty="0"/>
          </a:p>
          <a:p>
            <a:r>
              <a:rPr lang="en-US" sz="1600" b="1" dirty="0"/>
              <a:t>Factor Descriptor: </a:t>
            </a:r>
          </a:p>
          <a:p>
            <a:pPr>
              <a:spcAft>
                <a:spcPts val="600"/>
              </a:spcAft>
            </a:pPr>
            <a:r>
              <a:rPr lang="en-US" sz="1600" dirty="0"/>
              <a:t>Job Achievement and/or Innovation</a:t>
            </a:r>
          </a:p>
        </p:txBody>
      </p:sp>
      <p:sp>
        <p:nvSpPr>
          <p:cNvPr id="8" name="Rectangle 7">
            <a:extLst>
              <a:ext uri="{FF2B5EF4-FFF2-40B4-BE49-F238E27FC236}">
                <a16:creationId xmlns:a16="http://schemas.microsoft.com/office/drawing/2014/main" id="{4EE30502-1AD6-42A3-B203-BDA4C3368A95}"/>
              </a:ext>
            </a:extLst>
          </p:cNvPr>
          <p:cNvSpPr/>
          <p:nvPr/>
        </p:nvSpPr>
        <p:spPr>
          <a:xfrm>
            <a:off x="4139728" y="1188353"/>
            <a:ext cx="4743802"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Job Achievement and/or Innovation – Descriptors: 1, 2, 4, 5</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 concur with the employee’s self-assessment. </a:t>
            </a:r>
          </a:p>
          <a:p>
            <a:pPr>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Jane’s mentorship has led to an exceptionally high performing team with excellent morale, which is particularly impressive because 3 of her people sit in a different office 2 time zones away. </a:t>
            </a:r>
            <a:r>
              <a:rPr lang="en-US" sz="1200" dirty="0">
                <a:solidFill>
                  <a:prstClr val="black"/>
                </a:solidFill>
                <a:latin typeface="Calibri"/>
              </a:rPr>
              <a:t>Also acquired personal 40 CLPs. </a:t>
            </a:r>
            <a:r>
              <a:rPr kumimoji="0" lang="en-US" sz="1200" b="0" i="0" u="none" strike="noStrike" kern="1200" cap="none" spc="0" normalizeH="0" baseline="0" noProof="0" dirty="0">
                <a:ln>
                  <a:noFill/>
                </a:ln>
                <a:solidFill>
                  <a:prstClr val="black"/>
                </a:solidFill>
                <a:effectLst/>
                <a:uLnTx/>
                <a:uFillTx/>
                <a:latin typeface="Calibri"/>
                <a:ea typeface="+mn-ea"/>
                <a:cs typeface="+mn-cs"/>
              </a:rPr>
              <a:t>(J2)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Leadership</a:t>
            </a:r>
            <a:r>
              <a:rPr kumimoji="0" lang="en-US" sz="1200" b="0" i="0" u="none" strike="noStrike" kern="1200" cap="none" spc="0" normalizeH="0" baseline="0" noProof="0" dirty="0">
                <a:ln>
                  <a:noFill/>
                </a:ln>
                <a:solidFill>
                  <a:prstClr val="black"/>
                </a:solidFill>
                <a:effectLst/>
                <a:uLnTx/>
                <a:uFillTx/>
                <a:latin typeface="Calibri"/>
                <a:ea typeface="+mn-ea"/>
                <a:cs typeface="+mn-cs"/>
              </a:rPr>
              <a:t>: Jane and her team handle more workload than 2 of the 4 CMOs combined and has achieved every Agency reported metric in FY20. She took on a strong leadership role in the multifunctional Past-FDD Working Group, which resulted in a CMO total reduction of 284 contracts, from 1,255 to 971, within four months’ time: this is the first time that this metric has improved in several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Complexity/Difficulty</a:t>
            </a:r>
            <a:r>
              <a:rPr kumimoji="0" lang="en-US" sz="1200" b="0" i="0" u="none" strike="noStrike" kern="1200" cap="none" spc="0" normalizeH="0" baseline="0" noProof="0" dirty="0">
                <a:ln>
                  <a:noFill/>
                </a:ln>
                <a:solidFill>
                  <a:prstClr val="black"/>
                </a:solidFill>
                <a:effectLst/>
                <a:uLnTx/>
                <a:uFillTx/>
                <a:latin typeface="Calibri"/>
                <a:ea typeface="+mn-ea"/>
                <a:cs typeface="+mn-cs"/>
              </a:rPr>
              <a:t>: Jane made great strides in performing remote surveillance, working with the CPSR team to perform remote reviews of contractor business systems for the first time, including cybersecurity requirement flow downs!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The quality and quantity of Jane’s work substantially exceeds the contribution expectation with minimum room for improvement. And her application of technical knowledge and skills goes well beyond that expected for the position. </a:t>
            </a:r>
          </a:p>
        </p:txBody>
      </p:sp>
      <p:pic>
        <p:nvPicPr>
          <p:cNvPr id="11" name="Picture 10">
            <a:extLst>
              <a:ext uri="{FF2B5EF4-FFF2-40B4-BE49-F238E27FC236}">
                <a16:creationId xmlns:a16="http://schemas.microsoft.com/office/drawing/2014/main" id="{81D5CB24-8C50-47DD-BA6E-7B7D330AC2E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8345" y="4038600"/>
            <a:ext cx="3848668" cy="2141994"/>
          </a:xfrm>
          <a:prstGeom prst="rect">
            <a:avLst/>
          </a:prstGeom>
        </p:spPr>
      </p:pic>
      <p:sp>
        <p:nvSpPr>
          <p:cNvPr id="12" name="Oval 11">
            <a:extLst>
              <a:ext uri="{FF2B5EF4-FFF2-40B4-BE49-F238E27FC236}">
                <a16:creationId xmlns:a16="http://schemas.microsoft.com/office/drawing/2014/main" id="{CA085178-B3EB-4249-BF53-CE751ED1CD86}"/>
              </a:ext>
            </a:extLst>
          </p:cNvPr>
          <p:cNvSpPr/>
          <p:nvPr/>
        </p:nvSpPr>
        <p:spPr>
          <a:xfrm>
            <a:off x="128345" y="4666456"/>
            <a:ext cx="1090855" cy="5124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FD9F04B-29CF-44B8-AC8C-7B3B8553041C}"/>
              </a:ext>
            </a:extLst>
          </p:cNvPr>
          <p:cNvSpPr/>
          <p:nvPr/>
        </p:nvSpPr>
        <p:spPr>
          <a:xfrm>
            <a:off x="1219201" y="4953000"/>
            <a:ext cx="2667000" cy="3783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0438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rmAutofit fontScale="90000"/>
          </a:bodyPr>
          <a:lstStyle/>
          <a:p>
            <a:r>
              <a:rPr lang="en-US" dirty="0"/>
              <a:t>Determining Categorical Scores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501966" y="836499"/>
            <a:ext cx="8293118" cy="4953000"/>
          </a:xfrm>
        </p:spPr>
        <p:txBody>
          <a:bodyPr/>
          <a:lstStyle/>
          <a:p>
            <a:pPr marL="0" marR="0" lvl="0" indent="0" algn="l" defTabSz="914400" rtl="0" eaLnBrk="1" fontAlgn="auto" latinLnBrk="0" hangingPunct="1">
              <a:lnSpc>
                <a:spcPct val="114000"/>
              </a:lnSpc>
              <a:spcBef>
                <a:spcPts val="1000"/>
              </a:spcBef>
              <a:spcAft>
                <a:spcPts val="600"/>
              </a:spcAft>
              <a:buClr>
                <a:srgbClr val="4472C4">
                  <a:lumMod val="50000"/>
                </a:srgbClr>
              </a:buClr>
              <a:buSzTx/>
              <a:buFont typeface="Wingdings 3" panose="05040102010807070707" pitchFamily="18" charset="2"/>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14 overall Factor descriptors that are used to determine a categorical score:</a:t>
            </a:r>
          </a:p>
          <a:p>
            <a:pPr marL="341313" marR="0" lvl="0" indent="-341313" algn="l" defTabSz="914400" rtl="0" eaLnBrk="1" fontAlgn="auto" latinLnBrk="0" hangingPunct="1">
              <a:lnSpc>
                <a:spcPct val="114000"/>
              </a:lnSpc>
              <a:spcBef>
                <a:spcPts val="0"/>
              </a:spcBef>
              <a:spcAft>
                <a:spcPts val="400"/>
              </a:spcAft>
              <a:buClr>
                <a:srgbClr val="4472C4">
                  <a:lumMod val="50000"/>
                </a:srgbClr>
              </a:buClr>
              <a:buSzTx/>
              <a:buFont typeface="Wingdings 3" panose="05040102010807070707" pitchFamily="18" charset="2"/>
              <a:buChar char=""/>
              <a:tabLst/>
              <a:defRPr/>
            </a:pPr>
            <a:r>
              <a:rPr kumimoji="0" lang="en-US" sz="20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High:  </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Employee consistently and independently meets full intent of </a:t>
            </a:r>
            <a:r>
              <a:rPr kumimoji="0" lang="en-US" sz="2000" b="1" i="0" u="none" strike="noStrike" kern="1200" cap="none" spc="0" normalizeH="0" baseline="0" noProof="0">
                <a:ln>
                  <a:noFill/>
                </a:ln>
                <a:solidFill>
                  <a:srgbClr val="FFC000">
                    <a:lumMod val="75000"/>
                  </a:srgbClr>
                </a:solidFill>
                <a:effectLst/>
                <a:uLnTx/>
                <a:uFillTx/>
                <a:latin typeface="Trebuchet MS" panose="020B0603020202020204" pitchFamily="34" charset="0"/>
                <a:ea typeface="+mn-ea"/>
                <a:cs typeface="+mn-cs"/>
              </a:rPr>
              <a:t>all</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factor descriptors during the appraisal cycle</a:t>
            </a: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Meet all 14 descriptors - 6 for Job Achievement and/or Innovation, </a:t>
            </a:r>
            <a:b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and 4 for other two factors</a:t>
            </a:r>
          </a:p>
          <a:p>
            <a:pPr marL="341313" marR="0" lvl="0" indent="-341313" algn="l" defTabSz="914400" rtl="0" eaLnBrk="1" fontAlgn="auto" latinLnBrk="0" hangingPunct="1">
              <a:lnSpc>
                <a:spcPct val="114000"/>
              </a:lnSpc>
              <a:spcBef>
                <a:spcPts val="0"/>
              </a:spcBef>
              <a:spcAft>
                <a:spcPts val="400"/>
              </a:spcAft>
              <a:buClr>
                <a:srgbClr val="4472C4">
                  <a:lumMod val="50000"/>
                </a:srgbClr>
              </a:buClr>
              <a:buSzTx/>
              <a:buFont typeface="Wingdings 3" panose="05040102010807070707" pitchFamily="18" charset="2"/>
              <a:buChar char=""/>
              <a:tabLst/>
              <a:defRPr/>
            </a:pPr>
            <a:r>
              <a:rPr kumimoji="0" lang="en-US" sz="20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Medium:  </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Employee meets </a:t>
            </a:r>
            <a:r>
              <a:rPr kumimoji="0" lang="en-US" sz="2000" b="1" i="0" u="none" strike="noStrike" kern="1200" cap="none" spc="0" normalizeH="0" baseline="0" noProof="0">
                <a:ln>
                  <a:noFill/>
                </a:ln>
                <a:solidFill>
                  <a:srgbClr val="FFC000">
                    <a:lumMod val="75000"/>
                  </a:srgbClr>
                </a:solidFill>
                <a:effectLst/>
                <a:uLnTx/>
                <a:uFillTx/>
                <a:latin typeface="Trebuchet MS" panose="020B0603020202020204" pitchFamily="34" charset="0"/>
                <a:ea typeface="+mn-ea"/>
                <a:cs typeface="+mn-cs"/>
              </a:rPr>
              <a:t>most</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(defined as more than half) factor descriptors during the appraisal cycle with minimal guidance</a:t>
            </a: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Meet 4-5 descriptors for Job Achievement and/or Innovation, </a:t>
            </a:r>
            <a:b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and 3 for other two factors</a:t>
            </a:r>
          </a:p>
          <a:p>
            <a:pPr marL="341313" marR="0" lvl="0" indent="-341313" algn="l" defTabSz="914400" rtl="0" eaLnBrk="1" fontAlgn="auto" latinLnBrk="0" hangingPunct="1">
              <a:lnSpc>
                <a:spcPct val="114000"/>
              </a:lnSpc>
              <a:spcBef>
                <a:spcPts val="0"/>
              </a:spcBef>
              <a:spcAft>
                <a:spcPts val="400"/>
              </a:spcAft>
              <a:buClr>
                <a:srgbClr val="4472C4">
                  <a:lumMod val="50000"/>
                </a:srgbClr>
              </a:buClr>
              <a:buSzTx/>
              <a:buFont typeface="Wingdings 3" panose="05040102010807070707" pitchFamily="18" charset="2"/>
              <a:buChar char=""/>
              <a:tabLst/>
              <a:defRPr/>
            </a:pPr>
            <a:r>
              <a:rPr kumimoji="0" lang="en-US" sz="20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Low: </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Employee consistently meets </a:t>
            </a:r>
            <a:r>
              <a:rPr kumimoji="0" lang="en-US" sz="2000" b="1" i="0" u="none" strike="noStrike" kern="1200" cap="none" spc="0" normalizeH="0" baseline="0" noProof="0">
                <a:ln>
                  <a:noFill/>
                </a:ln>
                <a:solidFill>
                  <a:srgbClr val="FFC000">
                    <a:lumMod val="75000"/>
                  </a:srgbClr>
                </a:solidFill>
                <a:effectLst/>
                <a:uLnTx/>
                <a:uFillTx/>
                <a:latin typeface="Trebuchet MS" panose="020B0603020202020204" pitchFamily="34" charset="0"/>
                <a:ea typeface="+mn-ea"/>
                <a:cs typeface="+mn-cs"/>
              </a:rPr>
              <a:t>less than most</a:t>
            </a:r>
            <a:r>
              <a:rPr kumimoji="0" lang="en-US" sz="2000" b="1" i="0" u="none" strike="noStrike" kern="1200" cap="none" spc="0" normalizeH="0" baseline="0" noProof="0">
                <a:ln>
                  <a:noFill/>
                </a:ln>
                <a:solidFill>
                  <a:srgbClr val="FF0000"/>
                </a:solidFill>
                <a:effectLst/>
                <a:uLnTx/>
                <a:uFillTx/>
                <a:latin typeface="Trebuchet MS" panose="020B0603020202020204" pitchFamily="34" charset="0"/>
                <a:ea typeface="+mn-ea"/>
                <a:cs typeface="+mn-cs"/>
              </a:rPr>
              <a:t> </a:t>
            </a:r>
            <a:r>
              <a:rPr kumimoji="0" 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factor descriptors during the appraisal cycle or needs greater than expected assistance in meeting them</a:t>
            </a: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Meet at least 1 descriptor per factor</a:t>
            </a: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92B699-2C6A-44AE-B6AC-C36B1E2A7FCE}"/>
              </a:ext>
            </a:extLst>
          </p:cNvPr>
          <p:cNvSpPr txBox="1"/>
          <p:nvPr/>
        </p:nvSpPr>
        <p:spPr>
          <a:xfrm>
            <a:off x="1431039" y="5753889"/>
            <a:ext cx="6281922" cy="720090"/>
          </a:xfrm>
          <a:prstGeom prst="plaque">
            <a:avLst/>
          </a:prstGeom>
          <a:solidFill>
            <a:srgbClr val="78A5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r>
              <a:rPr lang="en-US" b="1" i="1" dirty="0">
                <a:solidFill>
                  <a:srgbClr val="002060"/>
                </a:solidFill>
              </a:rPr>
              <a:t>Note: </a:t>
            </a:r>
            <a:r>
              <a:rPr lang="en-US" i="1" dirty="0">
                <a:solidFill>
                  <a:srgbClr val="002060"/>
                </a:solidFill>
              </a:rPr>
              <a:t>This is NOT the only possible criteria for rating, but can be  used as a starting point in recommending categorical scores</a:t>
            </a:r>
          </a:p>
        </p:txBody>
      </p:sp>
    </p:spTree>
    <p:extLst>
      <p:ext uri="{BB962C8B-B14F-4D97-AF65-F5344CB8AC3E}">
        <p14:creationId xmlns:p14="http://schemas.microsoft.com/office/powerpoint/2010/main" val="3297873528"/>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9764650-DE94-4075-B5D7-46495F1694A5}"/>
              </a:ext>
            </a:extLst>
          </p:cNvPr>
          <p:cNvSpPr>
            <a:spLocks noGrp="1"/>
          </p:cNvSpPr>
          <p:nvPr>
            <p:ph type="title"/>
          </p:nvPr>
        </p:nvSpPr>
        <p:spPr/>
        <p:txBody>
          <a:bodyPr/>
          <a:lstStyle/>
          <a:p>
            <a:r>
              <a:rPr lang="en-US" dirty="0"/>
              <a:t>Very High Score</a:t>
            </a:r>
          </a:p>
        </p:txBody>
      </p:sp>
      <p:sp>
        <p:nvSpPr>
          <p:cNvPr id="5" name="Content Placeholder 4"/>
          <p:cNvSpPr>
            <a:spLocks noGrp="1"/>
          </p:cNvSpPr>
          <p:nvPr>
            <p:ph sz="quarter" idx="13"/>
          </p:nvPr>
        </p:nvSpPr>
        <p:spPr>
          <a:xfrm>
            <a:off x="634314" y="1466710"/>
            <a:ext cx="7875372" cy="4953000"/>
          </a:xfrm>
        </p:spPr>
        <p:txBody>
          <a:bodyPr>
            <a:noAutofit/>
          </a:bodyPr>
          <a:lstStyle/>
          <a:p>
            <a:pPr marL="344488" lvl="2" indent="-338138">
              <a:buClr>
                <a:srgbClr val="072C55"/>
              </a:buClr>
              <a:buFont typeface="Wingdings 3" panose="05040102010807070707" pitchFamily="18" charset="2"/>
              <a:buChar char=""/>
            </a:pPr>
            <a:r>
              <a:rPr lang="en-US" sz="2400" dirty="0"/>
              <a:t>Very High scoring has 3 options – High, Medium and Low with corresponding numerical scores</a:t>
            </a:r>
          </a:p>
          <a:p>
            <a:pPr marL="225425" lvl="2" indent="-219075">
              <a:buClr>
                <a:schemeClr val="tx1"/>
              </a:buClr>
            </a:pPr>
            <a:endParaRPr lang="en-US" dirty="0"/>
          </a:p>
          <a:p>
            <a:pPr marL="349250" lvl="2" indent="-342900">
              <a:buClr>
                <a:schemeClr val="tx1"/>
              </a:buClr>
            </a:pPr>
            <a:endParaRPr lang="en-US" dirty="0"/>
          </a:p>
          <a:p>
            <a:pPr marL="349250" lvl="2" indent="-342900">
              <a:buClr>
                <a:schemeClr val="tx1"/>
              </a:buClr>
            </a:pPr>
            <a:endParaRPr lang="en-US" dirty="0"/>
          </a:p>
          <a:p>
            <a:pPr marL="349250" lvl="2" indent="-342900">
              <a:buClr>
                <a:schemeClr val="tx1"/>
              </a:buClr>
            </a:pPr>
            <a:endParaRPr lang="en-US" dirty="0"/>
          </a:p>
          <a:p>
            <a:pPr marL="463550" lvl="2" indent="-457200">
              <a:spcBef>
                <a:spcPts val="1800"/>
              </a:spcBef>
              <a:buClr>
                <a:schemeClr val="tx1"/>
              </a:buClr>
            </a:pPr>
            <a:endParaRPr lang="en-US" sz="2400" dirty="0"/>
          </a:p>
          <a:p>
            <a:pPr marL="344488" lvl="2" indent="-338138">
              <a:spcBef>
                <a:spcPts val="1800"/>
              </a:spcBef>
              <a:buClr>
                <a:srgbClr val="072C55"/>
              </a:buClr>
              <a:buFont typeface="Wingdings 3" panose="05040102010807070707" pitchFamily="18" charset="2"/>
              <a:buChar char=""/>
            </a:pPr>
            <a:r>
              <a:rPr lang="en-US" sz="2400" dirty="0"/>
              <a:t>Factor level descriptors are available to define Very High Score at the mid-level </a:t>
            </a:r>
          </a:p>
          <a:p>
            <a:pPr marL="806450" lvl="3" indent="-342900">
              <a:spcBef>
                <a:spcPts val="400"/>
              </a:spcBef>
              <a:buClr>
                <a:srgbClr val="072C55"/>
              </a:buClr>
              <a:buFont typeface="Wingdings 3" panose="05040102010807070707" pitchFamily="18" charset="2"/>
              <a:buChar char="Ê"/>
            </a:pPr>
            <a:r>
              <a:rPr lang="en-US" sz="2000" dirty="0"/>
              <a:t>Same for all 3 factors</a:t>
            </a:r>
          </a:p>
        </p:txBody>
      </p:sp>
      <p:sp>
        <p:nvSpPr>
          <p:cNvPr id="6" name="Slide Number Placeholder 14">
            <a:extLst>
              <a:ext uri="{FF2B5EF4-FFF2-40B4-BE49-F238E27FC236}">
                <a16:creationId xmlns:a16="http://schemas.microsoft.com/office/drawing/2014/main" id="{7893D43A-DBFA-4347-80F1-E2E5BAB884D5}"/>
              </a:ext>
            </a:extLst>
          </p:cNvPr>
          <p:cNvSpPr>
            <a:spLocks noGrp="1"/>
          </p:cNvSpPr>
          <p:nvPr>
            <p:ph type="sldNum" sz="quarter" idx="14"/>
          </p:nvPr>
        </p:nvSpPr>
        <p:spPr>
          <a:prstGeom prst="rect">
            <a:avLst/>
          </a:prstGeom>
        </p:spPr>
        <p:txBody>
          <a:bodyPr vert="horz" lIns="91440" tIns="45720" rIns="91440" bIns="45720" rtlCol="0" anchor="ctr"/>
          <a:lstStyle>
            <a:lvl1pPr algn="r">
              <a:defRPr sz="1200">
                <a:solidFill>
                  <a:srgbClr val="002060"/>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14EEA7B-C798-4884-AE41-52E469B297D8}"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E8F8985-F019-438F-93D7-AC4427C972FA}"/>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35028" y="2324667"/>
            <a:ext cx="6347262" cy="2375613"/>
          </a:xfrm>
          <a:prstGeom prst="rect">
            <a:avLst/>
          </a:prstGeom>
        </p:spPr>
      </p:pic>
    </p:spTree>
    <p:extLst>
      <p:ext uri="{BB962C8B-B14F-4D97-AF65-F5344CB8AC3E}">
        <p14:creationId xmlns:p14="http://schemas.microsoft.com/office/powerpoint/2010/main" val="53171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742589" y="348411"/>
            <a:ext cx="6511316" cy="418576"/>
          </a:xfrm>
        </p:spPr>
        <p:txBody>
          <a:bodyPr>
            <a:normAutofit fontScale="90000"/>
          </a:bodyPr>
          <a:lstStyle/>
          <a:p>
            <a:r>
              <a:rPr lang="en-US" dirty="0"/>
              <a:t>Validating Categorical Scores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513998" y="714488"/>
            <a:ext cx="8293118" cy="4953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Things to watch for: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Categorical scores outside of an employee’s expected score range</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Compare the employee to other employees within this categorical score. Does the employee match the consistency and independence level of the majority of the other employees given this same categorical score?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Categorical scores that are lower than the expected score score range</a:t>
            </a:r>
          </a:p>
          <a:p>
            <a:pPr marL="623887" lvl="1" indent="-285750" defTabSz="457200">
              <a:spcBef>
                <a:spcPts val="0"/>
              </a:spcBef>
              <a:spcAft>
                <a:spcPts val="600"/>
              </a:spcAft>
              <a:buClrTx/>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Has the employee been given the opportunity to work at a level consistent with the categorical score corresponding to their EOCS</a:t>
            </a:r>
          </a:p>
          <a:p>
            <a:pPr marL="285750" marR="0" lvl="0" indent="-285750" algn="l" defTabSz="457200" rtl="0" eaLnBrk="1" fontAlgn="auto" latinLnBrk="0" hangingPunct="1">
              <a:lnSpc>
                <a:spcPct val="100000"/>
              </a:lnSpc>
              <a:spcBef>
                <a:spcPts val="0"/>
              </a:spcBef>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Categorical Scores in higher broadband level</a:t>
            </a:r>
          </a:p>
          <a:p>
            <a:pPr marL="742950" marR="0" lvl="1"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Verify that the employee has done work that is consistent with the higher broadband level and at a level to justify the recommended score. This may require reclassification or a new PRD.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Contributions that are so significant that they warrant a higher categorical score to properly reward the value of the contribution/</a:t>
            </a:r>
          </a:p>
          <a:p>
            <a:pPr marL="623887" lvl="1" indent="-285750" defTabSz="457200">
              <a:spcBef>
                <a:spcPts val="0"/>
              </a:spcBef>
              <a:buClrTx/>
              <a:buFont typeface="Arial" panose="020B0604020202020204" pitchFamily="34" charset="0"/>
              <a:buChar char="•"/>
              <a:defRPr/>
            </a:pPr>
            <a:r>
              <a:rPr kumimoji="0" lang="en-US" sz="1800" i="0" u="none" strike="noStrike" kern="1200" cap="none" spc="0" normalizeH="0" baseline="0" noProof="0" dirty="0">
                <a:ln>
                  <a:noFill/>
                </a:ln>
                <a:solidFill>
                  <a:prstClr val="black"/>
                </a:solidFill>
                <a:effectLst/>
                <a:uLnTx/>
                <a:uFillTx/>
                <a:latin typeface="Trebuchet MS" panose="020B0603020202020204"/>
                <a:ea typeface="+mn-ea"/>
                <a:cs typeface="+mn-cs"/>
              </a:rPr>
              <a:t>May warrant rolling over from CRI to a cash award</a:t>
            </a:r>
            <a:r>
              <a:rPr lang="en-US" sz="1800" dirty="0">
                <a:solidFill>
                  <a:prstClr val="black"/>
                </a:solidFill>
                <a:latin typeface="Trebuchet MS" panose="020B0603020202020204"/>
              </a:rPr>
              <a:t> if this level of contribution is not sustainable.</a:t>
            </a:r>
            <a:endParaRPr kumimoji="0" lang="en-US" sz="180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92B699-2C6A-44AE-B6AC-C36B1E2A7FCE}"/>
              </a:ext>
            </a:extLst>
          </p:cNvPr>
          <p:cNvSpPr txBox="1"/>
          <p:nvPr/>
        </p:nvSpPr>
        <p:spPr>
          <a:xfrm>
            <a:off x="886968" y="5789499"/>
            <a:ext cx="7210995" cy="720090"/>
          </a:xfrm>
          <a:prstGeom prst="plaque">
            <a:avLst/>
          </a:prstGeom>
          <a:solidFill>
            <a:srgbClr val="78A5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r>
              <a:rPr lang="en-US" i="1" dirty="0">
                <a:solidFill>
                  <a:schemeClr val="bg1"/>
                </a:solidFill>
              </a:rPr>
              <a:t>Note: These anomalies do not mean that a recommended score is wrong, just things that should be considered as you give the score closer scrutiny.</a:t>
            </a:r>
          </a:p>
        </p:txBody>
      </p:sp>
    </p:spTree>
    <p:extLst>
      <p:ext uri="{BB962C8B-B14F-4D97-AF65-F5344CB8AC3E}">
        <p14:creationId xmlns:p14="http://schemas.microsoft.com/office/powerpoint/2010/main" val="406331004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2F5137-07CE-4E18-9501-F156A8BAD56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92101D3-49A8-4B87-88A3-8D222C8D6C01}"/>
              </a:ext>
            </a:extLst>
          </p:cNvPr>
          <p:cNvSpPr>
            <a:spLocks noGrp="1"/>
          </p:cNvSpPr>
          <p:nvPr>
            <p:ph type="title"/>
          </p:nvPr>
        </p:nvSpPr>
        <p:spPr/>
        <p:txBody>
          <a:bodyPr>
            <a:normAutofit fontScale="90000"/>
          </a:bodyPr>
          <a:lstStyle/>
          <a:p>
            <a:r>
              <a:rPr lang="en-US" dirty="0"/>
              <a:t>CCAS Cycle Overview</a:t>
            </a:r>
          </a:p>
        </p:txBody>
      </p:sp>
    </p:spTree>
    <p:extLst>
      <p:ext uri="{BB962C8B-B14F-4D97-AF65-F5344CB8AC3E}">
        <p14:creationId xmlns:p14="http://schemas.microsoft.com/office/powerpoint/2010/main" val="700848914"/>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Finalizing Numerical Scores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634314" y="1196544"/>
            <a:ext cx="8379058" cy="4953000"/>
          </a:xfrm>
        </p:spPr>
        <p:txBody>
          <a:bodyPr/>
          <a:lstStyle/>
          <a:p>
            <a:pPr marL="0" indent="0">
              <a:buNone/>
            </a:pPr>
            <a:r>
              <a:rPr lang="en-US" sz="2200" b="0" dirty="0"/>
              <a:t>Review the factor discriminators to establish rank ordering</a:t>
            </a:r>
          </a:p>
          <a:p>
            <a:pPr marL="0" indent="0">
              <a:buNone/>
            </a:pPr>
            <a:r>
              <a:rPr lang="en-US" sz="2200" b="0" dirty="0"/>
              <a:t>	</a:t>
            </a: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92B699-2C6A-44AE-B6AC-C36B1E2A7FCE}"/>
              </a:ext>
            </a:extLst>
          </p:cNvPr>
          <p:cNvSpPr txBox="1"/>
          <p:nvPr/>
        </p:nvSpPr>
        <p:spPr>
          <a:xfrm>
            <a:off x="835631" y="5100765"/>
            <a:ext cx="7472738" cy="1080135"/>
          </a:xfrm>
          <a:prstGeom prst="plaque">
            <a:avLst/>
          </a:prstGeom>
          <a:solidFill>
            <a:srgbClr val="B4C7E7"/>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91440" tIns="0" rIns="9144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1" u="none" strike="noStrike" kern="1200" cap="none" spc="30" normalizeH="0" noProof="0" dirty="0">
                <a:ln>
                  <a:noFill/>
                </a:ln>
                <a:solidFill>
                  <a:srgbClr val="002060"/>
                </a:solidFill>
                <a:effectLst>
                  <a:outerShdw blurRad="38100" dist="38100" dir="2700000" algn="tl">
                    <a:srgbClr val="000000">
                      <a:alpha val="43137"/>
                    </a:srgbClr>
                  </a:outerShdw>
                </a:effectLst>
                <a:uLnTx/>
                <a:uFillTx/>
                <a:latin typeface="Calibri" panose="020F0502020204030204"/>
                <a:ea typeface="+mn-ea"/>
                <a:cs typeface="+mn-cs"/>
              </a:rPr>
              <a:t>All broadbands and career paths have the same factor discriminators.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dirty="0">
                <a:ln>
                  <a:noFill/>
                </a:ln>
                <a:solidFill>
                  <a:srgbClr val="3B77B3"/>
                </a:solidFill>
                <a:uLnTx/>
                <a:uFillTx/>
                <a:latin typeface="Calibri" panose="020F0502020204030204"/>
                <a:ea typeface="+mn-ea"/>
                <a:cs typeface="+mn-cs"/>
              </a:rPr>
              <a:t>&gt;&gt; The discriminators help to establish relative value of contributions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dirty="0">
                <a:ln>
                  <a:noFill/>
                </a:ln>
                <a:solidFill>
                  <a:srgbClr val="3B77B3"/>
                </a:solidFill>
                <a:uLnTx/>
                <a:uFillTx/>
                <a:latin typeface="Calibri" panose="020F0502020204030204"/>
                <a:ea typeface="+mn-ea"/>
                <a:cs typeface="+mn-cs"/>
              </a:rPr>
              <a:t>and place the degree of impact into context. &lt;&lt;</a:t>
            </a:r>
          </a:p>
        </p:txBody>
      </p:sp>
      <p:sp>
        <p:nvSpPr>
          <p:cNvPr id="15" name="Rectangle: Rounded Corners 14">
            <a:extLst>
              <a:ext uri="{FF2B5EF4-FFF2-40B4-BE49-F238E27FC236}">
                <a16:creationId xmlns:a16="http://schemas.microsoft.com/office/drawing/2014/main" id="{AADAB0B0-84F1-4CDB-9768-ED80520D03D7}"/>
              </a:ext>
            </a:extLst>
          </p:cNvPr>
          <p:cNvSpPr/>
          <p:nvPr/>
        </p:nvSpPr>
        <p:spPr>
          <a:xfrm>
            <a:off x="512340" y="1787269"/>
            <a:ext cx="2679192" cy="2820633"/>
          </a:xfrm>
          <a:prstGeom prst="roundRect">
            <a:avLst/>
          </a:prstGeom>
          <a:solidFill>
            <a:srgbClr val="B4C7E7"/>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marR="0" lvl="3" indent="-342900" algn="l" defTabSz="457200" rtl="0" eaLnBrk="1" fontAlgn="auto" latinLnBrk="0" hangingPunct="1">
              <a:lnSpc>
                <a:spcPct val="100000"/>
              </a:lnSpc>
              <a:spcBef>
                <a:spcPts val="200"/>
              </a:spcBef>
              <a:spcAft>
                <a:spcPts val="200"/>
              </a:spcAft>
              <a:buClr>
                <a:srgbClr val="636363"/>
              </a:buClr>
              <a:buSzTx/>
              <a:buFont typeface="Arial" panose="020B0604020202020204" pitchFamily="34" charset="0"/>
              <a:buChar char="•"/>
              <a:tabLst/>
              <a:defRPr/>
            </a:pPr>
            <a:endParaRPr kumimoji="0" lang="en-US" sz="2200" b="0" i="0" u="none" strike="noStrike" kern="1200" cap="none" spc="0" normalizeH="0" baseline="0" noProof="0" dirty="0">
              <a:ln>
                <a:noFill/>
              </a:ln>
              <a:solidFill>
                <a:srgbClr val="636363"/>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C0E2FB2-E051-4B86-83EA-CE4FD0AD9BD7}"/>
              </a:ext>
            </a:extLst>
          </p:cNvPr>
          <p:cNvSpPr txBox="1"/>
          <p:nvPr/>
        </p:nvSpPr>
        <p:spPr>
          <a:xfrm>
            <a:off x="729572" y="2028793"/>
            <a:ext cx="2244728" cy="7026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Calibri" panose="020F0502020204030204"/>
                <a:ea typeface="+mn-ea"/>
                <a:cs typeface="+mn-cs"/>
              </a:rPr>
              <a:t>Job Achievement and/or Innovation</a:t>
            </a: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5D3E9A6-7D6A-435B-A31E-58FE410FA3CE}"/>
              </a:ext>
            </a:extLst>
          </p:cNvPr>
          <p:cNvSpPr txBox="1"/>
          <p:nvPr/>
        </p:nvSpPr>
        <p:spPr>
          <a:xfrm>
            <a:off x="890379" y="2768286"/>
            <a:ext cx="1923115" cy="1600439"/>
          </a:xfrm>
          <a:prstGeom prst="rect">
            <a:avLst/>
          </a:prstGeom>
          <a:noFill/>
        </p:spPr>
        <p:txBody>
          <a:bodyPr wrap="square" rtlCol="0">
            <a:spAutoFit/>
          </a:bodyPr>
          <a:lstStyle/>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Leadership role</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Mentoring/Employee Development</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Accountability</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Complexity/Difficulty</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Creativity</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Scope/Impact</a:t>
            </a:r>
          </a:p>
        </p:txBody>
      </p:sp>
      <p:sp>
        <p:nvSpPr>
          <p:cNvPr id="18" name="Rectangle: Rounded Corners 17">
            <a:extLst>
              <a:ext uri="{FF2B5EF4-FFF2-40B4-BE49-F238E27FC236}">
                <a16:creationId xmlns:a16="http://schemas.microsoft.com/office/drawing/2014/main" id="{38E8C3ED-A54D-4371-B25E-ED8D9DF3C2B8}"/>
              </a:ext>
            </a:extLst>
          </p:cNvPr>
          <p:cNvSpPr/>
          <p:nvPr/>
        </p:nvSpPr>
        <p:spPr>
          <a:xfrm>
            <a:off x="3268054" y="1787269"/>
            <a:ext cx="2676350" cy="2820633"/>
          </a:xfrm>
          <a:prstGeom prst="roundRect">
            <a:avLst/>
          </a:prstGeom>
          <a:solidFill>
            <a:srgbClr val="FFF2CC"/>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marR="0" lvl="2" indent="-225425" algn="l" defTabSz="457200" rtl="0" eaLnBrk="1" fontAlgn="auto" latinLnBrk="0" hangingPunct="1">
              <a:lnSpc>
                <a:spcPct val="100000"/>
              </a:lnSpc>
              <a:spcBef>
                <a:spcPts val="200"/>
              </a:spcBef>
              <a:spcAft>
                <a:spcPts val="200"/>
              </a:spcAft>
              <a:buClr>
                <a:srgbClr val="636363"/>
              </a:buClr>
              <a:buSzTx/>
              <a:buFontTx/>
              <a:buNone/>
              <a:tabLst/>
              <a:defRPr/>
            </a:pPr>
            <a:endParaRPr kumimoji="0" lang="en-US" sz="2200" b="0" i="0" u="none" strike="noStrike" kern="1200" cap="none" spc="0" normalizeH="0" baseline="0" noProof="0" dirty="0">
              <a:ln>
                <a:noFill/>
              </a:ln>
              <a:solidFill>
                <a:srgbClr val="636363"/>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1B6104F-A06D-4244-BDFA-28F222B67C52}"/>
              </a:ext>
            </a:extLst>
          </p:cNvPr>
          <p:cNvSpPr txBox="1"/>
          <p:nvPr/>
        </p:nvSpPr>
        <p:spPr>
          <a:xfrm>
            <a:off x="3331529" y="1958676"/>
            <a:ext cx="2549401" cy="842880"/>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Communication and/or Teamwork</a:t>
            </a:r>
            <a:endParaRPr kumimoji="0" lang="en-US" sz="22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401A350F-FA4C-4C66-B0C7-E68BCA69CB0E}"/>
              </a:ext>
            </a:extLst>
          </p:cNvPr>
          <p:cNvSpPr txBox="1"/>
          <p:nvPr/>
        </p:nvSpPr>
        <p:spPr>
          <a:xfrm>
            <a:off x="3643840" y="2766271"/>
            <a:ext cx="1924778" cy="954107"/>
          </a:xfrm>
          <a:prstGeom prst="rect">
            <a:avLst/>
          </a:prstGeom>
          <a:noFill/>
        </p:spPr>
        <p:txBody>
          <a:bodyPr wrap="square" rtlCol="0">
            <a:spAutoFit/>
          </a:bodyPr>
          <a:lstStyle/>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Oral</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Written</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Contribution to Team</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Effectiveness</a:t>
            </a:r>
          </a:p>
        </p:txBody>
      </p:sp>
      <p:sp>
        <p:nvSpPr>
          <p:cNvPr id="21" name="Rectangle: Rounded Corners 20">
            <a:extLst>
              <a:ext uri="{FF2B5EF4-FFF2-40B4-BE49-F238E27FC236}">
                <a16:creationId xmlns:a16="http://schemas.microsoft.com/office/drawing/2014/main" id="{1A737F87-5329-4E46-9F79-EE1F7FC2BD47}"/>
              </a:ext>
            </a:extLst>
          </p:cNvPr>
          <p:cNvSpPr/>
          <p:nvPr/>
        </p:nvSpPr>
        <p:spPr>
          <a:xfrm>
            <a:off x="6030238" y="1787269"/>
            <a:ext cx="2679192" cy="2820633"/>
          </a:xfrm>
          <a:prstGeom prst="roundRect">
            <a:avLst/>
          </a:prstGeom>
          <a:solidFill>
            <a:srgbClr val="F8CBAD"/>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marR="0" lvl="2" indent="-225425" algn="l" defTabSz="457200" rtl="0" eaLnBrk="1" fontAlgn="auto" latinLnBrk="0" hangingPunct="1">
              <a:lnSpc>
                <a:spcPct val="100000"/>
              </a:lnSpc>
              <a:spcBef>
                <a:spcPts val="200"/>
              </a:spcBef>
              <a:spcAft>
                <a:spcPts val="200"/>
              </a:spcAft>
              <a:buClr>
                <a:srgbClr val="636363"/>
              </a:buClr>
              <a:buSzTx/>
              <a:buFontTx/>
              <a:buNone/>
              <a:tabLst/>
              <a:defRPr/>
            </a:pPr>
            <a:endParaRPr kumimoji="0" lang="en-US" sz="1800" b="0" i="0" u="none" strike="noStrike" kern="1200" cap="none" spc="0" normalizeH="0" baseline="0" noProof="0" dirty="0">
              <a:ln>
                <a:noFill/>
              </a:ln>
              <a:solidFill>
                <a:srgbClr val="636363"/>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5FE5316-41F3-4660-BF6D-5C52D07ED9EE}"/>
              </a:ext>
            </a:extLst>
          </p:cNvPr>
          <p:cNvSpPr txBox="1"/>
          <p:nvPr/>
        </p:nvSpPr>
        <p:spPr>
          <a:xfrm>
            <a:off x="6086603" y="1976942"/>
            <a:ext cx="2566462" cy="806349"/>
          </a:xfrm>
          <a:prstGeom prst="rect">
            <a:avLst/>
          </a:prstGeom>
          <a:no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A2206"/>
                </a:solidFill>
                <a:effectLst/>
                <a:uLnTx/>
                <a:uFillTx/>
                <a:latin typeface="Calibri" panose="020F0502020204030204"/>
                <a:ea typeface="+mn-ea"/>
                <a:cs typeface="+mn-cs"/>
              </a:rPr>
              <a:t>Mission Support</a:t>
            </a:r>
            <a:endParaRPr kumimoji="0" lang="en-US" sz="2200" b="0" i="0" u="none" strike="noStrike" kern="1200" cap="none" spc="0" normalizeH="0" baseline="0" noProof="0" dirty="0">
              <a:ln>
                <a:noFill/>
              </a:ln>
              <a:solidFill>
                <a:srgbClr val="4A2206"/>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BF61863-3675-445F-B6EB-4E2441574819}"/>
              </a:ext>
            </a:extLst>
          </p:cNvPr>
          <p:cNvSpPr txBox="1"/>
          <p:nvPr/>
        </p:nvSpPr>
        <p:spPr>
          <a:xfrm>
            <a:off x="6427614" y="2748232"/>
            <a:ext cx="1884440" cy="954107"/>
          </a:xfrm>
          <a:prstGeom prst="rect">
            <a:avLst/>
          </a:prstGeom>
          <a:noFill/>
        </p:spPr>
        <p:txBody>
          <a:bodyPr wrap="square" rtlCol="0">
            <a:spAutoFit/>
          </a:bodyPr>
          <a:lstStyle/>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Independence</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Customer Needs</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Planning/Budgeting</a:t>
            </a:r>
          </a:p>
          <a:p>
            <a:pPr marL="176213" marR="0" lvl="0" indent="-1762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Execution/Efficiency</a:t>
            </a:r>
          </a:p>
        </p:txBody>
      </p:sp>
    </p:spTree>
    <p:extLst>
      <p:ext uri="{BB962C8B-B14F-4D97-AF65-F5344CB8AC3E}">
        <p14:creationId xmlns:p14="http://schemas.microsoft.com/office/powerpoint/2010/main" val="2301538779"/>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Rating Process</a:t>
            </a:r>
          </a:p>
        </p:txBody>
      </p:sp>
      <p:sp>
        <p:nvSpPr>
          <p:cNvPr id="7" name="Content Placeholder 6">
            <a:extLst>
              <a:ext uri="{FF2B5EF4-FFF2-40B4-BE49-F238E27FC236}">
                <a16:creationId xmlns:a16="http://schemas.microsoft.com/office/drawing/2014/main" id="{792C2C00-6C6D-4F0A-AC0C-1C35045F2B61}"/>
              </a:ext>
            </a:extLst>
          </p:cNvPr>
          <p:cNvSpPr>
            <a:spLocks noGrp="1"/>
          </p:cNvSpPr>
          <p:nvPr>
            <p:ph sz="quarter" idx="13"/>
          </p:nvPr>
        </p:nvSpPr>
        <p:spPr>
          <a:xfrm>
            <a:off x="304800" y="1653462"/>
            <a:ext cx="4076701" cy="4496082"/>
          </a:xfrm>
        </p:spPr>
        <p:txBody>
          <a:bodyPr/>
          <a:lstStyle/>
          <a:p>
            <a:pPr marL="274320" indent="-274320">
              <a:buFont typeface="+mj-lt"/>
              <a:buAutoNum type="arabicPeriod"/>
            </a:pPr>
            <a:r>
              <a:rPr lang="en-US" sz="2100" b="0" dirty="0"/>
              <a:t>Determine the Categorical Score</a:t>
            </a:r>
          </a:p>
          <a:p>
            <a:pPr marL="274320" indent="-274320">
              <a:buFont typeface="+mj-lt"/>
              <a:buAutoNum type="arabicPeriod"/>
            </a:pPr>
            <a:r>
              <a:rPr lang="en-US" sz="2100" b="0" dirty="0"/>
              <a:t>Review the Factor Discriminators and knowledge of employee contributions and impact to establish a rank order</a:t>
            </a:r>
          </a:p>
          <a:p>
            <a:pPr marL="274320" indent="-274320">
              <a:buFont typeface="+mj-lt"/>
              <a:buAutoNum type="arabicPeriod"/>
            </a:pPr>
            <a:r>
              <a:rPr lang="en-US" sz="2100" b="0" dirty="0"/>
              <a:t>Determine the Numerical Score</a:t>
            </a:r>
          </a:p>
          <a:p>
            <a:pPr lvl="1"/>
            <a:r>
              <a:rPr lang="en-US" sz="1700" b="0" dirty="0"/>
              <a:t>Numerical Score range must be associated with the respective Categorical Score</a:t>
            </a:r>
          </a:p>
          <a:p>
            <a:pPr marL="274320" indent="-274320">
              <a:buFont typeface="+mj-lt"/>
              <a:buAutoNum type="arabicPeriod"/>
            </a:pPr>
            <a:r>
              <a:rPr lang="en-US" sz="2100" b="0" dirty="0"/>
              <a:t>Assign a PAQL score for each factor</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Text Box 18">
            <a:extLst>
              <a:ext uri="{FF2B5EF4-FFF2-40B4-BE49-F238E27FC236}">
                <a16:creationId xmlns:a16="http://schemas.microsoft.com/office/drawing/2014/main" id="{2DF0F832-E9C7-466C-9547-96AE9B30715A}"/>
              </a:ext>
            </a:extLst>
          </p:cNvPr>
          <p:cNvSpPr txBox="1">
            <a:spLocks noChangeArrowheads="1"/>
          </p:cNvSpPr>
          <p:nvPr/>
        </p:nvSpPr>
        <p:spPr bwMode="auto">
          <a:xfrm>
            <a:off x="4572000" y="948563"/>
            <a:ext cx="4267200" cy="64633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NH Career Path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Job Achievement and/or Innovation Factor</a:t>
            </a:r>
          </a:p>
        </p:txBody>
      </p:sp>
      <p:graphicFrame>
        <p:nvGraphicFramePr>
          <p:cNvPr id="26" name="Table 25">
            <a:extLst>
              <a:ext uri="{FF2B5EF4-FFF2-40B4-BE49-F238E27FC236}">
                <a16:creationId xmlns:a16="http://schemas.microsoft.com/office/drawing/2014/main" id="{BDF6E50A-3D72-47FF-BFCA-25B74463766A}"/>
              </a:ext>
            </a:extLst>
          </p:cNvPr>
          <p:cNvGraphicFramePr>
            <a:graphicFrameLocks noGrp="1"/>
          </p:cNvGraphicFramePr>
          <p:nvPr>
            <p:extLst>
              <p:ext uri="{D42A27DB-BD31-4B8C-83A1-F6EECF244321}">
                <p14:modId xmlns:p14="http://schemas.microsoft.com/office/powerpoint/2010/main" val="2950898135"/>
              </p:ext>
            </p:extLst>
          </p:nvPr>
        </p:nvGraphicFramePr>
        <p:xfrm>
          <a:off x="4762500" y="2278302"/>
          <a:ext cx="2819400" cy="3185795"/>
        </p:xfrm>
        <a:graphic>
          <a:graphicData uri="http://schemas.openxmlformats.org/drawingml/2006/table">
            <a:tbl>
              <a:tblPr/>
              <a:tblGrid>
                <a:gridCol w="2819400">
                  <a:extLst>
                    <a:ext uri="{9D8B030D-6E8A-4147-A177-3AD203B41FA5}">
                      <a16:colId xmlns:a16="http://schemas.microsoft.com/office/drawing/2014/main" val="20000"/>
                    </a:ext>
                  </a:extLst>
                </a:gridCol>
              </a:tblGrid>
              <a:tr h="64452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John, Susan</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341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Calibri"/>
                          <a:cs typeface="Times New Roman"/>
                        </a:rPr>
                        <a:t>Dan</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928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Bruce, Rick</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928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James</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9285">
                <a:tc>
                  <a:txBody>
                    <a:bodyPr/>
                    <a:lstStyle/>
                    <a:p>
                      <a:pPr marL="0" marR="0" algn="ctr" fontAlgn="base">
                        <a:lnSpc>
                          <a:spcPct val="115000"/>
                        </a:lnSpc>
                        <a:spcBef>
                          <a:spcPts val="670"/>
                        </a:spcBef>
                        <a:spcAft>
                          <a:spcPts val="0"/>
                        </a:spcAft>
                      </a:pPr>
                      <a:r>
                        <a:rPr lang="en-US" sz="2800" dirty="0">
                          <a:solidFill>
                            <a:srgbClr val="000000"/>
                          </a:solidFill>
                          <a:latin typeface="+mn-lt"/>
                          <a:ea typeface="Calibri"/>
                          <a:cs typeface="Times New Roman"/>
                        </a:rPr>
                        <a:t>Rose, Joe</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28" name="Table 27">
            <a:extLst>
              <a:ext uri="{FF2B5EF4-FFF2-40B4-BE49-F238E27FC236}">
                <a16:creationId xmlns:a16="http://schemas.microsoft.com/office/drawing/2014/main" id="{6EB2BF20-F70D-4858-B2E8-BCB35471658A}"/>
              </a:ext>
            </a:extLst>
          </p:cNvPr>
          <p:cNvGraphicFramePr>
            <a:graphicFrameLocks noGrp="1"/>
          </p:cNvGraphicFramePr>
          <p:nvPr/>
        </p:nvGraphicFramePr>
        <p:xfrm>
          <a:off x="7581900" y="1653462"/>
          <a:ext cx="1143000" cy="629285"/>
        </p:xfrm>
        <a:graphic>
          <a:graphicData uri="http://schemas.openxmlformats.org/drawingml/2006/table">
            <a:tbl>
              <a:tblPr/>
              <a:tblGrid>
                <a:gridCol w="1143000">
                  <a:extLst>
                    <a:ext uri="{9D8B030D-6E8A-4147-A177-3AD203B41FA5}">
                      <a16:colId xmlns:a16="http://schemas.microsoft.com/office/drawing/2014/main" val="20000"/>
                    </a:ext>
                  </a:extLst>
                </a:gridCol>
              </a:tblGrid>
              <a:tr h="629285">
                <a:tc>
                  <a:txBody>
                    <a:bodyPr/>
                    <a:lstStyle/>
                    <a:p>
                      <a:pPr marL="0" marR="0" algn="ctr" fontAlgn="base">
                        <a:lnSpc>
                          <a:spcPct val="115000"/>
                        </a:lnSpc>
                        <a:spcBef>
                          <a:spcPts val="670"/>
                        </a:spcBef>
                        <a:spcAft>
                          <a:spcPts val="0"/>
                        </a:spcAft>
                      </a:pPr>
                      <a:r>
                        <a:rPr lang="en-US" sz="2800" b="1" kern="1200" dirty="0">
                          <a:solidFill>
                            <a:srgbClr val="000000"/>
                          </a:solidFill>
                          <a:latin typeface="Arial"/>
                          <a:ea typeface="Times New Roman"/>
                          <a:cs typeface="Times New Roman"/>
                        </a:rPr>
                        <a:t>79-83</a:t>
                      </a:r>
                      <a:endParaRPr lang="en-US" sz="1100" dirty="0">
                        <a:solidFill>
                          <a:srgbClr val="000000"/>
                        </a:solidFill>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9" name="Table 28">
            <a:extLst>
              <a:ext uri="{FF2B5EF4-FFF2-40B4-BE49-F238E27FC236}">
                <a16:creationId xmlns:a16="http://schemas.microsoft.com/office/drawing/2014/main" id="{35CC0D63-03D3-4FB1-B887-06D093DF32AB}"/>
              </a:ext>
            </a:extLst>
          </p:cNvPr>
          <p:cNvGraphicFramePr>
            <a:graphicFrameLocks noGrp="1"/>
          </p:cNvGraphicFramePr>
          <p:nvPr/>
        </p:nvGraphicFramePr>
        <p:xfrm>
          <a:off x="7581900" y="2278302"/>
          <a:ext cx="1143000" cy="3185795"/>
        </p:xfrm>
        <a:graphic>
          <a:graphicData uri="http://schemas.openxmlformats.org/drawingml/2006/table">
            <a:tbl>
              <a:tblPr/>
              <a:tblGrid>
                <a:gridCol w="1143000">
                  <a:extLst>
                    <a:ext uri="{9D8B030D-6E8A-4147-A177-3AD203B41FA5}">
                      <a16:colId xmlns:a16="http://schemas.microsoft.com/office/drawing/2014/main" val="20000"/>
                    </a:ext>
                  </a:extLst>
                </a:gridCol>
              </a:tblGrid>
              <a:tr h="64452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83</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341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82</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928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81</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9285">
                <a:tc>
                  <a:txBody>
                    <a:bodyPr/>
                    <a:lstStyle/>
                    <a:p>
                      <a:pPr marL="0" marR="0" algn="ctr" fontAlgn="base">
                        <a:lnSpc>
                          <a:spcPct val="115000"/>
                        </a:lnSpc>
                        <a:spcBef>
                          <a:spcPts val="670"/>
                        </a:spcBef>
                        <a:spcAft>
                          <a:spcPts val="0"/>
                        </a:spcAft>
                      </a:pPr>
                      <a:r>
                        <a:rPr lang="en-US" sz="2800" kern="1200" dirty="0">
                          <a:solidFill>
                            <a:srgbClr val="000000"/>
                          </a:solidFill>
                          <a:latin typeface="+mn-lt"/>
                          <a:ea typeface="Times New Roman"/>
                          <a:cs typeface="Times New Roman"/>
                        </a:rPr>
                        <a:t>80</a:t>
                      </a:r>
                      <a:endParaRPr lang="en-US" sz="1100" dirty="0">
                        <a:solidFill>
                          <a:srgbClr val="000000"/>
                        </a:solidFill>
                        <a:latin typeface="+mn-lt"/>
                        <a:ea typeface="Calibri"/>
                        <a:cs typeface="Times New Roman"/>
                      </a:endParaRP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9285">
                <a:tc>
                  <a:txBody>
                    <a:bodyPr/>
                    <a:lstStyle/>
                    <a:p>
                      <a:pPr marL="0" marR="0" algn="ctr" fontAlgn="base">
                        <a:lnSpc>
                          <a:spcPct val="115000"/>
                        </a:lnSpc>
                        <a:spcBef>
                          <a:spcPts val="670"/>
                        </a:spcBef>
                        <a:spcAft>
                          <a:spcPts val="0"/>
                        </a:spcAft>
                      </a:pPr>
                      <a:r>
                        <a:rPr lang="en-US" sz="2800" dirty="0">
                          <a:solidFill>
                            <a:srgbClr val="000000"/>
                          </a:solidFill>
                          <a:latin typeface="+mn-lt"/>
                          <a:ea typeface="Calibri"/>
                          <a:cs typeface="Times New Roman"/>
                        </a:rPr>
                        <a:t>79</a:t>
                      </a:r>
                    </a:p>
                  </a:txBody>
                  <a:tcP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32" name="Group 60">
            <a:extLst>
              <a:ext uri="{FF2B5EF4-FFF2-40B4-BE49-F238E27FC236}">
                <a16:creationId xmlns:a16="http://schemas.microsoft.com/office/drawing/2014/main" id="{03782FC8-15EC-4172-A9E0-0DE41FFD6129}"/>
              </a:ext>
            </a:extLst>
          </p:cNvPr>
          <p:cNvGraphicFramePr>
            <a:graphicFrameLocks noGrp="1"/>
          </p:cNvGraphicFramePr>
          <p:nvPr/>
        </p:nvGraphicFramePr>
        <p:xfrm>
          <a:off x="4762500" y="1653462"/>
          <a:ext cx="2819400" cy="629556"/>
        </p:xfrm>
        <a:graphic>
          <a:graphicData uri="http://schemas.openxmlformats.org/drawingml/2006/table">
            <a:tbl>
              <a:tblPr/>
              <a:tblGrid>
                <a:gridCol w="2819400">
                  <a:extLst>
                    <a:ext uri="{9D8B030D-6E8A-4147-A177-3AD203B41FA5}">
                      <a16:colId xmlns:a16="http://schemas.microsoft.com/office/drawing/2014/main" val="20000"/>
                    </a:ext>
                  </a:extLst>
                </a:gridCol>
              </a:tblGrid>
              <a:tr h="629556">
                <a:tc>
                  <a:txBody>
                    <a:bodyPr/>
                    <a:lstStyle/>
                    <a:p>
                      <a:pPr marL="0" marR="0" lvl="0" indent="0" algn="ctr" defTabSz="914400" rtl="0" eaLnBrk="1" fontAlgn="base" latinLnBrk="0" hangingPunct="1">
                        <a:lnSpc>
                          <a:spcPct val="100000"/>
                        </a:lnSpc>
                        <a:spcBef>
                          <a:spcPct val="20000"/>
                        </a:spcBef>
                        <a:spcAft>
                          <a:spcPct val="0"/>
                        </a:spcAft>
                        <a:buClr>
                          <a:srgbClr val="3B10A7"/>
                        </a:buClr>
                        <a:buSzTx/>
                        <a:buFont typeface="Times" pitchFamily="18" charset="0"/>
                        <a:buNone/>
                        <a:tabLst/>
                      </a:pPr>
                      <a:r>
                        <a:rPr kumimoji="0" lang="en-US" sz="2800" b="1" i="0" u="none" strike="noStrike" cap="none" normalizeH="0" baseline="0" dirty="0">
                          <a:ln>
                            <a:noFill/>
                          </a:ln>
                          <a:solidFill>
                            <a:srgbClr val="000000"/>
                          </a:solidFill>
                          <a:effectLst/>
                          <a:latin typeface="+mn-lt"/>
                        </a:rPr>
                        <a:t>3 High (3H)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3E979C6-A0B5-4933-969F-4416CC3C43A9}"/>
              </a:ext>
            </a:extLst>
          </p:cNvPr>
          <p:cNvSpPr txBox="1"/>
          <p:nvPr/>
        </p:nvSpPr>
        <p:spPr>
          <a:xfrm>
            <a:off x="966355" y="5678082"/>
            <a:ext cx="6733309" cy="680085"/>
          </a:xfrm>
          <a:prstGeom prst="plaque">
            <a:avLst/>
          </a:prstGeom>
          <a:solidFill>
            <a:srgbClr val="B4C7E7"/>
          </a:soli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2060"/>
                </a:solidFill>
                <a:effectLst/>
                <a:uLnTx/>
                <a:uFillTx/>
                <a:latin typeface="Calibri" panose="020F0502020204030204"/>
                <a:ea typeface="+mn-ea"/>
                <a:cs typeface="+mn-cs"/>
              </a:rPr>
              <a:t>Apply logic to your thought process and judgment when recommending </a:t>
            </a:r>
            <a:r>
              <a:rPr lang="en-US" sz="1600" b="1" i="1" dirty="0">
                <a:solidFill>
                  <a:srgbClr val="002060"/>
                </a:solidFill>
                <a:latin typeface="Calibri" panose="020F0502020204030204"/>
              </a:rPr>
              <a:t>C</a:t>
            </a:r>
            <a:r>
              <a:rPr kumimoji="0" lang="en-US" sz="1600" b="1" i="1" u="none" strike="noStrike" kern="1200" cap="none" spc="0" normalizeH="0" baseline="0" noProof="0" dirty="0" err="1">
                <a:ln>
                  <a:noFill/>
                </a:ln>
                <a:solidFill>
                  <a:srgbClr val="002060"/>
                </a:solidFill>
                <a:effectLst/>
                <a:uLnTx/>
                <a:uFillTx/>
                <a:latin typeface="Calibri" panose="020F0502020204030204"/>
                <a:ea typeface="+mn-ea"/>
                <a:cs typeface="+mn-cs"/>
              </a:rPr>
              <a:t>ategorical</a:t>
            </a:r>
            <a:r>
              <a:rPr kumimoji="0" lang="en-US" sz="1600" b="1" i="1" u="none" strike="noStrike" kern="1200" cap="none" spc="0" normalizeH="0" baseline="0" noProof="0" dirty="0">
                <a:ln>
                  <a:noFill/>
                </a:ln>
                <a:solidFill>
                  <a:srgbClr val="002060"/>
                </a:solidFill>
                <a:effectLst/>
                <a:uLnTx/>
                <a:uFillTx/>
                <a:latin typeface="Calibri" panose="020F0502020204030204"/>
                <a:ea typeface="+mn-ea"/>
                <a:cs typeface="+mn-cs"/>
              </a:rPr>
              <a:t> and Numerical </a:t>
            </a:r>
            <a:r>
              <a:rPr lang="en-US" sz="1600" b="1" i="1" dirty="0">
                <a:solidFill>
                  <a:srgbClr val="002060"/>
                </a:solidFill>
                <a:latin typeface="Calibri" panose="020F0502020204030204"/>
              </a:rPr>
              <a:t>S</a:t>
            </a:r>
            <a:r>
              <a:rPr kumimoji="0" lang="en-US" sz="1600" b="1" i="1" u="none" strike="noStrike" kern="1200" cap="none" spc="0" normalizeH="0" baseline="0" noProof="0" dirty="0">
                <a:ln>
                  <a:noFill/>
                </a:ln>
                <a:solidFill>
                  <a:srgbClr val="002060"/>
                </a:solidFill>
                <a:effectLst/>
                <a:uLnTx/>
                <a:uFillTx/>
                <a:latin typeface="Calibri" panose="020F0502020204030204"/>
                <a:ea typeface="+mn-ea"/>
                <a:cs typeface="+mn-cs"/>
              </a:rPr>
              <a:t>cores</a:t>
            </a:r>
            <a:r>
              <a:rPr kumimoji="0" lang="en-US" sz="1800" b="1" i="1"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210109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727911" y="302386"/>
            <a:ext cx="7387389" cy="418576"/>
          </a:xfrm>
        </p:spPr>
        <p:txBody>
          <a:bodyPr>
            <a:normAutofit fontScale="90000"/>
          </a:bodyPr>
          <a:lstStyle/>
          <a:p>
            <a:r>
              <a:rPr lang="en-US" dirty="0"/>
              <a:t>Other Special Considerations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421105" y="965999"/>
            <a:ext cx="8293118" cy="4110175"/>
          </a:xfrm>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636363"/>
                </a:solidFill>
                <a:effectLst/>
                <a:uLnTx/>
                <a:uFillTx/>
                <a:latin typeface="Trebuchet MS" panose="020B0603020202020204" pitchFamily="34" charset="0"/>
              </a:rPr>
              <a:t>Panel Members should be familiar with the appraisals within their chain of command and be prepared to defend the recommended rating when appropriate.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rPr>
              <a:t>Any recommended ratings you have discrepancies with, review with rating official for further clarification prior to pay pool meeting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rPr>
              <a:t>Any recommended ratings that may seem unusual be prepared to clarify any concerns other members may have with ratings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636363"/>
                </a:solidFill>
                <a:effectLst/>
                <a:uLnTx/>
                <a:uFillTx/>
                <a:latin typeface="Trebuchet MS" panose="020B0603020202020204" pitchFamily="34" charset="0"/>
              </a:rPr>
              <a:t>Consider length of time in position or contributions outside of normal contributions for special adjustments in the pay pool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rPr>
              <a:t>Prorating an employees score based hire date/promotion date when comparing them to an employee contributing at the same level for a full year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rPr>
              <a:t>Recommending that part of their </a:t>
            </a:r>
            <a:r>
              <a:rPr lang="en-US" sz="1800" dirty="0">
                <a:solidFill>
                  <a:srgbClr val="636363"/>
                </a:solidFill>
                <a:latin typeface="Trebuchet MS" panose="020B0603020202020204" pitchFamily="34" charset="0"/>
              </a:rPr>
              <a:t>C</a:t>
            </a:r>
            <a:r>
              <a:rPr kumimoji="0" lang="en-US" sz="1800" b="0" i="0" u="none" strike="noStrike" kern="1200" cap="none" spc="0" normalizeH="0" baseline="0" noProof="0" dirty="0">
                <a:ln>
                  <a:noFill/>
                </a:ln>
                <a:solidFill>
                  <a:srgbClr val="636363"/>
                </a:solidFill>
                <a:effectLst/>
                <a:uLnTx/>
                <a:uFillTx/>
                <a:latin typeface="Trebuchet MS" panose="020B0603020202020204" pitchFamily="34" charset="0"/>
              </a:rPr>
              <a:t>RI (base pay increase) be rolled into the CA (bonus) for temporary duties or assignments</a:t>
            </a: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5" name="TextBox 4">
            <a:extLst>
              <a:ext uri="{FF2B5EF4-FFF2-40B4-BE49-F238E27FC236}">
                <a16:creationId xmlns:a16="http://schemas.microsoft.com/office/drawing/2014/main" id="{A592B699-2C6A-44AE-B6AC-C36B1E2A7FCE}"/>
              </a:ext>
            </a:extLst>
          </p:cNvPr>
          <p:cNvSpPr txBox="1"/>
          <p:nvPr/>
        </p:nvSpPr>
        <p:spPr>
          <a:xfrm>
            <a:off x="338564" y="5271217"/>
            <a:ext cx="8458200" cy="1080135"/>
          </a:xfrm>
          <a:prstGeom prst="plaque">
            <a:avLst/>
          </a:prstGeom>
          <a:solidFill>
            <a:srgbClr val="78A5D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pPr algn="ctr"/>
            <a:r>
              <a:rPr lang="en-US" i="1" dirty="0">
                <a:solidFill>
                  <a:schemeClr val="bg1"/>
                </a:solidFill>
                <a:latin typeface="Trebuchet MS" panose="020B0603020202020204" pitchFamily="34" charset="0"/>
              </a:rPr>
              <a:t>Note: First year organizations are more likely to have scoring anomalies. </a:t>
            </a:r>
            <a:br>
              <a:rPr lang="en-US" i="1" dirty="0">
                <a:solidFill>
                  <a:schemeClr val="bg1"/>
                </a:solidFill>
                <a:latin typeface="Trebuchet MS" panose="020B0603020202020204" pitchFamily="34" charset="0"/>
              </a:rPr>
            </a:br>
            <a:r>
              <a:rPr lang="en-US" i="1" dirty="0">
                <a:solidFill>
                  <a:schemeClr val="bg1"/>
                </a:solidFill>
                <a:latin typeface="Trebuchet MS" panose="020B0603020202020204" pitchFamily="34" charset="0"/>
              </a:rPr>
              <a:t>Over time these will become less as the AcqDemo adjusts the compensation levels to better match the value of individual employee contributions.</a:t>
            </a:r>
          </a:p>
        </p:txBody>
      </p:sp>
    </p:spTree>
    <p:extLst>
      <p:ext uri="{BB962C8B-B14F-4D97-AF65-F5344CB8AC3E}">
        <p14:creationId xmlns:p14="http://schemas.microsoft.com/office/powerpoint/2010/main" val="232793901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Quality of Performance</a:t>
            </a:r>
          </a:p>
        </p:txBody>
      </p:sp>
      <p:sp>
        <p:nvSpPr>
          <p:cNvPr id="7" name="Content Placeholder 6">
            <a:extLst>
              <a:ext uri="{FF2B5EF4-FFF2-40B4-BE49-F238E27FC236}">
                <a16:creationId xmlns:a16="http://schemas.microsoft.com/office/drawing/2014/main" id="{792C2C00-6C6D-4F0A-AC0C-1C35045F2B61}"/>
              </a:ext>
            </a:extLst>
          </p:cNvPr>
          <p:cNvSpPr>
            <a:spLocks noGrp="1"/>
          </p:cNvSpPr>
          <p:nvPr>
            <p:ph sz="quarter" idx="13"/>
          </p:nvPr>
        </p:nvSpPr>
        <p:spPr>
          <a:xfrm>
            <a:off x="387384" y="1392936"/>
            <a:ext cx="5916752" cy="4953000"/>
          </a:xfrm>
        </p:spPr>
        <p:txBody>
          <a:bodyPr/>
          <a:lstStyle/>
          <a:p>
            <a:pPr marL="339725" lvl="2" indent="-342900"/>
            <a:r>
              <a:rPr lang="en-US" sz="2800" dirty="0"/>
              <a:t>CCAS includes assessment of the quality of </a:t>
            </a:r>
            <a:r>
              <a:rPr lang="en-US" sz="2800" b="1" dirty="0"/>
              <a:t>performance</a:t>
            </a:r>
            <a:r>
              <a:rPr lang="en-US" sz="2800" dirty="0"/>
              <a:t> an employee demonstrates in achieving his/her expected contribution results during an appraisal cycle</a:t>
            </a:r>
          </a:p>
          <a:p>
            <a:pPr marL="339725" lvl="2" indent="-342900"/>
            <a:r>
              <a:rPr lang="en-US" sz="2800" dirty="0"/>
              <a:t>Quality of Performance rating assigned to each factor in addition to contribution factor scores</a:t>
            </a:r>
          </a:p>
          <a:p>
            <a:pPr marL="746125" lvl="3" indent="-342900"/>
            <a:r>
              <a:rPr lang="en-US" sz="2400" dirty="0"/>
              <a:t>Average of three performance factor ratings translates to the annual rating of record for selection, awards, and RIF purposes</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13" name="Picture 12" descr="A person wearing a suit and tie&#10;&#10;Description generated with very high confidence">
            <a:extLst>
              <a:ext uri="{FF2B5EF4-FFF2-40B4-BE49-F238E27FC236}">
                <a16:creationId xmlns:a16="http://schemas.microsoft.com/office/drawing/2014/main" id="{39886085-9CF6-494F-91A7-F0B916F5B4BB}"/>
              </a:ext>
            </a:extLst>
          </p:cNvPr>
          <p:cNvPicPr>
            <a:picLocks noChangeAspect="1"/>
          </p:cNvPicPr>
          <p:nvPr/>
        </p:nvPicPr>
        <p:blipFill rotWithShape="1">
          <a:blip r:embed="rId2" cstate="email">
            <a:alphaModFix amt="36000"/>
            <a:extLst>
              <a:ext uri="{28A0092B-C50C-407E-A947-70E740481C1C}">
                <a14:useLocalDpi xmlns:a14="http://schemas.microsoft.com/office/drawing/2010/main"/>
              </a:ext>
            </a:extLst>
          </a:blip>
          <a:srcRect/>
          <a:stretch/>
        </p:blipFill>
        <p:spPr>
          <a:xfrm>
            <a:off x="6190388" y="1576293"/>
            <a:ext cx="2953612" cy="4970103"/>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cxnSp>
        <p:nvCxnSpPr>
          <p:cNvPr id="5" name="Straight Connector 4">
            <a:extLst>
              <a:ext uri="{FF2B5EF4-FFF2-40B4-BE49-F238E27FC236}">
                <a16:creationId xmlns:a16="http://schemas.microsoft.com/office/drawing/2014/main" id="{BAD6D6D5-9DE5-4213-8503-C9DC831AE787}"/>
              </a:ext>
            </a:extLst>
          </p:cNvPr>
          <p:cNvCxnSpPr>
            <a:stCxn id="13" idx="0"/>
            <a:endCxn id="13" idx="1"/>
          </p:cNvCxnSpPr>
          <p:nvPr/>
        </p:nvCxnSpPr>
        <p:spPr>
          <a:xfrm>
            <a:off x="6221063" y="1576293"/>
            <a:ext cx="2922937" cy="0"/>
          </a:xfrm>
          <a:prstGeom prst="line">
            <a:avLst/>
          </a:prstGeom>
          <a:ln>
            <a:solidFill>
              <a:srgbClr val="336699"/>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07797799"/>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19401-CCB2-186E-0392-112CFD3EA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C632C-F9AE-F605-B4B8-5D9C0FB85CBA}"/>
              </a:ext>
            </a:extLst>
          </p:cNvPr>
          <p:cNvSpPr>
            <a:spLocks noGrp="1"/>
          </p:cNvSpPr>
          <p:nvPr>
            <p:ph type="title"/>
          </p:nvPr>
        </p:nvSpPr>
        <p:spPr/>
        <p:txBody>
          <a:bodyPr>
            <a:noAutofit/>
          </a:bodyPr>
          <a:lstStyle/>
          <a:p>
            <a:r>
              <a:rPr lang="en-US" dirty="0"/>
              <a:t>PAQL Expected Contribution Criteria</a:t>
            </a:r>
          </a:p>
        </p:txBody>
      </p:sp>
      <p:sp>
        <p:nvSpPr>
          <p:cNvPr id="4" name="Slide Number Placeholder 3">
            <a:extLst>
              <a:ext uri="{FF2B5EF4-FFF2-40B4-BE49-F238E27FC236}">
                <a16:creationId xmlns:a16="http://schemas.microsoft.com/office/drawing/2014/main" id="{AB1FC666-7E32-CE0E-2455-C51B3CAE8C5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0152D8CC-01AD-AF85-9AC5-76F41604783D}"/>
              </a:ext>
            </a:extLst>
          </p:cNvPr>
          <p:cNvPicPr>
            <a:picLocks noChangeAspect="1"/>
          </p:cNvPicPr>
          <p:nvPr/>
        </p:nvPicPr>
        <p:blipFill>
          <a:blip r:embed="rId2"/>
          <a:stretch>
            <a:fillRect/>
          </a:stretch>
        </p:blipFill>
        <p:spPr>
          <a:xfrm>
            <a:off x="190915" y="1670697"/>
            <a:ext cx="8762169" cy="3516605"/>
          </a:xfrm>
          <a:prstGeom prst="rect">
            <a:avLst/>
          </a:prstGeom>
        </p:spPr>
      </p:pic>
    </p:spTree>
    <p:extLst>
      <p:ext uri="{BB962C8B-B14F-4D97-AF65-F5344CB8AC3E}">
        <p14:creationId xmlns:p14="http://schemas.microsoft.com/office/powerpoint/2010/main" val="354394796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Determining PAQL Scores</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32AFBF5E-94EC-46F3-8C18-F50CD285FC62}"/>
              </a:ext>
            </a:extLst>
          </p:cNvPr>
          <p:cNvGraphicFramePr>
            <a:graphicFrameLocks noGrp="1"/>
          </p:cNvGraphicFramePr>
          <p:nvPr>
            <p:extLst>
              <p:ext uri="{D42A27DB-BD31-4B8C-83A1-F6EECF244321}">
                <p14:modId xmlns:p14="http://schemas.microsoft.com/office/powerpoint/2010/main" val="4091805631"/>
              </p:ext>
            </p:extLst>
          </p:nvPr>
        </p:nvGraphicFramePr>
        <p:xfrm>
          <a:off x="138590" y="1194068"/>
          <a:ext cx="8866819" cy="5088899"/>
        </p:xfrm>
        <a:graphic>
          <a:graphicData uri="http://schemas.openxmlformats.org/drawingml/2006/table">
            <a:tbl>
              <a:tblPr firstRow="1" bandRow="1">
                <a:effectLst>
                  <a:innerShdw blurRad="114300">
                    <a:prstClr val="black"/>
                  </a:innerShdw>
                </a:effectLst>
                <a:tableStyleId>{5C22544A-7EE6-4342-B048-85BDC9FD1C3A}</a:tableStyleId>
              </a:tblPr>
              <a:tblGrid>
                <a:gridCol w="1736817">
                  <a:extLst>
                    <a:ext uri="{9D8B030D-6E8A-4147-A177-3AD203B41FA5}">
                      <a16:colId xmlns:a16="http://schemas.microsoft.com/office/drawing/2014/main" val="2158329972"/>
                    </a:ext>
                  </a:extLst>
                </a:gridCol>
                <a:gridCol w="4142945">
                  <a:extLst>
                    <a:ext uri="{9D8B030D-6E8A-4147-A177-3AD203B41FA5}">
                      <a16:colId xmlns:a16="http://schemas.microsoft.com/office/drawing/2014/main" val="2169992654"/>
                    </a:ext>
                  </a:extLst>
                </a:gridCol>
                <a:gridCol w="1804573">
                  <a:extLst>
                    <a:ext uri="{9D8B030D-6E8A-4147-A177-3AD203B41FA5}">
                      <a16:colId xmlns:a16="http://schemas.microsoft.com/office/drawing/2014/main" val="806207928"/>
                    </a:ext>
                  </a:extLst>
                </a:gridCol>
                <a:gridCol w="1182484">
                  <a:extLst>
                    <a:ext uri="{9D8B030D-6E8A-4147-A177-3AD203B41FA5}">
                      <a16:colId xmlns:a16="http://schemas.microsoft.com/office/drawing/2014/main" val="2508785479"/>
                    </a:ext>
                  </a:extLst>
                </a:gridCol>
              </a:tblGrid>
              <a:tr h="393515">
                <a:tc>
                  <a:txBody>
                    <a:bodyPr/>
                    <a:lstStyle/>
                    <a:p>
                      <a:pPr algn="ctr"/>
                      <a:r>
                        <a:rPr lang="en-US" dirty="0" err="1">
                          <a:latin typeface="+mn-lt"/>
                        </a:rPr>
                        <a:t>PAQL</a:t>
                      </a:r>
                      <a:r>
                        <a:rPr lang="en-US" dirty="0">
                          <a:latin typeface="+mn-lt"/>
                        </a:rPr>
                        <a:t> Score</a:t>
                      </a:r>
                    </a:p>
                  </a:txBody>
                  <a:tcPr anchor="ctr">
                    <a:lnL w="28575" cap="flat" cmpd="sng" algn="ctr">
                      <a:solidFill>
                        <a:srgbClr val="336699"/>
                      </a:solidFill>
                      <a:prstDash val="solid"/>
                      <a:round/>
                      <a:headEnd type="none" w="med" len="med"/>
                      <a:tailEnd type="none" w="med" len="med"/>
                    </a:lnL>
                    <a:lnT w="28575" cap="flat" cmpd="sng" algn="ctr">
                      <a:solidFill>
                        <a:srgbClr val="336699"/>
                      </a:solidFill>
                      <a:prstDash val="solid"/>
                      <a:round/>
                      <a:headEnd type="none" w="med" len="med"/>
                      <a:tailEnd type="none" w="med" len="med"/>
                    </a:lnT>
                    <a:cell3D prstMaterial="dkEdge">
                      <a:bevel w="77470" h="12700" prst="softRound"/>
                      <a:lightRig rig="flood" dir="t"/>
                    </a:cell3D>
                    <a:solidFill>
                      <a:srgbClr val="336699"/>
                    </a:solidFill>
                  </a:tcPr>
                </a:tc>
                <a:tc>
                  <a:txBody>
                    <a:bodyPr/>
                    <a:lstStyle/>
                    <a:p>
                      <a:pPr algn="ctr"/>
                      <a:r>
                        <a:rPr lang="en-US" dirty="0">
                          <a:latin typeface="+mn-lt"/>
                        </a:rPr>
                        <a:t>PAQL Criteria</a:t>
                      </a:r>
                    </a:p>
                  </a:txBody>
                  <a:tcPr anchor="ctr">
                    <a:lnT w="28575" cap="flat" cmpd="sng" algn="ctr">
                      <a:solidFill>
                        <a:srgbClr val="336699"/>
                      </a:solidFill>
                      <a:prstDash val="solid"/>
                      <a:round/>
                      <a:headEnd type="none" w="med" len="med"/>
                      <a:tailEnd type="none" w="med" len="med"/>
                    </a:lnT>
                    <a:cell3D prstMaterial="dkEdge">
                      <a:bevel w="77470" h="12700" prst="softRound"/>
                      <a:lightRig rig="flood" dir="t"/>
                    </a:cell3D>
                    <a:solidFill>
                      <a:srgbClr val="336699"/>
                    </a:solidFill>
                  </a:tcPr>
                </a:tc>
                <a:tc>
                  <a:txBody>
                    <a:bodyPr/>
                    <a:lstStyle/>
                    <a:p>
                      <a:pPr algn="ctr"/>
                      <a:r>
                        <a:rPr lang="en-US" dirty="0">
                          <a:latin typeface="+mn-lt"/>
                        </a:rPr>
                        <a:t>Examples</a:t>
                      </a:r>
                    </a:p>
                  </a:txBody>
                  <a:tcPr anchor="ctr">
                    <a:lnT w="28575" cap="flat" cmpd="sng" algn="ctr">
                      <a:solidFill>
                        <a:srgbClr val="336699"/>
                      </a:solidFill>
                      <a:prstDash val="solid"/>
                      <a:round/>
                      <a:headEnd type="none" w="med" len="med"/>
                      <a:tailEnd type="none" w="med" len="med"/>
                    </a:lnT>
                    <a:cell3D prstMaterial="dkEdge">
                      <a:bevel w="77470" h="12700" prst="softRound"/>
                      <a:lightRig rig="flood" dir="t"/>
                    </a:cell3D>
                    <a:solidFill>
                      <a:srgbClr val="336699"/>
                    </a:solidFill>
                  </a:tcPr>
                </a:tc>
                <a:tc>
                  <a:txBody>
                    <a:bodyPr/>
                    <a:lstStyle/>
                    <a:p>
                      <a:pPr algn="ctr"/>
                      <a:r>
                        <a:rPr lang="en-US" dirty="0">
                          <a:latin typeface="+mn-lt"/>
                        </a:rPr>
                        <a:t>Rating Criteria</a:t>
                      </a:r>
                    </a:p>
                  </a:txBody>
                  <a:tcPr anchor="ctr">
                    <a:lnR w="28575" cap="flat" cmpd="sng" algn="ctr">
                      <a:solidFill>
                        <a:srgbClr val="336699"/>
                      </a:solidFill>
                      <a:prstDash val="solid"/>
                      <a:round/>
                      <a:headEnd type="none" w="med" len="med"/>
                      <a:tailEnd type="none" w="med" len="med"/>
                    </a:lnR>
                    <a:lnT w="28575" cap="flat" cmpd="sng" algn="ctr">
                      <a:solidFill>
                        <a:srgbClr val="336699"/>
                      </a:solidFill>
                      <a:prstDash val="solid"/>
                      <a:round/>
                      <a:headEnd type="none" w="med" len="med"/>
                      <a:tailEnd type="none" w="med" len="med"/>
                    </a:lnT>
                    <a:cell3D prstMaterial="dkEdge">
                      <a:bevel w="77470" h="12700" prst="softRound"/>
                      <a:lightRig rig="flood" dir="t"/>
                    </a:cell3D>
                    <a:solidFill>
                      <a:srgbClr val="336699"/>
                    </a:solidFill>
                  </a:tcPr>
                </a:tc>
                <a:extLst>
                  <a:ext uri="{0D108BD9-81ED-4DB2-BD59-A6C34878D82A}">
                    <a16:rowId xmlns:a16="http://schemas.microsoft.com/office/drawing/2014/main" val="1999547274"/>
                  </a:ext>
                </a:extLst>
              </a:tr>
              <a:tr h="1562791">
                <a:tc>
                  <a:txBody>
                    <a:bodyPr/>
                    <a:lstStyle/>
                    <a:p>
                      <a:pPr algn="ctr"/>
                      <a:r>
                        <a:rPr lang="en-US" sz="1400" b="1" dirty="0">
                          <a:solidFill>
                            <a:srgbClr val="000000"/>
                          </a:solidFill>
                          <a:latin typeface="Century Schoolbook" panose="02040604050505020304" pitchFamily="18" charset="0"/>
                        </a:rPr>
                        <a:t>Level 5 — Outstanding</a:t>
                      </a:r>
                    </a:p>
                  </a:txBody>
                  <a:tcPr anchor="ctr">
                    <a:lnL w="28575" cap="flat" cmpd="sng" algn="ctr">
                      <a:solidFill>
                        <a:srgbClr val="336699"/>
                      </a:solidFill>
                      <a:prstDash val="solid"/>
                      <a:round/>
                      <a:headEnd type="none" w="med" len="med"/>
                      <a:tailEnd type="none" w="med" len="med"/>
                    </a:lnL>
                  </a:tcPr>
                </a:tc>
                <a:tc>
                  <a:txBody>
                    <a:bodyPr/>
                    <a:lstStyle/>
                    <a:p>
                      <a:pPr marL="0" marR="0">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An employee’s quality of performance exhibited in achieving his/her contribution results </a:t>
                      </a:r>
                      <a:r>
                        <a:rPr lang="en-US" sz="1400" b="1" dirty="0">
                          <a:solidFill>
                            <a:srgbClr val="00B050"/>
                          </a:solidFill>
                          <a:effectLst/>
                          <a:latin typeface="Century Schoolbook" panose="02040604050505020304" pitchFamily="18" charset="0"/>
                          <a:ea typeface="Calibri" panose="020F0502020204030204" pitchFamily="34" charset="0"/>
                          <a:cs typeface="Helvetica" panose="020B0604020202020204" pitchFamily="34" charset="0"/>
                        </a:rPr>
                        <a:t>substantially and consistently surpasses </a:t>
                      </a: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the factor-specific expected contribution criteria and the employee’s contribution plan goals and objectives.</a:t>
                      </a:r>
                    </a:p>
                  </a:txBody>
                  <a:tcPr marL="68580" marR="68580" marT="0" marB="0" anchor="ctr"/>
                </a:tc>
                <a:tc>
                  <a:txBody>
                    <a:bodyPr/>
                    <a:lstStyle/>
                    <a:p>
                      <a:pPr marL="0" marR="0">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Employee’s performance made distinguishable outcomes, set precedent, industry-wide recognition, etc.</a:t>
                      </a:r>
                    </a:p>
                  </a:txBody>
                  <a:tcPr marL="68580" marR="68580" marT="0" marB="0" anchor="ctr"/>
                </a:tc>
                <a:tc>
                  <a:txBody>
                    <a:bodyPr/>
                    <a:lstStyle/>
                    <a:p>
                      <a:pPr marL="0" marR="0" algn="l">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Average of 3 Scores </a:t>
                      </a:r>
                    </a:p>
                    <a:p>
                      <a:pPr marL="0" marR="0" algn="l">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&gt; 4.3 = </a:t>
                      </a:r>
                      <a:r>
                        <a:rPr lang="en-US" sz="1400" b="1"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5</a:t>
                      </a:r>
                    </a:p>
                  </a:txBody>
                  <a:tcPr marL="68580" marR="68580" marT="0" marB="0" anchor="ctr">
                    <a:lnR w="28575" cap="flat" cmpd="sng" algn="ctr">
                      <a:solidFill>
                        <a:srgbClr val="336699"/>
                      </a:solidFill>
                      <a:prstDash val="solid"/>
                      <a:round/>
                      <a:headEnd type="none" w="med" len="med"/>
                      <a:tailEnd type="none" w="med" len="med"/>
                    </a:lnR>
                  </a:tcPr>
                </a:tc>
                <a:extLst>
                  <a:ext uri="{0D108BD9-81ED-4DB2-BD59-A6C34878D82A}">
                    <a16:rowId xmlns:a16="http://schemas.microsoft.com/office/drawing/2014/main" val="534705768"/>
                  </a:ext>
                </a:extLst>
              </a:tr>
              <a:tr h="1190222">
                <a:tc>
                  <a:txBody>
                    <a:bodyPr/>
                    <a:lstStyle/>
                    <a:p>
                      <a:pPr algn="ctr"/>
                      <a:r>
                        <a:rPr lang="en-US" sz="1400" b="1" dirty="0">
                          <a:solidFill>
                            <a:srgbClr val="000000"/>
                          </a:solidFill>
                          <a:latin typeface="Century Schoolbook" panose="02040604050505020304" pitchFamily="18" charset="0"/>
                        </a:rPr>
                        <a:t>Level 3 — </a:t>
                      </a:r>
                    </a:p>
                    <a:p>
                      <a:pPr algn="ctr"/>
                      <a:r>
                        <a:rPr lang="en-US" sz="1400" b="1" dirty="0">
                          <a:solidFill>
                            <a:srgbClr val="000000"/>
                          </a:solidFill>
                          <a:latin typeface="Century Schoolbook" panose="02040604050505020304" pitchFamily="18" charset="0"/>
                        </a:rPr>
                        <a:t>Fully Successful</a:t>
                      </a:r>
                    </a:p>
                  </a:txBody>
                  <a:tcPr anchor="ctr">
                    <a:lnL w="28575" cap="flat" cmpd="sng" algn="ctr">
                      <a:solidFill>
                        <a:srgbClr val="336699"/>
                      </a:solidFill>
                      <a:prstDash val="solid"/>
                      <a:round/>
                      <a:headEnd type="none" w="med" len="med"/>
                      <a:tailEnd type="none" w="med" len="med"/>
                    </a:lnL>
                  </a:tcPr>
                </a:tc>
                <a:tc>
                  <a:txBody>
                    <a:bodyPr/>
                    <a:lstStyle/>
                    <a:p>
                      <a:r>
                        <a:rPr lang="en-US" sz="1400" kern="1200" dirty="0">
                          <a:solidFill>
                            <a:srgbClr val="000000"/>
                          </a:solidFill>
                          <a:effectLst/>
                          <a:latin typeface="Century Schoolbook" panose="02040604050505020304" pitchFamily="18" charset="0"/>
                          <a:ea typeface="+mn-ea"/>
                          <a:cs typeface="+mn-cs"/>
                        </a:rPr>
                        <a:t>An employee’s performance </a:t>
                      </a:r>
                      <a:r>
                        <a:rPr lang="en-US" sz="1400" b="1" kern="1200" dirty="0">
                          <a:solidFill>
                            <a:srgbClr val="00B050"/>
                          </a:solidFill>
                          <a:effectLst/>
                          <a:latin typeface="Century Schoolbook" panose="02040604050505020304" pitchFamily="18" charset="0"/>
                          <a:ea typeface="+mn-ea"/>
                          <a:cs typeface="+mn-cs"/>
                        </a:rPr>
                        <a:t>consistently achieves, and sometimes exceeds</a:t>
                      </a:r>
                      <a:r>
                        <a:rPr lang="en-US" sz="1400" kern="1200" dirty="0">
                          <a:solidFill>
                            <a:srgbClr val="000000"/>
                          </a:solidFill>
                          <a:effectLst/>
                          <a:latin typeface="Century Schoolbook" panose="02040604050505020304" pitchFamily="18" charset="0"/>
                          <a:ea typeface="+mn-ea"/>
                          <a:cs typeface="+mn-cs"/>
                        </a:rPr>
                        <a:t>, the factor-specific expected contribution criteria and his/her contribution plan goals and objectives.</a:t>
                      </a:r>
                      <a:endParaRPr lang="en-US" sz="1400" dirty="0">
                        <a:solidFill>
                          <a:srgbClr val="000000"/>
                        </a:solidFill>
                        <a:latin typeface="Century Schoolbook" panose="02040604050505020304" pitchFamily="18" charset="0"/>
                      </a:endParaRPr>
                    </a:p>
                  </a:txBody>
                  <a:tcPr/>
                </a:tc>
                <a:tc>
                  <a:txBody>
                    <a:bodyPr/>
                    <a:lstStyle/>
                    <a:p>
                      <a:r>
                        <a:rPr lang="en-US" sz="1400" dirty="0">
                          <a:solidFill>
                            <a:srgbClr val="000000"/>
                          </a:solidFill>
                          <a:latin typeface="Century Schoolbook" panose="02040604050505020304" pitchFamily="18" charset="0"/>
                        </a:rPr>
                        <a:t>Employee’s performance gets the job done and sometimes exceeds expectations.</a:t>
                      </a:r>
                    </a:p>
                  </a:txBody>
                  <a:tcPr/>
                </a:tc>
                <a:tc>
                  <a:txBody>
                    <a:bodyPr/>
                    <a:lstStyle/>
                    <a:p>
                      <a:pPr algn="l"/>
                      <a:r>
                        <a:rPr lang="en-US" sz="1400" dirty="0">
                          <a:solidFill>
                            <a:srgbClr val="000000"/>
                          </a:solidFill>
                          <a:latin typeface="Century Schoolbook" panose="02040604050505020304" pitchFamily="18" charset="0"/>
                        </a:rPr>
                        <a:t>Average of 3 Scores</a:t>
                      </a:r>
                    </a:p>
                    <a:p>
                      <a:pPr algn="l"/>
                      <a:r>
                        <a:rPr lang="en-US" sz="1400" dirty="0">
                          <a:solidFill>
                            <a:srgbClr val="000000"/>
                          </a:solidFill>
                          <a:latin typeface="Century Schoolbook" panose="02040604050505020304" pitchFamily="18" charset="0"/>
                        </a:rPr>
                        <a:t>&lt; 4.3 = </a:t>
                      </a:r>
                      <a:r>
                        <a:rPr lang="en-US" sz="1400" b="1" dirty="0">
                          <a:solidFill>
                            <a:srgbClr val="000000"/>
                          </a:solidFill>
                          <a:latin typeface="Century Schoolbook" panose="02040604050505020304" pitchFamily="18" charset="0"/>
                        </a:rPr>
                        <a:t>3</a:t>
                      </a:r>
                    </a:p>
                  </a:txBody>
                  <a:tcPr>
                    <a:lnR w="28575" cap="flat" cmpd="sng" algn="ctr">
                      <a:solidFill>
                        <a:srgbClr val="336699"/>
                      </a:solidFill>
                      <a:prstDash val="solid"/>
                      <a:round/>
                      <a:headEnd type="none" w="med" len="med"/>
                      <a:tailEnd type="none" w="med" len="med"/>
                    </a:lnR>
                  </a:tcPr>
                </a:tc>
                <a:extLst>
                  <a:ext uri="{0D108BD9-81ED-4DB2-BD59-A6C34878D82A}">
                    <a16:rowId xmlns:a16="http://schemas.microsoft.com/office/drawing/2014/main" val="3307306356"/>
                  </a:ext>
                </a:extLst>
              </a:tr>
              <a:tr h="1679352">
                <a:tc>
                  <a:txBody>
                    <a:bodyPr/>
                    <a:lstStyle/>
                    <a:p>
                      <a:pPr algn="ctr"/>
                      <a:r>
                        <a:rPr lang="en-US" sz="1400" b="1" dirty="0">
                          <a:solidFill>
                            <a:srgbClr val="000000"/>
                          </a:solidFill>
                          <a:latin typeface="Century Schoolbook" panose="02040604050505020304" pitchFamily="18" charset="0"/>
                        </a:rPr>
                        <a:t>Level 1 — Unacceptable</a:t>
                      </a:r>
                    </a:p>
                  </a:txBody>
                  <a:tcPr anchor="ctr">
                    <a:lnL w="28575" cap="flat" cmpd="sng" algn="ctr">
                      <a:solidFill>
                        <a:srgbClr val="336699"/>
                      </a:solidFill>
                      <a:prstDash val="solid"/>
                      <a:round/>
                      <a:headEnd type="none" w="med" len="med"/>
                      <a:tailEnd type="none" w="med" len="med"/>
                    </a:lnL>
                    <a:lnB w="28575" cap="flat" cmpd="sng" algn="ctr">
                      <a:solidFill>
                        <a:srgbClr val="336699"/>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An employee’s performance </a:t>
                      </a:r>
                      <a:r>
                        <a:rPr lang="en-US" sz="1400" b="1" dirty="0">
                          <a:solidFill>
                            <a:srgbClr val="00B050"/>
                          </a:solidFill>
                          <a:effectLst/>
                          <a:latin typeface="Century Schoolbook" panose="02040604050505020304" pitchFamily="18" charset="0"/>
                          <a:ea typeface="Calibri" panose="020F0502020204030204" pitchFamily="34" charset="0"/>
                          <a:cs typeface="Helvetica" panose="020B0604020202020204" pitchFamily="34" charset="0"/>
                        </a:rPr>
                        <a:t>fails to meet </a:t>
                      </a:r>
                      <a:r>
                        <a:rPr lang="en-US" sz="1400" b="0" dirty="0">
                          <a:solidFill>
                            <a:srgbClr val="000000"/>
                          </a:solidFill>
                          <a:effectLst/>
                          <a:latin typeface="Century Schoolbook" panose="02040604050505020304" pitchFamily="18" charset="0"/>
                          <a:ea typeface="Calibri" panose="020F0502020204030204" pitchFamily="34" charset="0"/>
                          <a:cs typeface="Helvetica" panose="020B0604020202020204" pitchFamily="34" charset="0"/>
                        </a:rPr>
                        <a:t>the expectations for quality of work and the required results for the goals and objectives set forth in his/her contribution plan for the appraisal cycle.</a:t>
                      </a:r>
                      <a:endParaRPr lang="en-US" sz="1400" b="0" dirty="0">
                        <a:solidFill>
                          <a:srgbClr val="000000"/>
                        </a:solidFill>
                        <a:effectLst/>
                        <a:latin typeface="Century Schoolbook" panose="02040604050505020304" pitchFamily="18" charset="0"/>
                        <a:ea typeface="Calibri" panose="020F0502020204030204" pitchFamily="34" charset="0"/>
                        <a:cs typeface="Times New Roman" panose="02020603050405020304" pitchFamily="18" charset="0"/>
                      </a:endParaRPr>
                    </a:p>
                  </a:txBody>
                  <a:tcPr marL="68580" marR="68580" marT="0" marB="0" anchor="ctr">
                    <a:lnB w="28575" cap="flat" cmpd="sng" algn="ctr">
                      <a:solidFill>
                        <a:srgbClr val="336699"/>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Times New Roman" panose="02020603050405020304" pitchFamily="18" charset="0"/>
                        </a:rPr>
                        <a:t>Employee’s performance  shows unsatisfactory quality, quantity or timeliness of work, incomplete, etc.</a:t>
                      </a:r>
                    </a:p>
                  </a:txBody>
                  <a:tcPr marL="68580" marR="68580" marT="0" marB="0" anchor="ctr">
                    <a:lnB w="28575" cap="flat" cmpd="sng" algn="ctr">
                      <a:solidFill>
                        <a:srgbClr val="336699"/>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b="0" dirty="0">
                          <a:solidFill>
                            <a:srgbClr val="000000"/>
                          </a:solidFill>
                          <a:effectLst/>
                          <a:latin typeface="Century Schoolbook" panose="02040604050505020304" pitchFamily="18" charset="0"/>
                          <a:ea typeface="Calibri" panose="020F0502020204030204" pitchFamily="34" charset="0"/>
                          <a:cs typeface="Times New Roman" panose="02020603050405020304" pitchFamily="18" charset="0"/>
                        </a:rPr>
                        <a:t>Any Single Score of 1 = Overall </a:t>
                      </a:r>
                      <a:r>
                        <a:rPr lang="en-US" sz="1400" b="1" dirty="0">
                          <a:solidFill>
                            <a:srgbClr val="000000"/>
                          </a:solidFill>
                          <a:effectLst/>
                          <a:latin typeface="Century Schoolbook" panose="02040604050505020304" pitchFamily="18" charset="0"/>
                          <a:ea typeface="Calibri" panose="020F0502020204030204" pitchFamily="34" charset="0"/>
                          <a:cs typeface="Times New Roman" panose="02020603050405020304" pitchFamily="18" charset="0"/>
                        </a:rPr>
                        <a:t>1</a:t>
                      </a:r>
                    </a:p>
                  </a:txBody>
                  <a:tcPr marL="68580" marR="68580" marT="0" marB="0" anchor="ctr">
                    <a:lnR w="28575" cap="flat" cmpd="sng" algn="ctr">
                      <a:solidFill>
                        <a:srgbClr val="336699"/>
                      </a:solidFill>
                      <a:prstDash val="solid"/>
                      <a:round/>
                      <a:headEnd type="none" w="med" len="med"/>
                      <a:tailEnd type="none" w="med" len="med"/>
                    </a:lnR>
                    <a:lnB w="28575" cap="flat" cmpd="sng" algn="ctr">
                      <a:solidFill>
                        <a:srgbClr val="336699"/>
                      </a:solidFill>
                      <a:prstDash val="solid"/>
                      <a:round/>
                      <a:headEnd type="none" w="med" len="med"/>
                      <a:tailEnd type="none" w="med" len="med"/>
                    </a:lnB>
                  </a:tcPr>
                </a:tc>
                <a:extLst>
                  <a:ext uri="{0D108BD9-81ED-4DB2-BD59-A6C34878D82A}">
                    <a16:rowId xmlns:a16="http://schemas.microsoft.com/office/drawing/2014/main" val="267806829"/>
                  </a:ext>
                </a:extLst>
              </a:tr>
            </a:tbl>
          </a:graphicData>
        </a:graphic>
      </p:graphicFrame>
    </p:spTree>
    <p:extLst>
      <p:ext uri="{BB962C8B-B14F-4D97-AF65-F5344CB8AC3E}">
        <p14:creationId xmlns:p14="http://schemas.microsoft.com/office/powerpoint/2010/main" val="34921219"/>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742589" y="348411"/>
            <a:ext cx="6511316" cy="418576"/>
          </a:xfrm>
        </p:spPr>
        <p:txBody>
          <a:bodyPr>
            <a:normAutofit fontScale="90000"/>
          </a:bodyPr>
          <a:lstStyle/>
          <a:p>
            <a:r>
              <a:rPr lang="en-US" dirty="0"/>
              <a:t>Validating PAQL Scores</a:t>
            </a:r>
          </a:p>
        </p:txBody>
      </p:sp>
      <p:sp>
        <p:nvSpPr>
          <p:cNvPr id="3" name="Content Placeholder 2">
            <a:extLst>
              <a:ext uri="{FF2B5EF4-FFF2-40B4-BE49-F238E27FC236}">
                <a16:creationId xmlns:a16="http://schemas.microsoft.com/office/drawing/2014/main" id="{61D2863D-5F8A-476B-BA4D-5883C848B44C}"/>
              </a:ext>
            </a:extLst>
          </p:cNvPr>
          <p:cNvSpPr>
            <a:spLocks noGrp="1"/>
          </p:cNvSpPr>
          <p:nvPr>
            <p:ph sz="quarter" idx="13"/>
          </p:nvPr>
        </p:nvSpPr>
        <p:spPr>
          <a:xfrm>
            <a:off x="513998" y="952500"/>
            <a:ext cx="8293118" cy="4953000"/>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rebuchet MS" panose="020B0603020202020204"/>
                <a:ea typeface="+mn-ea"/>
                <a:cs typeface="+mn-cs"/>
              </a:rPr>
              <a:t>Things to consider and watch for</a:t>
            </a:r>
          </a:p>
          <a:p>
            <a:pPr marL="0" marR="0" lvl="0" indent="0" algn="l" defTabSz="457200" rtl="0" eaLnBrk="1" fontAlgn="auto" latinLnBrk="0" hangingPunct="1">
              <a:lnSpc>
                <a:spcPct val="100000"/>
              </a:lnSpc>
              <a:spcBef>
                <a:spcPts val="0"/>
              </a:spcBef>
              <a:spcAft>
                <a:spcPts val="0"/>
              </a:spcAft>
              <a:buClrTx/>
              <a:buSzTx/>
              <a:buNone/>
              <a:tabLst/>
              <a:defRPr/>
            </a:pPr>
            <a:endPar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Verifying a level 5 PAQL score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Is there clear evidence in their appraisal to justify the recommended rating?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Are they consistently and substantially surpassing expectations vs sometimes exceeding expectations? Where is that line in your pay pool?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Does your pay pool have a target goal for percentage of 5’s, and would you classify this employee in that top percentage of performers for this factor?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Verifying a level 1 PAQL score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Is there clear evidence of where the employee is failing to meet expectations?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Trebuchet MS" panose="020B0603020202020204"/>
              </a:rPr>
              <a:t>Has the supervisor taken the proper process steps during the appraisal cycle?</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Does the employee's failure warrant them being put on a CIP (Contribution Improvement Plan)?</a:t>
            </a:r>
          </a:p>
          <a:p>
            <a:pPr marL="631825" marR="0" lvl="1" indent="-228600" algn="l" defTabSz="914400" rtl="0" eaLnBrk="1" fontAlgn="auto" latinLnBrk="0" hangingPunct="1">
              <a:lnSpc>
                <a:spcPct val="114000"/>
              </a:lnSpc>
              <a:spcBef>
                <a:spcPts val="0"/>
              </a:spcBef>
              <a:spcAft>
                <a:spcPts val="400"/>
              </a:spcAft>
              <a:buClr>
                <a:srgbClr val="A57807"/>
              </a:buClr>
              <a:buSzTx/>
              <a:buFont typeface="Wingdings" panose="05000000000000000000" pitchFamily="2" charset="2"/>
              <a:buChar char="§"/>
              <a:tabLst/>
              <a:defRPr/>
            </a:pPr>
            <a:endParaRPr lang="en-US" sz="1800" dirty="0"/>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2148211688"/>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rmAutofit fontScale="90000"/>
          </a:bodyPr>
          <a:lstStyle/>
          <a:p>
            <a:r>
              <a:rPr lang="en-US" dirty="0"/>
              <a:t>Pay Pool Panel Assessment of Appraisals</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graphicFrame>
        <p:nvGraphicFramePr>
          <p:cNvPr id="13" name="Content Placeholder 4">
            <a:extLst>
              <a:ext uri="{FF2B5EF4-FFF2-40B4-BE49-F238E27FC236}">
                <a16:creationId xmlns:a16="http://schemas.microsoft.com/office/drawing/2014/main" id="{68824B5E-05B0-428A-9C2D-9AA7B8A7B500}"/>
              </a:ext>
            </a:extLst>
          </p:cNvPr>
          <p:cNvGraphicFramePr>
            <a:graphicFrameLocks/>
          </p:cNvGraphicFramePr>
          <p:nvPr>
            <p:extLst>
              <p:ext uri="{D42A27DB-BD31-4B8C-83A1-F6EECF244321}">
                <p14:modId xmlns:p14="http://schemas.microsoft.com/office/powerpoint/2010/main" val="3686268044"/>
              </p:ext>
            </p:extLst>
          </p:nvPr>
        </p:nvGraphicFramePr>
        <p:xfrm>
          <a:off x="154272" y="1287713"/>
          <a:ext cx="8835455" cy="4463349"/>
        </p:xfrm>
        <a:graphic>
          <a:graphicData uri="http://schemas.openxmlformats.org/drawingml/2006/table">
            <a:tbl>
              <a:tblPr firstRow="1" bandRow="1">
                <a:tableStyleId>{5C22544A-7EE6-4342-B048-85BDC9FD1C3A}</a:tableStyleId>
              </a:tblPr>
              <a:tblGrid>
                <a:gridCol w="4527406">
                  <a:extLst>
                    <a:ext uri="{9D8B030D-6E8A-4147-A177-3AD203B41FA5}">
                      <a16:colId xmlns:a16="http://schemas.microsoft.com/office/drawing/2014/main" val="1543423571"/>
                    </a:ext>
                  </a:extLst>
                </a:gridCol>
                <a:gridCol w="4308049">
                  <a:extLst>
                    <a:ext uri="{9D8B030D-6E8A-4147-A177-3AD203B41FA5}">
                      <a16:colId xmlns:a16="http://schemas.microsoft.com/office/drawing/2014/main" val="1563518400"/>
                    </a:ext>
                  </a:extLst>
                </a:gridCol>
              </a:tblGrid>
              <a:tr h="438261">
                <a:tc>
                  <a:txBody>
                    <a:bodyPr/>
                    <a:lstStyle/>
                    <a:p>
                      <a:pPr algn="ctr"/>
                      <a:r>
                        <a:rPr lang="en-US" sz="2000" dirty="0">
                          <a:solidFill>
                            <a:schemeClr val="bg1"/>
                          </a:solidFill>
                          <a:effectLst>
                            <a:outerShdw blurRad="38100" dist="38100" dir="2700000" algn="tl">
                              <a:srgbClr val="000000">
                                <a:alpha val="43137"/>
                              </a:srgbClr>
                            </a:outerShdw>
                          </a:effectLst>
                        </a:rPr>
                        <a:t>Action</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cell3D prstMaterial="dkEdge">
                      <a:bevel prst="artDeco"/>
                      <a:lightRig rig="flood" dir="t"/>
                    </a:cell3D>
                    <a:solidFill>
                      <a:schemeClr val="tx2"/>
                    </a:solidFill>
                  </a:tcPr>
                </a:tc>
                <a:tc>
                  <a:txBody>
                    <a:bodyPr/>
                    <a:lstStyle/>
                    <a:p>
                      <a:pPr algn="ctr"/>
                      <a:r>
                        <a:rPr lang="en-US" sz="2000" dirty="0">
                          <a:solidFill>
                            <a:schemeClr val="bg1"/>
                          </a:solidFill>
                          <a:effectLst>
                            <a:outerShdw blurRad="38100" dist="38100" dir="2700000" algn="tl">
                              <a:srgbClr val="000000">
                                <a:alpha val="43137"/>
                              </a:srgbClr>
                            </a:outerShdw>
                          </a:effectLst>
                        </a:rPr>
                        <a:t>Questions</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cell3D prstMaterial="dkEdge">
                      <a:bevel prst="artDeco"/>
                      <a:lightRig rig="flood" dir="t"/>
                    </a:cell3D>
                    <a:solidFill>
                      <a:schemeClr val="tx2"/>
                    </a:solidFill>
                  </a:tcPr>
                </a:tc>
                <a:extLst>
                  <a:ext uri="{0D108BD9-81ED-4DB2-BD59-A6C34878D82A}">
                    <a16:rowId xmlns:a16="http://schemas.microsoft.com/office/drawing/2014/main" val="2207587708"/>
                  </a:ext>
                </a:extLst>
              </a:tr>
              <a:tr h="1375835">
                <a:tc>
                  <a:txBody>
                    <a:bodyPr/>
                    <a:lstStyle/>
                    <a:p>
                      <a:pPr marL="285750" indent="-285750">
                        <a:lnSpc>
                          <a:spcPct val="100000"/>
                        </a:lnSpc>
                        <a:spcAft>
                          <a:spcPts val="600"/>
                        </a:spcAft>
                        <a:buFont typeface="Wingdings" panose="05000000000000000000" pitchFamily="2" charset="2"/>
                        <a:buChar char="ü"/>
                      </a:pPr>
                      <a:r>
                        <a:rPr lang="en-US" sz="1600" dirty="0">
                          <a:solidFill>
                            <a:srgbClr val="000000"/>
                          </a:solidFill>
                          <a:latin typeface="Calibri" panose="020F0502020204030204" pitchFamily="34" charset="0"/>
                          <a:cs typeface="Calibri" panose="020F0502020204030204" pitchFamily="34" charset="0"/>
                        </a:rPr>
                        <a:t>Review the recommended contribution and PAQL scores given</a:t>
                      </a:r>
                    </a:p>
                    <a:p>
                      <a:pPr marL="285750" indent="-285750">
                        <a:lnSpc>
                          <a:spcPct val="100000"/>
                        </a:lnSpc>
                        <a:spcAft>
                          <a:spcPts val="600"/>
                        </a:spcAft>
                        <a:buFont typeface="Wingdings" panose="05000000000000000000" pitchFamily="2" charset="2"/>
                        <a:buChar char="ü"/>
                      </a:pPr>
                      <a:r>
                        <a:rPr lang="en-US" sz="1600" dirty="0">
                          <a:solidFill>
                            <a:srgbClr val="000000"/>
                          </a:solidFill>
                          <a:latin typeface="Calibri" panose="020F0502020204030204" pitchFamily="34" charset="0"/>
                          <a:cs typeface="Calibri" panose="020F0502020204030204" pitchFamily="34" charset="0"/>
                        </a:rPr>
                        <a:t>Review the appraisals to justify the recommended scores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kern="1200" dirty="0">
                          <a:solidFill>
                            <a:srgbClr val="000000"/>
                          </a:solidFill>
                          <a:latin typeface="Calibri" panose="020F0502020204030204" pitchFamily="34" charset="0"/>
                          <a:ea typeface="+mn-ea"/>
                          <a:cs typeface="Calibri" panose="020F0502020204030204" pitchFamily="34" charset="0"/>
                        </a:rPr>
                        <a:t>Decide how the </a:t>
                      </a:r>
                      <a:r>
                        <a:rPr lang="en-US" sz="1600" b="1" i="1" u="sng" kern="1200" dirty="0">
                          <a:solidFill>
                            <a:srgbClr val="000000"/>
                          </a:solidFill>
                          <a:latin typeface="Calibri" panose="020F0502020204030204" pitchFamily="34" charset="0"/>
                          <a:ea typeface="+mn-ea"/>
                          <a:cs typeface="Calibri" panose="020F0502020204030204" pitchFamily="34" charset="0"/>
                        </a:rPr>
                        <a:t>value</a:t>
                      </a:r>
                      <a:r>
                        <a:rPr lang="en-US" sz="1600" kern="1200" dirty="0">
                          <a:solidFill>
                            <a:srgbClr val="000000"/>
                          </a:solidFill>
                          <a:latin typeface="Calibri" panose="020F0502020204030204" pitchFamily="34" charset="0"/>
                          <a:ea typeface="+mn-ea"/>
                          <a:cs typeface="Calibri" panose="020F0502020204030204" pitchFamily="34" charset="0"/>
                        </a:rPr>
                        <a:t> of the contribution impacts the categorical score</a:t>
                      </a:r>
                      <a:r>
                        <a:rPr lang="en-US" sz="1600" kern="1200" baseline="0" dirty="0">
                          <a:solidFill>
                            <a:srgbClr val="000000"/>
                          </a:solidFill>
                          <a:latin typeface="Calibri" panose="020F0502020204030204" pitchFamily="34" charset="0"/>
                          <a:ea typeface="+mn-ea"/>
                          <a:cs typeface="Calibri" panose="020F0502020204030204" pitchFamily="34" charset="0"/>
                        </a:rPr>
                        <a:t> (i.e., a High versus a Medium)</a:t>
                      </a:r>
                      <a:endParaRPr lang="en-US" sz="1600" kern="1200" dirty="0">
                        <a:solidFill>
                          <a:srgbClr val="000000"/>
                        </a:solidFill>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US" sz="1600" dirty="0">
                          <a:solidFill>
                            <a:srgbClr val="000000"/>
                          </a:solidFill>
                          <a:latin typeface="Calibri" panose="020F0502020204030204" pitchFamily="34" charset="0"/>
                          <a:cs typeface="Calibri" panose="020F0502020204030204" pitchFamily="34" charset="0"/>
                        </a:rPr>
                        <a:t>Discuss and reach consensus on approved scores</a:t>
                      </a:r>
                      <a:endParaRPr lang="en-US" sz="1600" dirty="0">
                        <a:solidFill>
                          <a:srgbClr val="000000"/>
                        </a:solidFill>
                      </a:endParaRPr>
                    </a:p>
                  </a:txBody>
                  <a:tcPr>
                    <a:lnL w="381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F"/>
                        <a:tabLst/>
                        <a:defRPr/>
                      </a:pPr>
                      <a:r>
                        <a:rPr lang="en-US" sz="1600" dirty="0">
                          <a:solidFill>
                            <a:srgbClr val="000000"/>
                          </a:solidFill>
                          <a:latin typeface="Calibri" panose="020F0502020204030204" pitchFamily="34" charset="0"/>
                          <a:cs typeface="Calibri" panose="020F0502020204030204" pitchFamily="34" charset="0"/>
                        </a:rPr>
                        <a:t>Are there any inconsistencies between narratives and recommended ratings?  </a:t>
                      </a:r>
                    </a:p>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F"/>
                        <a:tabLst/>
                        <a:defRPr/>
                      </a:pPr>
                      <a:r>
                        <a:rPr lang="en-US" sz="1600" kern="1200" dirty="0">
                          <a:solidFill>
                            <a:srgbClr val="000000"/>
                          </a:solidFill>
                          <a:latin typeface="Calibri" panose="020F0502020204030204" pitchFamily="34" charset="0"/>
                          <a:ea typeface="+mn-ea"/>
                          <a:cs typeface="Calibri" panose="020F0502020204030204" pitchFamily="34" charset="0"/>
                        </a:rPr>
                        <a:t>What categorical</a:t>
                      </a:r>
                      <a:r>
                        <a:rPr lang="en-US" sz="1600" kern="1200" baseline="0" dirty="0">
                          <a:solidFill>
                            <a:srgbClr val="000000"/>
                          </a:solidFill>
                          <a:latin typeface="Calibri" panose="020F0502020204030204" pitchFamily="34" charset="0"/>
                          <a:ea typeface="+mn-ea"/>
                          <a:cs typeface="Calibri" panose="020F0502020204030204" pitchFamily="34" charset="0"/>
                        </a:rPr>
                        <a:t> score is appropriate when not all the bullets in the factor descriptor have been met, but the </a:t>
                      </a:r>
                      <a:r>
                        <a:rPr lang="en-US" sz="1600" u="sng" kern="1200" baseline="0" dirty="0">
                          <a:solidFill>
                            <a:srgbClr val="000000"/>
                          </a:solidFill>
                          <a:latin typeface="Calibri" panose="020F0502020204030204" pitchFamily="34" charset="0"/>
                          <a:ea typeface="+mn-ea"/>
                          <a:cs typeface="Calibri" panose="020F0502020204030204" pitchFamily="34" charset="0"/>
                        </a:rPr>
                        <a:t>value </a:t>
                      </a:r>
                      <a:r>
                        <a:rPr lang="en-US" sz="1600" kern="1200" baseline="0" dirty="0">
                          <a:solidFill>
                            <a:srgbClr val="000000"/>
                          </a:solidFill>
                          <a:latin typeface="Calibri" panose="020F0502020204030204" pitchFamily="34" charset="0"/>
                          <a:ea typeface="+mn-ea"/>
                          <a:cs typeface="Calibri" panose="020F0502020204030204" pitchFamily="34" charset="0"/>
                        </a:rPr>
                        <a:t>of the contribution </a:t>
                      </a:r>
                      <a:r>
                        <a:rPr lang="en-US" sz="1600" kern="1200" dirty="0">
                          <a:solidFill>
                            <a:srgbClr val="000000"/>
                          </a:solidFill>
                          <a:latin typeface="Calibri" panose="020F0502020204030204" pitchFamily="34" charset="0"/>
                          <a:ea typeface="+mn-ea"/>
                          <a:cs typeface="Calibri" panose="020F0502020204030204" pitchFamily="34" charset="0"/>
                        </a:rPr>
                        <a:t>has</a:t>
                      </a:r>
                      <a:r>
                        <a:rPr lang="en-US" sz="1600" kern="1200" baseline="0" dirty="0">
                          <a:solidFill>
                            <a:srgbClr val="000000"/>
                          </a:solidFill>
                          <a:latin typeface="Calibri" panose="020F0502020204030204" pitchFamily="34" charset="0"/>
                          <a:ea typeface="+mn-ea"/>
                          <a:cs typeface="Calibri" panose="020F0502020204030204" pitchFamily="34" charset="0"/>
                        </a:rPr>
                        <a:t> made a significant impact?</a:t>
                      </a:r>
                      <a:endParaRPr lang="en-US" sz="1600" kern="1200" dirty="0">
                        <a:solidFill>
                          <a:srgbClr val="000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0000"/>
                        </a:solidFill>
                      </a:endParaRPr>
                    </a:p>
                  </a:txBody>
                  <a:tcPr>
                    <a:lnR w="381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25429689"/>
                  </a:ext>
                </a:extLst>
              </a:tr>
              <a:tr h="1074746">
                <a:tc>
                  <a:txBody>
                    <a:bodyPr/>
                    <a:lstStyle/>
                    <a:p>
                      <a:pPr marL="285750" indent="-285750">
                        <a:spcAft>
                          <a:spcPts val="600"/>
                        </a:spcAft>
                        <a:buFont typeface="Wingdings" panose="05000000000000000000" pitchFamily="2" charset="2"/>
                        <a:buChar char="ü"/>
                      </a:pPr>
                      <a:r>
                        <a:rPr lang="en-US" sz="1600" dirty="0">
                          <a:solidFill>
                            <a:srgbClr val="000000"/>
                          </a:solidFill>
                          <a:latin typeface="Calibri" panose="020F0502020204030204" pitchFamily="34" charset="0"/>
                          <a:cs typeface="Calibri" panose="020F0502020204030204" pitchFamily="34" charset="0"/>
                        </a:rPr>
                        <a:t>Review and resolve inconsistencies between the categorical and numerical scores</a:t>
                      </a:r>
                    </a:p>
                    <a:p>
                      <a:pPr marL="285750" indent="-285750">
                        <a:buFont typeface="Wingdings" panose="05000000000000000000" pitchFamily="2" charset="2"/>
                        <a:buChar char="ü"/>
                      </a:pPr>
                      <a:r>
                        <a:rPr lang="en-US" sz="1600" dirty="0">
                          <a:solidFill>
                            <a:srgbClr val="000000"/>
                          </a:solidFill>
                          <a:latin typeface="Calibri" panose="020F0502020204030204" pitchFamily="34" charset="0"/>
                          <a:cs typeface="Calibri" panose="020F0502020204030204" pitchFamily="34" charset="0"/>
                        </a:rPr>
                        <a:t>Resolve inconsistencies between the contribution and PAQL scores</a:t>
                      </a:r>
                      <a:endParaRPr lang="en-US" sz="1600" dirty="0">
                        <a:solidFill>
                          <a:srgbClr val="000000"/>
                        </a:solidFill>
                      </a:endParaRPr>
                    </a:p>
                  </a:txBody>
                  <a:tcPr>
                    <a:lnL w="381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F"/>
                        <a:tabLst/>
                        <a:defRPr/>
                      </a:pPr>
                      <a:r>
                        <a:rPr lang="en-US" sz="1600" dirty="0">
                          <a:solidFill>
                            <a:srgbClr val="000000"/>
                          </a:solidFill>
                          <a:latin typeface="Calibri" panose="020F0502020204030204" pitchFamily="34" charset="0"/>
                          <a:cs typeface="Calibri" panose="020F0502020204030204" pitchFamily="34" charset="0"/>
                        </a:rPr>
                        <a:t>Are there any inconsistencies within and/or between the contribution rating, PAQL rating and narratives?</a:t>
                      </a:r>
                      <a:endParaRPr lang="en-US" sz="1600" dirty="0">
                        <a:solidFill>
                          <a:srgbClr val="000000"/>
                        </a:solidFill>
                      </a:endParaRPr>
                    </a:p>
                  </a:txBody>
                  <a:tcPr>
                    <a:lnR w="38100" cap="flat" cmpd="sng" algn="ctr">
                      <a:solidFill>
                        <a:schemeClr val="tx1"/>
                      </a:solidFill>
                      <a:prstDash val="solid"/>
                      <a:round/>
                      <a:headEnd type="none" w="med" len="med"/>
                      <a:tailEnd type="none" w="med" len="med"/>
                    </a:lnR>
                    <a:solidFill>
                      <a:schemeClr val="tx2">
                        <a:lumMod val="20000"/>
                        <a:lumOff val="80000"/>
                      </a:schemeClr>
                    </a:solidFill>
                  </a:tcPr>
                </a:tc>
                <a:extLst>
                  <a:ext uri="{0D108BD9-81ED-4DB2-BD59-A6C34878D82A}">
                    <a16:rowId xmlns:a16="http://schemas.microsoft.com/office/drawing/2014/main" val="288701364"/>
                  </a:ext>
                </a:extLst>
              </a:tr>
              <a:tr h="61132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600" dirty="0">
                          <a:solidFill>
                            <a:srgbClr val="000000"/>
                          </a:solidFill>
                          <a:latin typeface="Calibri" panose="020F0502020204030204" pitchFamily="34" charset="0"/>
                          <a:cs typeface="Calibri" panose="020F0502020204030204" pitchFamily="34" charset="0"/>
                        </a:rPr>
                        <a:t>Review compensation adjustments that result from the ratings  </a:t>
                      </a:r>
                      <a:endParaRPr lang="en-US" sz="1600" dirty="0">
                        <a:solidFill>
                          <a:srgbClr val="000000"/>
                        </a:solidFill>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F"/>
                        <a:tabLst/>
                        <a:defRPr/>
                      </a:pPr>
                      <a:r>
                        <a:rPr lang="en-US" sz="1600" dirty="0">
                          <a:solidFill>
                            <a:srgbClr val="000000"/>
                          </a:solidFill>
                          <a:latin typeface="Calibri" panose="020F0502020204030204" pitchFamily="34" charset="0"/>
                          <a:cs typeface="Calibri" panose="020F0502020204030204" pitchFamily="34" charset="0"/>
                        </a:rPr>
                        <a:t>Any issues?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F"/>
                        <a:tabLst/>
                        <a:defRPr/>
                      </a:pPr>
                      <a:r>
                        <a:rPr lang="en-US" sz="1600" dirty="0">
                          <a:solidFill>
                            <a:srgbClr val="000000"/>
                          </a:solidFill>
                          <a:latin typeface="Calibri" panose="020F0502020204030204" pitchFamily="34" charset="0"/>
                          <a:cs typeface="Calibri" panose="020F0502020204030204" pitchFamily="34" charset="0"/>
                        </a:rPr>
                        <a:t>Is this fair and consistent</a:t>
                      </a:r>
                      <a:r>
                        <a:rPr lang="en-US" sz="1600" baseline="0" dirty="0">
                          <a:solidFill>
                            <a:srgbClr val="000000"/>
                          </a:solidFill>
                          <a:latin typeface="Calibri" panose="020F0502020204030204" pitchFamily="34" charset="0"/>
                          <a:cs typeface="Calibri" panose="020F0502020204030204" pitchFamily="34" charset="0"/>
                        </a:rPr>
                        <a:t> across the Pay Pool?</a:t>
                      </a:r>
                      <a:endParaRPr lang="en-US" sz="1600" dirty="0">
                        <a:solidFill>
                          <a:srgbClr val="000000"/>
                        </a:solidFill>
                        <a:latin typeface="Calibri" panose="020F0502020204030204" pitchFamily="34" charset="0"/>
                        <a:cs typeface="Calibri" panose="020F0502020204030204" pitchFamily="34"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64786242"/>
                  </a:ext>
                </a:extLst>
              </a:tr>
            </a:tbl>
          </a:graphicData>
        </a:graphic>
      </p:graphicFrame>
    </p:spTree>
    <p:extLst>
      <p:ext uri="{BB962C8B-B14F-4D97-AF65-F5344CB8AC3E}">
        <p14:creationId xmlns:p14="http://schemas.microsoft.com/office/powerpoint/2010/main" val="3085814729"/>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7ADFFC-7590-4081-9DDF-105E4C7BF6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8619C-2EF5-4017-8E62-A838F55E5790}"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636363">
                  <a:tint val="75000"/>
                </a:srgbClr>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68520C0-F0E1-4306-BB92-14F728D28E16}"/>
              </a:ext>
            </a:extLst>
          </p:cNvPr>
          <p:cNvSpPr>
            <a:spLocks noGrp="1"/>
          </p:cNvSpPr>
          <p:nvPr>
            <p:ph type="title"/>
          </p:nvPr>
        </p:nvSpPr>
        <p:spPr/>
        <p:txBody>
          <a:bodyPr>
            <a:normAutofit fontScale="90000"/>
          </a:bodyPr>
          <a:lstStyle/>
          <a:p>
            <a:r>
              <a:rPr lang="en-US" dirty="0"/>
              <a:t>CCAS Compensation</a:t>
            </a:r>
          </a:p>
        </p:txBody>
      </p:sp>
    </p:spTree>
    <p:extLst>
      <p:ext uri="{BB962C8B-B14F-4D97-AF65-F5344CB8AC3E}">
        <p14:creationId xmlns:p14="http://schemas.microsoft.com/office/powerpoint/2010/main" val="3313805121"/>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17000"/>
            <a:graysc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CFD2AF-F4E8-4AD2-836A-746CD2A16E2C}"/>
              </a:ext>
            </a:extLst>
          </p:cNvPr>
          <p:cNvSpPr>
            <a:spLocks noGrp="1"/>
          </p:cNvSpPr>
          <p:nvPr>
            <p:ph type="title"/>
          </p:nvPr>
        </p:nvSpPr>
        <p:spPr/>
        <p:txBody>
          <a:bodyPr/>
          <a:lstStyle/>
          <a:p>
            <a:r>
              <a:rPr lang="en-US" dirty="0"/>
              <a:t>Discussion Topics</a:t>
            </a:r>
          </a:p>
        </p:txBody>
      </p:sp>
      <p:sp>
        <p:nvSpPr>
          <p:cNvPr id="6" name="Content Placeholder 5">
            <a:extLst>
              <a:ext uri="{FF2B5EF4-FFF2-40B4-BE49-F238E27FC236}">
                <a16:creationId xmlns:a16="http://schemas.microsoft.com/office/drawing/2014/main" id="{F72203C9-1817-460D-A6B9-9F984DB2FA2D}"/>
              </a:ext>
            </a:extLst>
          </p:cNvPr>
          <p:cNvSpPr>
            <a:spLocks noGrp="1"/>
          </p:cNvSpPr>
          <p:nvPr>
            <p:ph sz="quarter" idx="13"/>
          </p:nvPr>
        </p:nvSpPr>
        <p:spPr>
          <a:xfrm>
            <a:off x="1023739" y="1126093"/>
            <a:ext cx="7096522" cy="4953000"/>
          </a:xfrm>
          <a:noFill/>
        </p:spPr>
        <p:txBody>
          <a:bodyPr/>
          <a:lstStyle/>
          <a:p>
            <a:r>
              <a:rPr lang="en-US" sz="2600" dirty="0"/>
              <a:t>Compensation Management — </a:t>
            </a:r>
          </a:p>
          <a:p>
            <a:pPr marL="228600" indent="0">
              <a:buNone/>
            </a:pPr>
            <a:r>
              <a:rPr lang="en-US" sz="2600" dirty="0"/>
              <a:t>Philosophy, Strategy and Policy</a:t>
            </a:r>
          </a:p>
          <a:p>
            <a:r>
              <a:rPr lang="en-US" sz="2600" dirty="0"/>
              <a:t>Pay Pool Funding</a:t>
            </a:r>
          </a:p>
          <a:p>
            <a:r>
              <a:rPr lang="en-US" sz="2600" dirty="0"/>
              <a:t>Payout Calculations</a:t>
            </a:r>
          </a:p>
          <a:p>
            <a:r>
              <a:rPr lang="en-US" sz="2600" dirty="0"/>
              <a:t>CRI Carryover</a:t>
            </a:r>
          </a:p>
          <a:p>
            <a:r>
              <a:rPr lang="en-US" sz="2600" dirty="0"/>
              <a:t>Supervisory Cash Differentials</a:t>
            </a:r>
          </a:p>
          <a:p>
            <a:r>
              <a:rPr lang="en-US" sz="2600" dirty="0"/>
              <a:t>The Alphas</a:t>
            </a:r>
          </a:p>
          <a:p>
            <a:r>
              <a:rPr lang="en-US" sz="2600" dirty="0"/>
              <a:t>Inadequate Contribution</a:t>
            </a:r>
          </a:p>
          <a:p>
            <a:r>
              <a:rPr lang="en-US" sz="2600" dirty="0"/>
              <a:t>CCAS Administrative Grievance Process</a:t>
            </a:r>
          </a:p>
          <a:p>
            <a:r>
              <a:rPr lang="en-US" sz="2600" dirty="0"/>
              <a:t>Pay Pool Considerations</a:t>
            </a:r>
          </a:p>
          <a:p>
            <a:r>
              <a:rPr lang="en-US" sz="2600" dirty="0"/>
              <a:t>Release of Aggregate Results</a:t>
            </a:r>
          </a:p>
        </p:txBody>
      </p:sp>
      <p:sp>
        <p:nvSpPr>
          <p:cNvPr id="2" name="Slide Number Placeholder 1">
            <a:extLst>
              <a:ext uri="{FF2B5EF4-FFF2-40B4-BE49-F238E27FC236}">
                <a16:creationId xmlns:a16="http://schemas.microsoft.com/office/drawing/2014/main" id="{9DD25DC2-8626-4C1C-A22E-73ACE42F813A}"/>
              </a:ext>
            </a:extLst>
          </p:cNvPr>
          <p:cNvSpPr>
            <a:spLocks noGrp="1"/>
          </p:cNvSpPr>
          <p:nvPr>
            <p:ph type="sldNum" sz="quarter" idx="1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B9ACB1A-1A48-45C4-85B9-586BA5BF66CB}" type="slidenum">
              <a:rPr lang="en-US" smtClean="0"/>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885172"/>
      </p:ext>
    </p:extLst>
  </p:cSld>
  <p:clrMapOvr>
    <a:masterClrMapping/>
  </p:clrMapOvr>
  <p:transition spd="slow" advTm="7000">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86968" y="512064"/>
            <a:ext cx="6898132" cy="418576"/>
          </a:xfrm>
          <a:prstGeom prst="rect">
            <a:avLst/>
          </a:prstGeom>
        </p:spPr>
        <p:txBody>
          <a:bodyPr anchor="t">
            <a:noAutofit/>
          </a:bodyPr>
          <a:lstStyle/>
          <a:p>
            <a:pPr marL="182880" indent="-182880"/>
            <a:r>
              <a:rPr lang="en-US" dirty="0"/>
              <a:t>CCAS—The Contribution-based</a:t>
            </a:r>
            <a:br>
              <a:rPr lang="en-US" dirty="0"/>
            </a:br>
            <a:r>
              <a:rPr lang="en-US" dirty="0"/>
              <a:t>Compensation and Appraisal System</a:t>
            </a:r>
          </a:p>
        </p:txBody>
      </p:sp>
      <p:sp>
        <p:nvSpPr>
          <p:cNvPr id="50180" name="Slide Number Placeholder 4"/>
          <p:cNvSpPr>
            <a:spLocks noGrp="1"/>
          </p:cNvSpPr>
          <p:nvPr>
            <p:ph type="sldNum" sz="quarter" idx="10"/>
          </p:nvPr>
        </p:nvSpPr>
        <p:spPr bwMode="auto">
          <a:prstGeom prst="rect">
            <a:avLst/>
          </a:prstGeom>
          <a:noFill/>
          <a:ln>
            <a:miter lim="800000"/>
            <a:headEnd/>
            <a:tailEnd/>
          </a:ln>
        </p:spPr>
        <p:txBody>
          <a:bodyPr/>
          <a:lstStyle/>
          <a:p>
            <a:r>
              <a:rPr lang="en-US" dirty="0"/>
              <a:t> </a:t>
            </a:r>
          </a:p>
        </p:txBody>
      </p:sp>
      <p:sp>
        <p:nvSpPr>
          <p:cNvPr id="50179" name="Content Placeholder 2"/>
          <p:cNvSpPr>
            <a:spLocks noGrp="1"/>
          </p:cNvSpPr>
          <p:nvPr>
            <p:ph sz="quarter" idx="4294967295"/>
          </p:nvPr>
        </p:nvSpPr>
        <p:spPr>
          <a:xfrm>
            <a:off x="547934" y="2572448"/>
            <a:ext cx="3937000" cy="3773488"/>
          </a:xfrm>
          <a:prstGeom prst="rect">
            <a:avLst/>
          </a:prstGeom>
        </p:spPr>
        <p:txBody>
          <a:bodyPr>
            <a:noAutofit/>
          </a:bodyPr>
          <a:lstStyle/>
          <a:p>
            <a:r>
              <a:rPr lang="en-US" sz="2200" b="1" dirty="0">
                <a:solidFill>
                  <a:srgbClr val="000000"/>
                </a:solidFill>
                <a:latin typeface="+mn-lt"/>
              </a:rPr>
              <a:t>Design Overview</a:t>
            </a:r>
          </a:p>
          <a:p>
            <a:r>
              <a:rPr lang="en-US" sz="2200" b="1" dirty="0">
                <a:solidFill>
                  <a:srgbClr val="000000"/>
                </a:solidFill>
                <a:latin typeface="+mn-lt"/>
              </a:rPr>
              <a:t>The CCAS Cycle</a:t>
            </a:r>
          </a:p>
          <a:p>
            <a:r>
              <a:rPr lang="en-US" sz="2200" b="1" dirty="0">
                <a:solidFill>
                  <a:srgbClr val="000000"/>
                </a:solidFill>
                <a:latin typeface="+mn-lt"/>
              </a:rPr>
              <a:t>The Pay Pool Process</a:t>
            </a:r>
          </a:p>
        </p:txBody>
      </p:sp>
      <p:sp>
        <p:nvSpPr>
          <p:cNvPr id="7" name="Slide Number Placeholder 3">
            <a:extLst>
              <a:ext uri="{FF2B5EF4-FFF2-40B4-BE49-F238E27FC236}">
                <a16:creationId xmlns:a16="http://schemas.microsoft.com/office/drawing/2014/main" id="{BC5C134F-4919-45C3-9A1C-C53F60C1C456}"/>
              </a:ext>
            </a:extLst>
          </p:cNvPr>
          <p:cNvSpPr txBox="1">
            <a:spLocks/>
          </p:cNvSpPr>
          <p:nvPr/>
        </p:nvSpPr>
        <p:spPr>
          <a:xfrm>
            <a:off x="7600950" y="6707051"/>
            <a:ext cx="1543050" cy="150949"/>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093EB-6271-4776-AD74-9AC7DBDF4235}" type="slidenum">
              <a:rPr lang="en-US" sz="900"/>
              <a:pPr/>
              <a:t>4</a:t>
            </a:fld>
            <a:endParaRPr lang="en-US" sz="900" dirty="0"/>
          </a:p>
        </p:txBody>
      </p:sp>
      <p:sp>
        <p:nvSpPr>
          <p:cNvPr id="8" name="Content Placeholder 2">
            <a:extLst>
              <a:ext uri="{FF2B5EF4-FFF2-40B4-BE49-F238E27FC236}">
                <a16:creationId xmlns:a16="http://schemas.microsoft.com/office/drawing/2014/main" id="{92BC5DC4-0ADB-422E-9C77-0D341057EE2A}"/>
              </a:ext>
            </a:extLst>
          </p:cNvPr>
          <p:cNvSpPr txBox="1">
            <a:spLocks/>
          </p:cNvSpPr>
          <p:nvPr/>
        </p:nvSpPr>
        <p:spPr>
          <a:xfrm>
            <a:off x="4658380" y="2572448"/>
            <a:ext cx="3937686" cy="3772104"/>
          </a:xfrm>
          <a:prstGeom prst="rect">
            <a:avLst/>
          </a:prstGeom>
        </p:spPr>
        <p:txBody>
          <a:bodyPr>
            <a:noAutofit/>
          </a:bodyPr>
          <a:lstStyle>
            <a:lvl1pPr marL="230188" indent="-230188" algn="l" defTabSz="914400" rtl="0" eaLnBrk="1" latinLnBrk="0" hangingPunct="1">
              <a:lnSpc>
                <a:spcPct val="85000"/>
              </a:lnSpc>
              <a:spcBef>
                <a:spcPts val="600"/>
              </a:spcBef>
              <a:buClr>
                <a:srgbClr val="003366"/>
              </a:buClr>
              <a:buFont typeface="Arial" pitchFamily="34" charset="0"/>
              <a:buChar char="•"/>
              <a:defRPr sz="2000" b="1" kern="1200">
                <a:solidFill>
                  <a:schemeClr val="tx1"/>
                </a:solidFill>
                <a:latin typeface="+mn-lt"/>
                <a:ea typeface="+mn-ea"/>
                <a:cs typeface="+mn-cs"/>
              </a:defRPr>
            </a:lvl1pPr>
            <a:lvl2pPr marL="568325" indent="-227013" algn="l" defTabSz="914400" rtl="0" eaLnBrk="1" latinLnBrk="0" hangingPunct="1">
              <a:lnSpc>
                <a:spcPct val="85000"/>
              </a:lnSpc>
              <a:spcBef>
                <a:spcPts val="600"/>
              </a:spcBef>
              <a:buClr>
                <a:srgbClr val="003366"/>
              </a:buClr>
              <a:buFont typeface="Arial" pitchFamily="34" charset="0"/>
              <a:buChar char="–"/>
              <a:defRPr sz="1800" b="0" kern="1200">
                <a:solidFill>
                  <a:schemeClr val="tx1"/>
                </a:solidFill>
                <a:latin typeface="+mn-lt"/>
                <a:ea typeface="+mn-ea"/>
                <a:cs typeface="+mn-cs"/>
              </a:defRPr>
            </a:lvl2pPr>
            <a:lvl3pPr marL="912813" indent="-228600" algn="l" defTabSz="914400" rtl="0" eaLnBrk="1" latinLnBrk="0" hangingPunct="1">
              <a:lnSpc>
                <a:spcPct val="85000"/>
              </a:lnSpc>
              <a:spcBef>
                <a:spcPts val="600"/>
              </a:spcBef>
              <a:buClr>
                <a:srgbClr val="003366"/>
              </a:buClr>
              <a:buFont typeface="Arial" pitchFamily="34" charset="0"/>
              <a:buChar char="•"/>
              <a:defRPr sz="1600" b="0" kern="1200">
                <a:solidFill>
                  <a:schemeClr val="tx1"/>
                </a:solidFill>
                <a:latin typeface="+mn-lt"/>
                <a:ea typeface="+mn-ea"/>
                <a:cs typeface="+mn-cs"/>
              </a:defRPr>
            </a:lvl3pPr>
            <a:lvl4pPr marL="1319213" indent="-228600" algn="l" defTabSz="914400" rtl="0" eaLnBrk="1" latinLnBrk="0" hangingPunct="1">
              <a:lnSpc>
                <a:spcPct val="85000"/>
              </a:lnSpc>
              <a:spcBef>
                <a:spcPts val="600"/>
              </a:spcBef>
              <a:buClr>
                <a:srgbClr val="003366"/>
              </a:buClr>
              <a:buFont typeface="Arial" pitchFamily="34" charset="0"/>
              <a:buChar char="–"/>
              <a:defRPr sz="1400" b="0" kern="1200">
                <a:solidFill>
                  <a:schemeClr val="tx1"/>
                </a:solidFill>
                <a:latin typeface="+mn-lt"/>
                <a:ea typeface="+mn-ea"/>
                <a:cs typeface="+mn-cs"/>
              </a:defRPr>
            </a:lvl4pPr>
            <a:lvl5pPr marL="1711325" indent="-228600" algn="l" defTabSz="914400" rtl="0" eaLnBrk="1" latinLnBrk="0" hangingPunct="1">
              <a:lnSpc>
                <a:spcPct val="85000"/>
              </a:lnSpc>
              <a:spcBef>
                <a:spcPts val="600"/>
              </a:spcBef>
              <a:buClr>
                <a:srgbClr val="003366"/>
              </a:buClr>
              <a:buFont typeface="Arial" pitchFamily="34" charset="0"/>
              <a:buChar char="»"/>
              <a:defRPr sz="12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Clr>
                <a:srgbClr val="002060"/>
              </a:buClr>
            </a:pPr>
            <a:r>
              <a:rPr lang="en-US" sz="2200" dirty="0">
                <a:solidFill>
                  <a:srgbClr val="000000"/>
                </a:solidFill>
              </a:rPr>
              <a:t>Responsibilities of Supervisors</a:t>
            </a:r>
          </a:p>
          <a:p>
            <a:pPr>
              <a:lnSpc>
                <a:spcPct val="100000"/>
              </a:lnSpc>
              <a:buClr>
                <a:srgbClr val="002060"/>
              </a:buClr>
            </a:pPr>
            <a:r>
              <a:rPr lang="en-US" sz="2200" dirty="0">
                <a:solidFill>
                  <a:srgbClr val="000000"/>
                </a:solidFill>
              </a:rPr>
              <a:t>Responsibilities of Pay Pool Administrators</a:t>
            </a:r>
          </a:p>
          <a:p>
            <a:pPr>
              <a:lnSpc>
                <a:spcPct val="100000"/>
              </a:lnSpc>
              <a:buClr>
                <a:srgbClr val="002060"/>
              </a:buClr>
            </a:pPr>
            <a:r>
              <a:rPr lang="en-US" sz="2200" dirty="0">
                <a:solidFill>
                  <a:srgbClr val="000000"/>
                </a:solidFill>
              </a:rPr>
              <a:t>Responsibilities of the Sub-Pay Pool Panel</a:t>
            </a:r>
          </a:p>
          <a:p>
            <a:pPr>
              <a:lnSpc>
                <a:spcPct val="100000"/>
              </a:lnSpc>
              <a:buClr>
                <a:srgbClr val="002060"/>
              </a:buClr>
            </a:pPr>
            <a:r>
              <a:rPr lang="en-US" sz="2200" dirty="0">
                <a:solidFill>
                  <a:srgbClr val="000000"/>
                </a:solidFill>
              </a:rPr>
              <a:t>Responsibilities of the Pay Pool Panel</a:t>
            </a:r>
          </a:p>
        </p:txBody>
      </p:sp>
      <p:sp>
        <p:nvSpPr>
          <p:cNvPr id="2" name="TextBox 1">
            <a:extLst>
              <a:ext uri="{FF2B5EF4-FFF2-40B4-BE49-F238E27FC236}">
                <a16:creationId xmlns:a16="http://schemas.microsoft.com/office/drawing/2014/main" id="{5D7267FD-1E0A-49BF-AFCE-97431049D19F}"/>
              </a:ext>
            </a:extLst>
          </p:cNvPr>
          <p:cNvSpPr txBox="1"/>
          <p:nvPr/>
        </p:nvSpPr>
        <p:spPr>
          <a:xfrm>
            <a:off x="547934" y="1857472"/>
            <a:ext cx="8048132" cy="64698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rPr>
              <a:t>Discussion Topics</a:t>
            </a:r>
          </a:p>
        </p:txBody>
      </p:sp>
    </p:spTree>
    <p:extLst>
      <p:ext uri="{BB962C8B-B14F-4D97-AF65-F5344CB8AC3E}">
        <p14:creationId xmlns:p14="http://schemas.microsoft.com/office/powerpoint/2010/main" val="2397141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12A784-5F1F-4353-8713-9286DFB20EE5}"/>
              </a:ext>
            </a:extLst>
          </p:cNvPr>
          <p:cNvSpPr>
            <a:spLocks noGrp="1"/>
          </p:cNvSpPr>
          <p:nvPr>
            <p:ph type="title"/>
          </p:nvPr>
        </p:nvSpPr>
        <p:spPr>
          <a:prstGeom prst="rect">
            <a:avLst/>
          </a:prstGeom>
        </p:spPr>
        <p:txBody>
          <a:bodyPr>
            <a:noAutofit/>
          </a:bodyPr>
          <a:lstStyle/>
          <a:p>
            <a:r>
              <a:rPr lang="en-US" dirty="0"/>
              <a:t>Compensation Philosophy</a:t>
            </a:r>
          </a:p>
        </p:txBody>
      </p:sp>
      <p:sp>
        <p:nvSpPr>
          <p:cNvPr id="8" name="Slide Number Placeholder 1">
            <a:extLst>
              <a:ext uri="{FF2B5EF4-FFF2-40B4-BE49-F238E27FC236}">
                <a16:creationId xmlns:a16="http://schemas.microsoft.com/office/drawing/2014/main" id="{FB5F008A-1BE5-439C-88AD-1F159033A92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41E348-0F19-4CF8-94C3-9E72E53A2DBF}" type="slidenum">
              <a:rPr kumimoji="0" lang="en-US" sz="1200" b="0" i="0" u="none" strike="noStrike" kern="1200" cap="none" spc="0" normalizeH="0" baseline="0" noProof="0" smtClean="0">
                <a:ln>
                  <a:noFill/>
                </a:ln>
                <a:solidFill>
                  <a:srgbClr val="4472C4">
                    <a:lumMod val="50000"/>
                  </a:srgbClr>
                </a:solidFill>
                <a:effectLst/>
                <a:uLnTx/>
                <a:uFillTx/>
                <a:latin typeface="Trebuchet MS" panose="020B0603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4472C4">
                  <a:lumMod val="50000"/>
                </a:srgbClr>
              </a:solidFill>
              <a:effectLst/>
              <a:uLnTx/>
              <a:uFillTx/>
              <a:latin typeface="Trebuchet MS" panose="020B0603020202020204" pitchFamily="34" charset="0"/>
              <a:ea typeface="+mn-ea"/>
              <a:cs typeface="+mn-cs"/>
            </a:endParaRPr>
          </a:p>
        </p:txBody>
      </p:sp>
      <p:pic>
        <p:nvPicPr>
          <p:cNvPr id="11" name="Picture 10">
            <a:extLst>
              <a:ext uri="{FF2B5EF4-FFF2-40B4-BE49-F238E27FC236}">
                <a16:creationId xmlns:a16="http://schemas.microsoft.com/office/drawing/2014/main" id="{AF0C4ED6-4FF9-431D-B73A-FDCC780B56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869001"/>
            <a:ext cx="2145377" cy="3318439"/>
          </a:xfrm>
          <a:prstGeom prst="rect">
            <a:avLst/>
          </a:prstGeom>
        </p:spPr>
      </p:pic>
      <p:sp>
        <p:nvSpPr>
          <p:cNvPr id="5" name="Content Placeholder 4"/>
          <p:cNvSpPr>
            <a:spLocks noGrp="1"/>
          </p:cNvSpPr>
          <p:nvPr>
            <p:ph idx="4294967295"/>
          </p:nvPr>
        </p:nvSpPr>
        <p:spPr>
          <a:xfrm>
            <a:off x="937768" y="1065123"/>
            <a:ext cx="7972552" cy="5663835"/>
          </a:xfrm>
          <a:prstGeom prst="rect">
            <a:avLst/>
          </a:prstGeom>
        </p:spPr>
        <p:txBody>
          <a:bodyPr>
            <a:normAutofit fontScale="92500"/>
          </a:bodyPr>
          <a:lstStyle/>
          <a:p>
            <a:pPr>
              <a:lnSpc>
                <a:spcPct val="100000"/>
              </a:lnSpc>
              <a:buFont typeface="Wingdings 3" panose="05040102010807070707" pitchFamily="18" charset="2"/>
              <a:buChar char=""/>
            </a:pPr>
            <a:r>
              <a:rPr lang="en-US" sz="2600" dirty="0" err="1">
                <a:solidFill>
                  <a:srgbClr val="000000"/>
                </a:solidFill>
                <a:latin typeface="+mn-lt"/>
              </a:rPr>
              <a:t>AcqDemo’s</a:t>
            </a:r>
            <a:r>
              <a:rPr lang="en-US" sz="2600" dirty="0">
                <a:solidFill>
                  <a:srgbClr val="000000"/>
                </a:solidFill>
                <a:latin typeface="+mn-lt"/>
              </a:rPr>
              <a:t> compensation philosophy embraces three basic principles:</a:t>
            </a:r>
          </a:p>
          <a:p>
            <a:pPr marL="969264" lvl="1" indent="-347472">
              <a:lnSpc>
                <a:spcPct val="100000"/>
              </a:lnSpc>
              <a:buClr>
                <a:srgbClr val="A57807"/>
              </a:buClr>
              <a:buFont typeface="Wingdings 3" panose="05040102010807070707" pitchFamily="18" charset="2"/>
              <a:buChar char="Ê"/>
            </a:pPr>
            <a:r>
              <a:rPr lang="en-US" sz="2400" dirty="0">
                <a:solidFill>
                  <a:srgbClr val="000000"/>
                </a:solidFill>
                <a:latin typeface="+mn-lt"/>
              </a:rPr>
              <a:t>Ensure adequate pay for the duties of the position</a:t>
            </a:r>
          </a:p>
          <a:p>
            <a:pPr marL="968375" lvl="1" indent="-342900">
              <a:lnSpc>
                <a:spcPct val="100000"/>
              </a:lnSpc>
              <a:buClr>
                <a:srgbClr val="A57807"/>
              </a:buClr>
              <a:buFont typeface="Wingdings 3" panose="05040102010807070707" pitchFamily="18" charset="2"/>
              <a:buChar char="Ê"/>
            </a:pPr>
            <a:r>
              <a:rPr lang="en-US" sz="2400" dirty="0">
                <a:solidFill>
                  <a:srgbClr val="000000"/>
                </a:solidFill>
                <a:latin typeface="+mn-lt"/>
              </a:rPr>
              <a:t>Recognize individual competency achievements</a:t>
            </a:r>
          </a:p>
          <a:p>
            <a:pPr marL="968375" lvl="1" indent="-342900">
              <a:lnSpc>
                <a:spcPct val="100000"/>
              </a:lnSpc>
              <a:buClr>
                <a:srgbClr val="A57807"/>
              </a:buClr>
              <a:buFont typeface="Wingdings 3" panose="05040102010807070707" pitchFamily="18" charset="2"/>
              <a:buChar char="Ê"/>
            </a:pPr>
            <a:r>
              <a:rPr lang="en-US" sz="2400" dirty="0">
                <a:solidFill>
                  <a:srgbClr val="000000"/>
                </a:solidFill>
                <a:latin typeface="+mn-lt"/>
              </a:rPr>
              <a:t>Reward contribution to mission</a:t>
            </a:r>
          </a:p>
          <a:p>
            <a:pPr marL="1188720" indent="-344488">
              <a:lnSpc>
                <a:spcPct val="100000"/>
              </a:lnSpc>
              <a:spcBef>
                <a:spcPts val="600"/>
              </a:spcBef>
              <a:buFont typeface="Wingdings 3" panose="05040102010807070707" pitchFamily="18" charset="2"/>
              <a:buChar char=""/>
              <a:tabLst>
                <a:tab pos="914400" algn="l"/>
              </a:tabLst>
            </a:pPr>
            <a:r>
              <a:rPr lang="en-US" sz="2600" dirty="0">
                <a:solidFill>
                  <a:srgbClr val="000000"/>
                </a:solidFill>
                <a:latin typeface="+mn-lt"/>
              </a:rPr>
              <a:t>Primary Objective — Compensate employees appropriately for their individual contribution to the organization’s mission and at a level commensurate with the value of their position. The goal is to–</a:t>
            </a:r>
          </a:p>
          <a:p>
            <a:pPr marL="1554480" lvl="1" indent="-344488">
              <a:spcBef>
                <a:spcPts val="600"/>
              </a:spcBef>
              <a:buClr>
                <a:srgbClr val="A57807"/>
              </a:buClr>
              <a:buFont typeface="Wingdings 3" panose="05040102010807070707" pitchFamily="18" charset="2"/>
              <a:buChar char="Ê"/>
              <a:tabLst>
                <a:tab pos="914400" algn="l"/>
              </a:tabLst>
            </a:pPr>
            <a:r>
              <a:rPr lang="en-US" sz="2400" dirty="0">
                <a:solidFill>
                  <a:srgbClr val="000000"/>
                </a:solidFill>
                <a:latin typeface="+mn-lt"/>
              </a:rPr>
              <a:t>Promote greater compensation for those who are the highest (and most undercompensated) contributors</a:t>
            </a:r>
          </a:p>
          <a:p>
            <a:pPr marL="1554480" lvl="1" indent="-344488">
              <a:spcBef>
                <a:spcPts val="600"/>
              </a:spcBef>
              <a:buClr>
                <a:srgbClr val="A57807"/>
              </a:buClr>
              <a:buFont typeface="Wingdings 3" panose="05040102010807070707" pitchFamily="18" charset="2"/>
              <a:buChar char="Ê"/>
              <a:tabLst>
                <a:tab pos="914400" algn="l"/>
              </a:tabLst>
            </a:pPr>
            <a:r>
              <a:rPr lang="en-US" sz="2400" dirty="0">
                <a:solidFill>
                  <a:srgbClr val="000000"/>
                </a:solidFill>
                <a:latin typeface="+mn-lt"/>
              </a:rPr>
              <a:t>Encourage the lowest contributors to improve</a:t>
            </a:r>
          </a:p>
          <a:p>
            <a:pPr marL="1554480" lvl="1" indent="-344488">
              <a:spcBef>
                <a:spcPts val="600"/>
              </a:spcBef>
              <a:buClr>
                <a:srgbClr val="A57807"/>
              </a:buClr>
              <a:buFont typeface="Wingdings 3" panose="05040102010807070707" pitchFamily="18" charset="2"/>
              <a:buChar char="Ê"/>
              <a:tabLst>
                <a:tab pos="914400" algn="l"/>
              </a:tabLst>
            </a:pPr>
            <a:r>
              <a:rPr lang="en-US" sz="2400" dirty="0">
                <a:solidFill>
                  <a:srgbClr val="000000"/>
                </a:solidFill>
                <a:latin typeface="+mn-lt"/>
              </a:rPr>
              <a:t>Appropriately compensate all levels of contribution</a:t>
            </a:r>
          </a:p>
          <a:p>
            <a:pPr marL="1028700" lvl="1" indent="-344488">
              <a:spcBef>
                <a:spcPts val="600"/>
              </a:spcBef>
              <a:buFont typeface="Wingdings 3" panose="05040102010807070707" pitchFamily="18" charset="2"/>
              <a:buChar char=""/>
              <a:tabLst>
                <a:tab pos="914400" algn="l"/>
              </a:tabLst>
            </a:pPr>
            <a:endParaRPr lang="en-US" sz="2400" dirty="0">
              <a:solidFill>
                <a:srgbClr val="000000"/>
              </a:solidFill>
              <a:latin typeface="+mn-lt"/>
            </a:endParaRPr>
          </a:p>
        </p:txBody>
      </p:sp>
    </p:spTree>
    <p:extLst>
      <p:ext uri="{BB962C8B-B14F-4D97-AF65-F5344CB8AC3E}">
        <p14:creationId xmlns:p14="http://schemas.microsoft.com/office/powerpoint/2010/main" val="8940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923D8-DA00-4A9D-81EC-B49D95CB27C8}"/>
              </a:ext>
            </a:extLst>
          </p:cNvPr>
          <p:cNvSpPr>
            <a:spLocks noGrp="1"/>
          </p:cNvSpPr>
          <p:nvPr>
            <p:ph type="title"/>
          </p:nvPr>
        </p:nvSpPr>
        <p:spPr/>
        <p:txBody>
          <a:bodyPr>
            <a:normAutofit fontScale="90000"/>
          </a:bodyPr>
          <a:lstStyle/>
          <a:p>
            <a:r>
              <a:rPr lang="en-US" dirty="0"/>
              <a:t>Pay Pool Funding</a:t>
            </a:r>
          </a:p>
        </p:txBody>
      </p:sp>
      <p:sp>
        <p:nvSpPr>
          <p:cNvPr id="2" name="Slide Number Placeholder 1">
            <a:extLst>
              <a:ext uri="{FF2B5EF4-FFF2-40B4-BE49-F238E27FC236}">
                <a16:creationId xmlns:a16="http://schemas.microsoft.com/office/drawing/2014/main" id="{E0E1BB8F-43C2-4907-AE47-07AA4745E6C0}"/>
              </a:ext>
            </a:extLst>
          </p:cNvPr>
          <p:cNvSpPr>
            <a:spLocks noGrp="1"/>
          </p:cNvSpPr>
          <p:nvPr>
            <p:ph type="sldNum" sz="quarter" idx="10"/>
          </p:nvPr>
        </p:nvSpPr>
        <p:spPr/>
        <p:txBody>
          <a:bodyPr/>
          <a:lstStyle/>
          <a:p>
            <a:fld id="{F85093EB-6271-4776-AD74-9AC7DBDF4235}" type="slidenum">
              <a:rPr lang="en-US" smtClean="0"/>
              <a:t>41</a:t>
            </a:fld>
            <a:endParaRPr lang="en-US" dirty="0"/>
          </a:p>
        </p:txBody>
      </p:sp>
      <p:sp>
        <p:nvSpPr>
          <p:cNvPr id="9" name="Block Arc 8">
            <a:extLst>
              <a:ext uri="{FF2B5EF4-FFF2-40B4-BE49-F238E27FC236}">
                <a16:creationId xmlns:a16="http://schemas.microsoft.com/office/drawing/2014/main" id="{DAD38465-AE64-4E58-8D62-058064A262BE}"/>
              </a:ext>
            </a:extLst>
          </p:cNvPr>
          <p:cNvSpPr/>
          <p:nvPr/>
        </p:nvSpPr>
        <p:spPr>
          <a:xfrm>
            <a:off x="-4914926" y="383997"/>
            <a:ext cx="6913581" cy="6913581"/>
          </a:xfrm>
          <a:prstGeom prst="blockArc">
            <a:avLst>
              <a:gd name="adj1" fmla="val 18900000"/>
              <a:gd name="adj2" fmla="val 2700000"/>
              <a:gd name="adj3" fmla="val 312"/>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9" name="Group 18">
            <a:extLst>
              <a:ext uri="{FF2B5EF4-FFF2-40B4-BE49-F238E27FC236}">
                <a16:creationId xmlns:a16="http://schemas.microsoft.com/office/drawing/2014/main" id="{0A85C966-B622-41E3-995C-26BD1519990F}"/>
              </a:ext>
            </a:extLst>
          </p:cNvPr>
          <p:cNvGrpSpPr/>
          <p:nvPr/>
        </p:nvGrpSpPr>
        <p:grpSpPr>
          <a:xfrm>
            <a:off x="993299" y="1219200"/>
            <a:ext cx="7198145" cy="1704935"/>
            <a:chOff x="1028699" y="1447519"/>
            <a:chExt cx="7198145" cy="1704935"/>
          </a:xfrm>
        </p:grpSpPr>
        <p:sp>
          <p:nvSpPr>
            <p:cNvPr id="20" name="Freeform: Shape 19">
              <a:extLst>
                <a:ext uri="{FF2B5EF4-FFF2-40B4-BE49-F238E27FC236}">
                  <a16:creationId xmlns:a16="http://schemas.microsoft.com/office/drawing/2014/main" id="{888850C4-8FDF-41AC-AB90-039A43B5C120}"/>
                </a:ext>
              </a:extLst>
            </p:cNvPr>
            <p:cNvSpPr/>
            <p:nvPr/>
          </p:nvSpPr>
          <p:spPr>
            <a:xfrm>
              <a:off x="1482954" y="1447519"/>
              <a:ext cx="6743890" cy="1704935"/>
            </a:xfrm>
            <a:custGeom>
              <a:avLst/>
              <a:gdLst>
                <a:gd name="connsiteX0" fmla="*/ 0 w 6743890"/>
                <a:gd name="connsiteY0" fmla="*/ 0 h 1704935"/>
                <a:gd name="connsiteX1" fmla="*/ 6743890 w 6743890"/>
                <a:gd name="connsiteY1" fmla="*/ 0 h 1704935"/>
                <a:gd name="connsiteX2" fmla="*/ 6743890 w 6743890"/>
                <a:gd name="connsiteY2" fmla="*/ 1704935 h 1704935"/>
                <a:gd name="connsiteX3" fmla="*/ 0 w 6743890"/>
                <a:gd name="connsiteY3" fmla="*/ 1704935 h 1704935"/>
                <a:gd name="connsiteX4" fmla="*/ 0 w 6743890"/>
                <a:gd name="connsiteY4" fmla="*/ 0 h 170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3890" h="1704935">
                  <a:moveTo>
                    <a:pt x="0" y="0"/>
                  </a:moveTo>
                  <a:lnTo>
                    <a:pt x="6743890" y="0"/>
                  </a:lnTo>
                  <a:lnTo>
                    <a:pt x="6743890" y="1704935"/>
                  </a:lnTo>
                  <a:lnTo>
                    <a:pt x="0" y="1704935"/>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5340" tIns="50800" rIns="50800" bIns="50800" numCol="1" spcCol="1270" anchor="ctr" anchorCtr="0">
              <a:noAutofit/>
            </a:bodyPr>
            <a:lstStyle/>
            <a:p>
              <a:pPr marL="0" lvl="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Contribution Rating Increase (CRI)</a:t>
              </a:r>
            </a:p>
            <a:p>
              <a:pPr marL="117475" lvl="0" indent="-117475" algn="l" defTabSz="889000">
                <a:lnSpc>
                  <a:spcPct val="90000"/>
                </a:lnSpc>
                <a:spcBef>
                  <a:spcPct val="0"/>
                </a:spcBef>
                <a:spcAft>
                  <a:spcPct val="35000"/>
                </a:spcAft>
                <a:buNone/>
                <a:tabLst>
                  <a:tab pos="117475" algn="l"/>
                </a:tabLst>
              </a:pPr>
              <a:r>
                <a:rPr lang="en-US" sz="1600" kern="1200" dirty="0"/>
                <a:t>·	Intended to be consistent with funds historically spent in GS on within-grade increases, quality-step increases and promotions between grades that are now banded</a:t>
              </a:r>
            </a:p>
            <a:p>
              <a:pPr marL="117475" lvl="0" indent="-117475" defTabSz="889000">
                <a:lnSpc>
                  <a:spcPct val="90000"/>
                </a:lnSpc>
                <a:spcBef>
                  <a:spcPct val="0"/>
                </a:spcBef>
                <a:spcAft>
                  <a:spcPct val="35000"/>
                </a:spcAft>
                <a:tabLst>
                  <a:tab pos="117475" algn="l"/>
                </a:tabLst>
              </a:pPr>
              <a:r>
                <a:rPr lang="en-US" sz="1600" kern="1200" dirty="0"/>
                <a:t>·	Minimum of </a:t>
              </a:r>
              <a:r>
                <a:rPr lang="en-US" sz="2000" b="1" kern="1200" dirty="0">
                  <a:solidFill>
                    <a:srgbClr val="FFFF00"/>
                  </a:solidFill>
                </a:rPr>
                <a:t>2%</a:t>
              </a:r>
              <a:r>
                <a:rPr lang="en-US" sz="2000" kern="1200" dirty="0">
                  <a:solidFill>
                    <a:srgbClr val="FFFF00"/>
                  </a:solidFill>
                </a:rPr>
                <a:t> </a:t>
              </a:r>
              <a:r>
                <a:rPr lang="en-US" sz="1600" kern="1200" dirty="0"/>
                <a:t>of activity’s total basic pay budget of employees onboard as of 30 </a:t>
              </a:r>
              <a:r>
                <a:rPr lang="en-US" sz="1600" dirty="0"/>
                <a:t>September. </a:t>
              </a:r>
              <a:endParaRPr lang="en-US" sz="1600" kern="1200" dirty="0"/>
            </a:p>
          </p:txBody>
        </p:sp>
        <p:sp>
          <p:nvSpPr>
            <p:cNvPr id="21" name="Oval 20">
              <a:extLst>
                <a:ext uri="{FF2B5EF4-FFF2-40B4-BE49-F238E27FC236}">
                  <a16:creationId xmlns:a16="http://schemas.microsoft.com/office/drawing/2014/main" id="{8B8E74D5-57F5-4A64-8358-E14E2FF8FA53}"/>
                </a:ext>
              </a:extLst>
            </p:cNvPr>
            <p:cNvSpPr/>
            <p:nvPr/>
          </p:nvSpPr>
          <p:spPr>
            <a:xfrm>
              <a:off x="1028699" y="1676400"/>
              <a:ext cx="1283999" cy="1283999"/>
            </a:xfrm>
            <a:prstGeom prst="ellipse">
              <a:avLst/>
            </a:prstGeom>
            <a:blipFill dpi="0" rotWithShape="0">
              <a:blip r:embed="rId4"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22" name="Group 21">
            <a:extLst>
              <a:ext uri="{FF2B5EF4-FFF2-40B4-BE49-F238E27FC236}">
                <a16:creationId xmlns:a16="http://schemas.microsoft.com/office/drawing/2014/main" id="{CA80108C-AB6D-4094-B4B1-D0761A6859EB}"/>
              </a:ext>
            </a:extLst>
          </p:cNvPr>
          <p:cNvGrpSpPr/>
          <p:nvPr/>
        </p:nvGrpSpPr>
        <p:grpSpPr>
          <a:xfrm>
            <a:off x="1298094" y="3128469"/>
            <a:ext cx="6893350" cy="1283999"/>
            <a:chOff x="1333495" y="3356788"/>
            <a:chExt cx="6893350" cy="1283999"/>
          </a:xfrm>
        </p:grpSpPr>
        <p:sp>
          <p:nvSpPr>
            <p:cNvPr id="23" name="Freeform: Shape 22">
              <a:extLst>
                <a:ext uri="{FF2B5EF4-FFF2-40B4-BE49-F238E27FC236}">
                  <a16:creationId xmlns:a16="http://schemas.microsoft.com/office/drawing/2014/main" id="{23E9C972-0716-4632-AAAD-B0797B9C2389}"/>
                </a:ext>
              </a:extLst>
            </p:cNvPr>
            <p:cNvSpPr/>
            <p:nvPr/>
          </p:nvSpPr>
          <p:spPr>
            <a:xfrm>
              <a:off x="1975495" y="3479027"/>
              <a:ext cx="6251350" cy="1027199"/>
            </a:xfrm>
            <a:custGeom>
              <a:avLst/>
              <a:gdLst>
                <a:gd name="connsiteX0" fmla="*/ 0 w 6651142"/>
                <a:gd name="connsiteY0" fmla="*/ 0 h 1027199"/>
                <a:gd name="connsiteX1" fmla="*/ 6651142 w 6651142"/>
                <a:gd name="connsiteY1" fmla="*/ 0 h 1027199"/>
                <a:gd name="connsiteX2" fmla="*/ 6651142 w 6651142"/>
                <a:gd name="connsiteY2" fmla="*/ 1027199 h 1027199"/>
                <a:gd name="connsiteX3" fmla="*/ 0 w 6651142"/>
                <a:gd name="connsiteY3" fmla="*/ 1027199 h 1027199"/>
                <a:gd name="connsiteX4" fmla="*/ 0 w 6651142"/>
                <a:gd name="connsiteY4" fmla="*/ 0 h 1027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1142" h="1027199">
                  <a:moveTo>
                    <a:pt x="0" y="0"/>
                  </a:moveTo>
                  <a:lnTo>
                    <a:pt x="6651142" y="0"/>
                  </a:lnTo>
                  <a:lnTo>
                    <a:pt x="6651142" y="1027199"/>
                  </a:lnTo>
                  <a:lnTo>
                    <a:pt x="0" y="1027199"/>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5340" tIns="50800" rIns="50800" bIns="50800" numCol="1" spcCol="1270" anchor="ctr" anchorCtr="0">
              <a:noAutofit/>
            </a:bodyPr>
            <a:lstStyle/>
            <a:p>
              <a:pPr marL="0" lvl="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General Pay Increase (GPI)</a:t>
              </a:r>
            </a:p>
            <a:p>
              <a:pPr marL="114300" lvl="0" indent="-114300" algn="l" defTabSz="889000">
                <a:lnSpc>
                  <a:spcPct val="90000"/>
                </a:lnSpc>
                <a:spcBef>
                  <a:spcPct val="0"/>
                </a:spcBef>
                <a:spcAft>
                  <a:spcPct val="35000"/>
                </a:spcAft>
                <a:buNone/>
                <a:tabLst>
                  <a:tab pos="114300" algn="l"/>
                </a:tabLst>
              </a:pPr>
              <a:r>
                <a:rPr lang="en-US" sz="1600" kern="1200" dirty="0"/>
                <a:t>·	Accounts for the cost of labor and percentage increase for the GS pay table</a:t>
              </a:r>
            </a:p>
          </p:txBody>
        </p:sp>
        <p:sp>
          <p:nvSpPr>
            <p:cNvPr id="24" name="Oval 23">
              <a:extLst>
                <a:ext uri="{FF2B5EF4-FFF2-40B4-BE49-F238E27FC236}">
                  <a16:creationId xmlns:a16="http://schemas.microsoft.com/office/drawing/2014/main" id="{2E8835B4-47DF-40F5-8B42-D03F2C98FD52}"/>
                </a:ext>
              </a:extLst>
            </p:cNvPr>
            <p:cNvSpPr/>
            <p:nvPr/>
          </p:nvSpPr>
          <p:spPr>
            <a:xfrm>
              <a:off x="1333495" y="3356788"/>
              <a:ext cx="1283999" cy="1283999"/>
            </a:xfrm>
            <a:prstGeom prst="ellipse">
              <a:avLst/>
            </a:prstGeom>
            <a:blipFill dpi="0" rotWithShape="0">
              <a:blip r:embed="rId4"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grpSp>
        <p:nvGrpSpPr>
          <p:cNvPr id="4" name="Group 3">
            <a:extLst>
              <a:ext uri="{FF2B5EF4-FFF2-40B4-BE49-F238E27FC236}">
                <a16:creationId xmlns:a16="http://schemas.microsoft.com/office/drawing/2014/main" id="{AF87569B-51C0-4373-9CEA-07218B058907}"/>
              </a:ext>
            </a:extLst>
          </p:cNvPr>
          <p:cNvGrpSpPr/>
          <p:nvPr/>
        </p:nvGrpSpPr>
        <p:grpSpPr>
          <a:xfrm>
            <a:off x="922179" y="4534707"/>
            <a:ext cx="7269265" cy="1839899"/>
            <a:chOff x="922179" y="4534707"/>
            <a:chExt cx="7269265" cy="1839899"/>
          </a:xfrm>
        </p:grpSpPr>
        <p:sp>
          <p:nvSpPr>
            <p:cNvPr id="26" name="Freeform: Shape 25">
              <a:extLst>
                <a:ext uri="{FF2B5EF4-FFF2-40B4-BE49-F238E27FC236}">
                  <a16:creationId xmlns:a16="http://schemas.microsoft.com/office/drawing/2014/main" id="{B6C1A922-FE25-4474-9DA1-0CD43B06650A}"/>
                </a:ext>
              </a:extLst>
            </p:cNvPr>
            <p:cNvSpPr/>
            <p:nvPr/>
          </p:nvSpPr>
          <p:spPr>
            <a:xfrm>
              <a:off x="1520221" y="4534707"/>
              <a:ext cx="6671223" cy="1839899"/>
            </a:xfrm>
            <a:custGeom>
              <a:avLst/>
              <a:gdLst>
                <a:gd name="connsiteX0" fmla="*/ 0 w 6386659"/>
                <a:gd name="connsiteY0" fmla="*/ 0 h 1552406"/>
                <a:gd name="connsiteX1" fmla="*/ 6386659 w 6386659"/>
                <a:gd name="connsiteY1" fmla="*/ 0 h 1552406"/>
                <a:gd name="connsiteX2" fmla="*/ 6386659 w 6386659"/>
                <a:gd name="connsiteY2" fmla="*/ 1552406 h 1552406"/>
                <a:gd name="connsiteX3" fmla="*/ 0 w 6386659"/>
                <a:gd name="connsiteY3" fmla="*/ 1552406 h 1552406"/>
                <a:gd name="connsiteX4" fmla="*/ 0 w 6386659"/>
                <a:gd name="connsiteY4" fmla="*/ 0 h 1552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6659" h="1552406">
                  <a:moveTo>
                    <a:pt x="0" y="0"/>
                  </a:moveTo>
                  <a:lnTo>
                    <a:pt x="6386659" y="0"/>
                  </a:lnTo>
                  <a:lnTo>
                    <a:pt x="6386659" y="1552406"/>
                  </a:lnTo>
                  <a:lnTo>
                    <a:pt x="0" y="1552406"/>
                  </a:lnTo>
                  <a:lnTo>
                    <a:pt x="0" y="0"/>
                  </a:lnTo>
                  <a:close/>
                </a:path>
              </a:pathLst>
            </a:cu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534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Contribution Awards (CA)</a:t>
              </a:r>
            </a:p>
            <a:p>
              <a:pPr marL="114300" lvl="0" indent="-114300" algn="l" defTabSz="889000">
                <a:lnSpc>
                  <a:spcPct val="90000"/>
                </a:lnSpc>
                <a:spcBef>
                  <a:spcPct val="0"/>
                </a:spcBef>
                <a:spcAft>
                  <a:spcPct val="35000"/>
                </a:spcAft>
                <a:buNone/>
                <a:tabLst>
                  <a:tab pos="114300" algn="l"/>
                </a:tabLst>
              </a:pPr>
              <a:r>
                <a:rPr lang="en-US" sz="1600" kern="1200" dirty="0"/>
                <a:t>·	Intended to be consistent with funds historically spent in GS on performance awards</a:t>
              </a:r>
            </a:p>
            <a:p>
              <a:pPr marL="114300" lvl="0" indent="-114300" algn="l" defTabSz="889000">
                <a:lnSpc>
                  <a:spcPct val="90000"/>
                </a:lnSpc>
                <a:spcBef>
                  <a:spcPct val="0"/>
                </a:spcBef>
                <a:spcAft>
                  <a:spcPct val="35000"/>
                </a:spcAft>
                <a:buFont typeface="Symbol" panose="05050102010706020507" pitchFamily="18" charset="2"/>
                <a:buNone/>
                <a:tabLst>
                  <a:tab pos="114300" algn="l"/>
                </a:tabLst>
              </a:pPr>
              <a:r>
                <a:rPr lang="en-US" sz="1600" kern="1200" dirty="0"/>
                <a:t>·	Minimum of </a:t>
              </a:r>
              <a:r>
                <a:rPr lang="en-US" sz="2000" b="1" kern="1200" dirty="0">
                  <a:solidFill>
                    <a:srgbClr val="FFFF00"/>
                  </a:solidFill>
                </a:rPr>
                <a:t>1% </a:t>
              </a:r>
              <a:r>
                <a:rPr lang="en-US" sz="1600" kern="1200" dirty="0"/>
                <a:t>of activity’s total adjusted basic pay budget</a:t>
              </a:r>
            </a:p>
            <a:p>
              <a:pPr marL="114300" lvl="0" indent="-114300" algn="l" defTabSz="889000">
                <a:lnSpc>
                  <a:spcPct val="90000"/>
                </a:lnSpc>
                <a:spcBef>
                  <a:spcPct val="0"/>
                </a:spcBef>
                <a:spcAft>
                  <a:spcPct val="35000"/>
                </a:spcAft>
                <a:buFont typeface="Symbol" panose="05050102010706020507" pitchFamily="18" charset="2"/>
                <a:buNone/>
                <a:tabLst>
                  <a:tab pos="114300" algn="l"/>
                </a:tabLst>
              </a:pPr>
              <a:r>
                <a:rPr lang="en-US" sz="1600" kern="1200" dirty="0"/>
                <a:t>·	Will not exceed 90% of organization total awards budget</a:t>
              </a:r>
            </a:p>
          </p:txBody>
        </p:sp>
        <p:sp>
          <p:nvSpPr>
            <p:cNvPr id="27" name="Oval 26">
              <a:extLst>
                <a:ext uri="{FF2B5EF4-FFF2-40B4-BE49-F238E27FC236}">
                  <a16:creationId xmlns:a16="http://schemas.microsoft.com/office/drawing/2014/main" id="{A61964A6-675E-4028-8A0C-4514DEBD3E43}"/>
                </a:ext>
              </a:extLst>
            </p:cNvPr>
            <p:cNvSpPr/>
            <p:nvPr/>
          </p:nvSpPr>
          <p:spPr>
            <a:xfrm>
              <a:off x="922179" y="4805961"/>
              <a:ext cx="1283999" cy="1283999"/>
            </a:xfrm>
            <a:prstGeom prst="ellipse">
              <a:avLst/>
            </a:prstGeom>
            <a:blipFill dpi="0" rotWithShape="0">
              <a:blip r:embed="rId4" cstate="email">
                <a:extLst>
                  <a:ext uri="{28A0092B-C50C-407E-A947-70E740481C1C}">
                    <a14:useLocalDpi xmlns:a14="http://schemas.microsoft.com/office/drawing/2010/main"/>
                  </a:ext>
                </a:extLst>
              </a:blip>
              <a:srcRect/>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7322031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out)">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out)">
                                      <p:cBhvr>
                                        <p:cTn id="12" dur="1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out)">
                                      <p:cBhvr>
                                        <p:cTn id="17" dur="2000"/>
                                        <p:tgtEl>
                                          <p:spTgt spid="4"/>
                                        </p:tgtEl>
                                      </p:cBhvr>
                                    </p:animEffect>
                                  </p:childTnLst>
                                </p:cTn>
                              </p:par>
                            </p:childTnLst>
                          </p:cTn>
                        </p:par>
                        <p:par>
                          <p:cTn id="18" fill="hold">
                            <p:stCondLst>
                              <p:cond delay="2000"/>
                            </p:stCondLst>
                            <p:childTnLst>
                              <p:par>
                                <p:cTn id="19" presetID="22" presetClass="entr" presetSubtype="4" fill="hold"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lgGrid">
          <a:fgClr>
            <a:srgbClr val="E7F1F9"/>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B27E-40A1-4DB4-941F-9E3BE0C56AF9}"/>
              </a:ext>
            </a:extLst>
          </p:cNvPr>
          <p:cNvSpPr>
            <a:spLocks noGrp="1"/>
          </p:cNvSpPr>
          <p:nvPr>
            <p:ph type="title"/>
          </p:nvPr>
        </p:nvSpPr>
        <p:spPr/>
        <p:txBody>
          <a:bodyPr anchor="t">
            <a:noAutofit/>
          </a:bodyPr>
          <a:lstStyle/>
          <a:p>
            <a:pPr marL="182880" indent="-182880"/>
            <a:r>
              <a:rPr lang="en-US" dirty="0"/>
              <a:t>The “Rails”</a:t>
            </a:r>
          </a:p>
        </p:txBody>
      </p:sp>
      <p:sp>
        <p:nvSpPr>
          <p:cNvPr id="77" name="Freeform 21">
            <a:extLst>
              <a:ext uri="{FF2B5EF4-FFF2-40B4-BE49-F238E27FC236}">
                <a16:creationId xmlns:a16="http://schemas.microsoft.com/office/drawing/2014/main" id="{B84B766B-C6CF-4B11-A14F-AA2310934FDF}"/>
              </a:ext>
            </a:extLst>
          </p:cNvPr>
          <p:cNvSpPr>
            <a:spLocks/>
          </p:cNvSpPr>
          <p:nvPr/>
        </p:nvSpPr>
        <p:spPr bwMode="auto">
          <a:xfrm>
            <a:off x="2362200" y="3233060"/>
            <a:ext cx="4748213" cy="1616075"/>
          </a:xfrm>
          <a:custGeom>
            <a:avLst/>
            <a:gdLst>
              <a:gd name="T0" fmla="*/ 0 w 2991"/>
              <a:gd name="T1" fmla="*/ 1018 h 1018"/>
              <a:gd name="T2" fmla="*/ 2991 w 2991"/>
              <a:gd name="T3" fmla="*/ 0 h 1018"/>
            </a:gdLst>
            <a:ahLst/>
            <a:cxnLst>
              <a:cxn ang="0">
                <a:pos x="T0" y="T1"/>
              </a:cxn>
              <a:cxn ang="0">
                <a:pos x="T2" y="T3"/>
              </a:cxn>
            </a:cxnLst>
            <a:rect l="0" t="0" r="r" b="b"/>
            <a:pathLst>
              <a:path w="2991" h="1018">
                <a:moveTo>
                  <a:pt x="0" y="1018"/>
                </a:moveTo>
                <a:cubicBezTo>
                  <a:pt x="1420" y="550"/>
                  <a:pt x="2840" y="83"/>
                  <a:pt x="2991"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8" name="AutoShape 26">
            <a:extLst>
              <a:ext uri="{FF2B5EF4-FFF2-40B4-BE49-F238E27FC236}">
                <a16:creationId xmlns:a16="http://schemas.microsoft.com/office/drawing/2014/main" id="{909F67F5-DDEE-4AB7-8169-66B46D547748}"/>
              </a:ext>
            </a:extLst>
          </p:cNvPr>
          <p:cNvSpPr>
            <a:spLocks noChangeArrowheads="1"/>
          </p:cNvSpPr>
          <p:nvPr/>
        </p:nvSpPr>
        <p:spPr bwMode="auto">
          <a:xfrm>
            <a:off x="4191000" y="2318660"/>
            <a:ext cx="2095500" cy="1054100"/>
          </a:xfrm>
          <a:prstGeom prst="wedgeRectCallout">
            <a:avLst>
              <a:gd name="adj1" fmla="val -78866"/>
              <a:gd name="adj2" fmla="val 10210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Char char="n"/>
              <a:tabLst/>
              <a:defRPr/>
            </a:pP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grpSp>
        <p:nvGrpSpPr>
          <p:cNvPr id="79" name="Group 78">
            <a:extLst>
              <a:ext uri="{FF2B5EF4-FFF2-40B4-BE49-F238E27FC236}">
                <a16:creationId xmlns:a16="http://schemas.microsoft.com/office/drawing/2014/main" id="{CA935685-69AB-4253-99DD-8C0875253412}"/>
              </a:ext>
            </a:extLst>
          </p:cNvPr>
          <p:cNvGrpSpPr/>
          <p:nvPr/>
        </p:nvGrpSpPr>
        <p:grpSpPr>
          <a:xfrm>
            <a:off x="1600200" y="5818074"/>
            <a:ext cx="6819900" cy="488386"/>
            <a:chOff x="1600200" y="5556814"/>
            <a:chExt cx="6819900" cy="488386"/>
          </a:xfrm>
          <a:effectLst>
            <a:outerShdw blurRad="50800" dist="38100" dir="2700000" algn="tl" rotWithShape="0">
              <a:prstClr val="black">
                <a:alpha val="40000"/>
              </a:prstClr>
            </a:outerShdw>
          </a:effectLst>
        </p:grpSpPr>
        <p:sp>
          <p:nvSpPr>
            <p:cNvPr id="80" name="Arrow: Left-Right 79">
              <a:extLst>
                <a:ext uri="{FF2B5EF4-FFF2-40B4-BE49-F238E27FC236}">
                  <a16:creationId xmlns:a16="http://schemas.microsoft.com/office/drawing/2014/main" id="{197BAEA6-DF29-4917-AF1B-5FA5FF9507BA}"/>
                </a:ext>
              </a:extLst>
            </p:cNvPr>
            <p:cNvSpPr/>
            <p:nvPr/>
          </p:nvSpPr>
          <p:spPr>
            <a:xfrm>
              <a:off x="1981200" y="5749290"/>
              <a:ext cx="6008591" cy="215931"/>
            </a:xfrm>
            <a:prstGeom prst="leftRightArrow">
              <a:avLst/>
            </a:prstGeom>
            <a:solidFill>
              <a:sysClr val="windowText" lastClr="0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386855A0-F575-4C5F-88C3-09A28CE45C35}"/>
                </a:ext>
              </a:extLst>
            </p:cNvPr>
            <p:cNvGrpSpPr/>
            <p:nvPr/>
          </p:nvGrpSpPr>
          <p:grpSpPr>
            <a:xfrm>
              <a:off x="1600200" y="5556814"/>
              <a:ext cx="6819900" cy="488386"/>
              <a:chOff x="1600200" y="5556814"/>
              <a:chExt cx="6819900" cy="488386"/>
            </a:xfrm>
          </p:grpSpPr>
          <p:sp>
            <p:nvSpPr>
              <p:cNvPr id="82" name="Text Box 28">
                <a:extLst>
                  <a:ext uri="{FF2B5EF4-FFF2-40B4-BE49-F238E27FC236}">
                    <a16:creationId xmlns:a16="http://schemas.microsoft.com/office/drawing/2014/main" id="{CE9EC732-EA13-4E68-9CB4-940458CB385F}"/>
                  </a:ext>
                </a:extLst>
              </p:cNvPr>
              <p:cNvSpPr txBox="1">
                <a:spLocks noChangeArrowheads="1"/>
              </p:cNvSpPr>
              <p:nvPr/>
            </p:nvSpPr>
            <p:spPr bwMode="auto">
              <a:xfrm>
                <a:off x="1600200" y="5666352"/>
                <a:ext cx="2619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0</a:t>
                </a:r>
              </a:p>
            </p:txBody>
          </p:sp>
          <p:sp>
            <p:nvSpPr>
              <p:cNvPr id="83" name="Rectangle 29">
                <a:extLst>
                  <a:ext uri="{FF2B5EF4-FFF2-40B4-BE49-F238E27FC236}">
                    <a16:creationId xmlns:a16="http://schemas.microsoft.com/office/drawing/2014/main" id="{A7CCBF23-5E6C-4A31-8B49-39E68CB23C52}"/>
                  </a:ext>
                </a:extLst>
              </p:cNvPr>
              <p:cNvSpPr>
                <a:spLocks noChangeArrowheads="1"/>
              </p:cNvSpPr>
              <p:nvPr/>
            </p:nvSpPr>
            <p:spPr bwMode="auto">
              <a:xfrm>
                <a:off x="3241709" y="5704681"/>
                <a:ext cx="3593933" cy="340519"/>
              </a:xfrm>
              <a:prstGeom prst="round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2000" b="1" i="0" u="none" strike="noStrike" kern="0" cap="none" spc="10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Overall Contribution Score</a:t>
                </a:r>
                <a:endParaRPr kumimoji="0" lang="en-US" altLang="en-US" sz="2000" b="1" i="0" u="none" strike="noStrike" kern="0" cap="none" spc="10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84" name="Line 30">
                <a:extLst>
                  <a:ext uri="{FF2B5EF4-FFF2-40B4-BE49-F238E27FC236}">
                    <a16:creationId xmlns:a16="http://schemas.microsoft.com/office/drawing/2014/main" id="{7D21F9B7-AB67-4075-BF04-75DC5E6E52B0}"/>
                  </a:ext>
                </a:extLst>
              </p:cNvPr>
              <p:cNvSpPr>
                <a:spLocks noChangeShapeType="1"/>
              </p:cNvSpPr>
              <p:nvPr/>
            </p:nvSpPr>
            <p:spPr bwMode="auto">
              <a:xfrm>
                <a:off x="1628775" y="5556814"/>
                <a:ext cx="6718300"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5" name="Text Box 31">
                <a:extLst>
                  <a:ext uri="{FF2B5EF4-FFF2-40B4-BE49-F238E27FC236}">
                    <a16:creationId xmlns:a16="http://schemas.microsoft.com/office/drawing/2014/main" id="{366F77B3-3DF8-4E62-90FF-B40C6C2061C0}"/>
                  </a:ext>
                </a:extLst>
              </p:cNvPr>
              <p:cNvSpPr txBox="1">
                <a:spLocks noChangeArrowheads="1"/>
              </p:cNvSpPr>
              <p:nvPr/>
            </p:nvSpPr>
            <p:spPr bwMode="auto">
              <a:xfrm>
                <a:off x="8026400" y="5629839"/>
                <a:ext cx="3937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prstClr val="black"/>
                    </a:solidFill>
                    <a:effectLst/>
                    <a:uLnTx/>
                    <a:uFillTx/>
                    <a:latin typeface="Calibri"/>
                    <a:ea typeface="+mn-ea"/>
                    <a:cs typeface="+mn-cs"/>
                  </a:rPr>
                  <a:t>100</a:t>
                </a:r>
              </a:p>
            </p:txBody>
          </p:sp>
          <p:sp>
            <p:nvSpPr>
              <p:cNvPr id="86" name="Line 32">
                <a:extLst>
                  <a:ext uri="{FF2B5EF4-FFF2-40B4-BE49-F238E27FC236}">
                    <a16:creationId xmlns:a16="http://schemas.microsoft.com/office/drawing/2014/main" id="{A4B76711-05D9-472A-9A27-9A75D98466C5}"/>
                  </a:ext>
                </a:extLst>
              </p:cNvPr>
              <p:cNvSpPr>
                <a:spLocks noChangeShapeType="1"/>
              </p:cNvSpPr>
              <p:nvPr/>
            </p:nvSpPr>
            <p:spPr bwMode="auto">
              <a:xfrm>
                <a:off x="1704975" y="5569514"/>
                <a:ext cx="0" cy="762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7" name="Line 33">
                <a:extLst>
                  <a:ext uri="{FF2B5EF4-FFF2-40B4-BE49-F238E27FC236}">
                    <a16:creationId xmlns:a16="http://schemas.microsoft.com/office/drawing/2014/main" id="{0DADB7E7-C735-495F-AC08-B6A11E98F81B}"/>
                  </a:ext>
                </a:extLst>
              </p:cNvPr>
              <p:cNvSpPr>
                <a:spLocks noChangeShapeType="1"/>
              </p:cNvSpPr>
              <p:nvPr/>
            </p:nvSpPr>
            <p:spPr bwMode="auto">
              <a:xfrm>
                <a:off x="8207375" y="5569514"/>
                <a:ext cx="0" cy="88900"/>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sp>
        <p:nvSpPr>
          <p:cNvPr id="88" name="Rectangle 3">
            <a:extLst>
              <a:ext uri="{FF2B5EF4-FFF2-40B4-BE49-F238E27FC236}">
                <a16:creationId xmlns:a16="http://schemas.microsoft.com/office/drawing/2014/main" id="{AB21D710-F20F-4D49-A17B-7F2917A5518D}"/>
              </a:ext>
            </a:extLst>
          </p:cNvPr>
          <p:cNvSpPr>
            <a:spLocks noChangeArrowheads="1"/>
          </p:cNvSpPr>
          <p:nvPr/>
        </p:nvSpPr>
        <p:spPr bwMode="auto">
          <a:xfrm>
            <a:off x="2194021" y="2810197"/>
            <a:ext cx="6553216" cy="281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89" name="Group 88">
            <a:extLst>
              <a:ext uri="{FF2B5EF4-FFF2-40B4-BE49-F238E27FC236}">
                <a16:creationId xmlns:a16="http://schemas.microsoft.com/office/drawing/2014/main" id="{3DB2E041-1AC3-4895-852A-55BC773C8990}"/>
              </a:ext>
            </a:extLst>
          </p:cNvPr>
          <p:cNvGrpSpPr/>
          <p:nvPr/>
        </p:nvGrpSpPr>
        <p:grpSpPr>
          <a:xfrm>
            <a:off x="7534384" y="2024384"/>
            <a:ext cx="1284291" cy="2311402"/>
            <a:chOff x="7534384" y="1763124"/>
            <a:chExt cx="1284291" cy="2311402"/>
          </a:xfrm>
        </p:grpSpPr>
        <p:sp>
          <p:nvSpPr>
            <p:cNvPr id="90" name="Line 42">
              <a:extLst>
                <a:ext uri="{FF2B5EF4-FFF2-40B4-BE49-F238E27FC236}">
                  <a16:creationId xmlns:a16="http://schemas.microsoft.com/office/drawing/2014/main" id="{6681A3E0-8CCB-4518-94EA-9C1DAB18A149}"/>
                </a:ext>
              </a:extLst>
            </p:cNvPr>
            <p:cNvSpPr>
              <a:spLocks noChangeShapeType="1"/>
            </p:cNvSpPr>
            <p:nvPr/>
          </p:nvSpPr>
          <p:spPr bwMode="auto">
            <a:xfrm flipH="1" flipV="1">
              <a:off x="8232886" y="1763124"/>
              <a:ext cx="120650" cy="995363"/>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91" name="Text Box 40">
              <a:extLst>
                <a:ext uri="{FF2B5EF4-FFF2-40B4-BE49-F238E27FC236}">
                  <a16:creationId xmlns:a16="http://schemas.microsoft.com/office/drawing/2014/main" id="{BE7DB14D-B706-42EA-82C8-F5C5C9F02B74}"/>
                </a:ext>
              </a:extLst>
            </p:cNvPr>
            <p:cNvSpPr txBox="1">
              <a:spLocks noChangeArrowheads="1"/>
            </p:cNvSpPr>
            <p:nvPr/>
          </p:nvSpPr>
          <p:spPr bwMode="auto">
            <a:xfrm>
              <a:off x="7534384" y="2764837"/>
              <a:ext cx="1284291" cy="1309689"/>
            </a:xfrm>
            <a:prstGeom prst="plaque">
              <a:avLst/>
            </a:prstGeom>
            <a:solidFill>
              <a:srgbClr val="C00000"/>
            </a:solidFill>
            <a:ln w="9525" cap="flat" cmpd="sng" algn="ctr">
              <a:noFill/>
              <a:prstDash val="solid"/>
              <a:miter lim="800000"/>
              <a:headEnd/>
              <a:tailEnd/>
            </a:ln>
            <a:effectLst/>
            <a:scene3d>
              <a:camera prst="orthographicFront">
                <a:rot lat="0" lon="0" rev="0"/>
              </a:camera>
              <a:lightRig rig="chilly" dir="t">
                <a:rot lat="0" lon="0" rev="18480000"/>
              </a:lightRig>
            </a:scene3d>
            <a:sp3d prstMaterial="clear">
              <a:bevelT h="635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GS-15,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Step-10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Salary</a:t>
              </a:r>
            </a:p>
          </p:txBody>
        </p:sp>
      </p:grpSp>
      <p:sp>
        <p:nvSpPr>
          <p:cNvPr id="92" name="TextBox 91">
            <a:extLst>
              <a:ext uri="{FF2B5EF4-FFF2-40B4-BE49-F238E27FC236}">
                <a16:creationId xmlns:a16="http://schemas.microsoft.com/office/drawing/2014/main" id="{1EA7AEBD-CDF4-4586-92A5-5D0C37309C6B}"/>
              </a:ext>
            </a:extLst>
          </p:cNvPr>
          <p:cNvSpPr txBox="1"/>
          <p:nvPr/>
        </p:nvSpPr>
        <p:spPr>
          <a:xfrm>
            <a:off x="2041604" y="2326556"/>
            <a:ext cx="26086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rPr>
              <a:t>Overcompensated Region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kern="0" dirty="0">
                <a:solidFill>
                  <a:srgbClr val="C00000"/>
                </a:solidFill>
                <a:effectLst>
                  <a:outerShdw blurRad="38100" dist="38100" dir="2700000" algn="tl">
                    <a:srgbClr val="000000">
                      <a:alpha val="43137"/>
                    </a:srgbClr>
                  </a:outerShdw>
                </a:effectLst>
                <a:latin typeface="Calibri"/>
              </a:rPr>
              <a:t>Region “A”</a:t>
            </a:r>
            <a:endParaRPr kumimoji="0" lang="en-US" sz="18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mn-cs"/>
            </a:endParaRPr>
          </a:p>
        </p:txBody>
      </p:sp>
      <p:sp>
        <p:nvSpPr>
          <p:cNvPr id="93" name="TextBox 92">
            <a:extLst>
              <a:ext uri="{FF2B5EF4-FFF2-40B4-BE49-F238E27FC236}">
                <a16:creationId xmlns:a16="http://schemas.microsoft.com/office/drawing/2014/main" id="{5D9F43B0-2917-43C6-8181-ABA2672BE43A}"/>
              </a:ext>
            </a:extLst>
          </p:cNvPr>
          <p:cNvSpPr txBox="1"/>
          <p:nvPr/>
        </p:nvSpPr>
        <p:spPr>
          <a:xfrm>
            <a:off x="5286802" y="4435831"/>
            <a:ext cx="2830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rPr>
              <a:t>Undercompensated Region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kern="0" dirty="0">
                <a:solidFill>
                  <a:srgbClr val="7030A0"/>
                </a:solidFill>
                <a:effectLst>
                  <a:outerShdw blurRad="38100" dist="38100" dir="2700000" algn="tl">
                    <a:srgbClr val="000000">
                      <a:alpha val="43137"/>
                    </a:srgbClr>
                  </a:outerShdw>
                </a:effectLst>
                <a:latin typeface="Calibri"/>
              </a:rPr>
              <a:t>Region “B”</a:t>
            </a:r>
            <a:endParaRPr kumimoji="0" lang="en-US" sz="1800" b="0"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Calibri"/>
              <a:ea typeface="+mn-ea"/>
              <a:cs typeface="+mn-cs"/>
            </a:endParaRPr>
          </a:p>
        </p:txBody>
      </p:sp>
      <p:sp>
        <p:nvSpPr>
          <p:cNvPr id="105" name="Rectangle 13">
            <a:extLst>
              <a:ext uri="{FF2B5EF4-FFF2-40B4-BE49-F238E27FC236}">
                <a16:creationId xmlns:a16="http://schemas.microsoft.com/office/drawing/2014/main" id="{7EEE19AD-8D9A-4587-8B8E-DDCF93F70750}"/>
              </a:ext>
            </a:extLst>
          </p:cNvPr>
          <p:cNvSpPr>
            <a:spLocks noChangeArrowheads="1"/>
          </p:cNvSpPr>
          <p:nvPr/>
        </p:nvSpPr>
        <p:spPr bwMode="auto">
          <a:xfrm>
            <a:off x="1084888" y="5696894"/>
            <a:ext cx="5097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$22,360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grpSp>
        <p:nvGrpSpPr>
          <p:cNvPr id="115" name="Group 46">
            <a:extLst>
              <a:ext uri="{FF2B5EF4-FFF2-40B4-BE49-F238E27FC236}">
                <a16:creationId xmlns:a16="http://schemas.microsoft.com/office/drawing/2014/main" id="{D77F6C24-376B-4F5D-BCF9-0FEAF842B1F3}"/>
              </a:ext>
            </a:extLst>
          </p:cNvPr>
          <p:cNvGrpSpPr>
            <a:grpSpLocks/>
          </p:cNvGrpSpPr>
          <p:nvPr/>
        </p:nvGrpSpPr>
        <p:grpSpPr bwMode="auto">
          <a:xfrm>
            <a:off x="1704975" y="1902371"/>
            <a:ext cx="6502400" cy="3843239"/>
            <a:chOff x="1248" y="1296"/>
            <a:chExt cx="4096" cy="1323"/>
          </a:xfrm>
        </p:grpSpPr>
        <p:sp>
          <p:nvSpPr>
            <p:cNvPr id="116" name="Freeform 22">
              <a:extLst>
                <a:ext uri="{FF2B5EF4-FFF2-40B4-BE49-F238E27FC236}">
                  <a16:creationId xmlns:a16="http://schemas.microsoft.com/office/drawing/2014/main" id="{FF8D127A-04B2-4400-A81B-4A2AE36E97D2}"/>
                </a:ext>
              </a:extLst>
            </p:cNvPr>
            <p:cNvSpPr>
              <a:spLocks/>
            </p:cNvSpPr>
            <p:nvPr/>
          </p:nvSpPr>
          <p:spPr bwMode="auto">
            <a:xfrm>
              <a:off x="1248" y="1315"/>
              <a:ext cx="4096" cy="1304"/>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57150" cap="flat" cmpd="sng">
              <a:solidFill>
                <a:srgbClr val="C00000"/>
              </a:solidFill>
              <a:prstDash val="solid"/>
              <a:round/>
              <a:headEnd/>
              <a:tailEnd/>
            </a:ln>
            <a:effectLst>
              <a:glow rad="63500">
                <a:srgbClr val="A5A5A5">
                  <a:satMod val="175000"/>
                  <a:alpha val="40000"/>
                </a:srgbClr>
              </a:glow>
              <a:outerShdw dist="35921" dir="2700000" algn="ctr" rotWithShape="0">
                <a:srgbClr val="E7E6E6"/>
              </a:outerShdw>
            </a:effectLst>
            <a:extLst>
              <a:ext uri="{909E8E84-426E-40DD-AFC4-6F175D3DCCD1}">
                <a14:hiddenFill xmlns:a14="http://schemas.microsoft.com/office/drawing/2010/main">
                  <a:solidFill>
                    <a:schemeClr val="accent1"/>
                  </a:solidFill>
                </a14:hiddenFill>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7" name="Text Box 38">
              <a:extLst>
                <a:ext uri="{FF2B5EF4-FFF2-40B4-BE49-F238E27FC236}">
                  <a16:creationId xmlns:a16="http://schemas.microsoft.com/office/drawing/2014/main" id="{06BE5363-886C-4DDB-BBB9-0160D6E95E37}"/>
                </a:ext>
              </a:extLst>
            </p:cNvPr>
            <p:cNvSpPr txBox="1">
              <a:spLocks noChangeArrowheads="1"/>
            </p:cNvSpPr>
            <p:nvPr/>
          </p:nvSpPr>
          <p:spPr bwMode="auto">
            <a:xfrm>
              <a:off x="3052" y="1296"/>
              <a:ext cx="1855"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50" normalizeH="0" baseline="0" noProof="0" dirty="0">
                  <a:ln>
                    <a:noFill/>
                  </a:ln>
                  <a:solidFill>
                    <a:srgbClr val="A5A5A5">
                      <a:lumMod val="50000"/>
                    </a:srgbClr>
                  </a:solidFill>
                  <a:effectLst>
                    <a:outerShdw blurRad="38100" dist="38100" dir="2700000" algn="tl">
                      <a:srgbClr val="000000">
                        <a:alpha val="43137"/>
                      </a:srgbClr>
                    </a:outerShdw>
                  </a:effectLst>
                  <a:uLnTx/>
                  <a:uFillTx/>
                  <a:latin typeface="Calibri"/>
                  <a:ea typeface="+mn-ea"/>
                  <a:cs typeface="+mn-cs"/>
                </a:rPr>
                <a:t>Standard Pay Line</a:t>
              </a:r>
            </a:p>
          </p:txBody>
        </p:sp>
      </p:grpSp>
      <p:grpSp>
        <p:nvGrpSpPr>
          <p:cNvPr id="118" name="Group 117">
            <a:extLst>
              <a:ext uri="{FF2B5EF4-FFF2-40B4-BE49-F238E27FC236}">
                <a16:creationId xmlns:a16="http://schemas.microsoft.com/office/drawing/2014/main" id="{DA092BD9-16C3-4EA1-AB9F-1DAB8EF92EE9}"/>
              </a:ext>
            </a:extLst>
          </p:cNvPr>
          <p:cNvGrpSpPr/>
          <p:nvPr/>
        </p:nvGrpSpPr>
        <p:grpSpPr>
          <a:xfrm>
            <a:off x="1694768" y="1519417"/>
            <a:ext cx="6481382" cy="4150372"/>
            <a:chOff x="1694768" y="1258157"/>
            <a:chExt cx="6481382" cy="4150372"/>
          </a:xfrm>
        </p:grpSpPr>
        <p:sp>
          <p:nvSpPr>
            <p:cNvPr id="119" name="Freeform 23">
              <a:extLst>
                <a:ext uri="{FF2B5EF4-FFF2-40B4-BE49-F238E27FC236}">
                  <a16:creationId xmlns:a16="http://schemas.microsoft.com/office/drawing/2014/main" id="{97CDC63C-3BD7-4F44-A4D5-FA479672EFBC}"/>
                </a:ext>
              </a:extLst>
            </p:cNvPr>
            <p:cNvSpPr>
              <a:spLocks/>
            </p:cNvSpPr>
            <p:nvPr/>
          </p:nvSpPr>
          <p:spPr bwMode="auto">
            <a:xfrm>
              <a:off x="1694768" y="1258157"/>
              <a:ext cx="6481382" cy="4150372"/>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12700" cap="flat" cmpd="sng">
              <a:solidFill>
                <a:srgbClr val="007BB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20" name="Group 47">
              <a:extLst>
                <a:ext uri="{FF2B5EF4-FFF2-40B4-BE49-F238E27FC236}">
                  <a16:creationId xmlns:a16="http://schemas.microsoft.com/office/drawing/2014/main" id="{E98344EF-7294-495F-AA9C-F73683812390}"/>
                </a:ext>
              </a:extLst>
            </p:cNvPr>
            <p:cNvGrpSpPr>
              <a:grpSpLocks/>
            </p:cNvGrpSpPr>
            <p:nvPr/>
          </p:nvGrpSpPr>
          <p:grpSpPr bwMode="auto">
            <a:xfrm>
              <a:off x="3503526" y="2833991"/>
              <a:ext cx="1685880" cy="872457"/>
              <a:chOff x="2304" y="1899"/>
              <a:chExt cx="1029" cy="387"/>
            </a:xfrm>
          </p:grpSpPr>
          <p:sp>
            <p:nvSpPr>
              <p:cNvPr id="121" name="Line 49">
                <a:extLst>
                  <a:ext uri="{FF2B5EF4-FFF2-40B4-BE49-F238E27FC236}">
                    <a16:creationId xmlns:a16="http://schemas.microsoft.com/office/drawing/2014/main" id="{341A9CDC-928C-4C76-B66B-805FCCE7A80C}"/>
                  </a:ext>
                </a:extLst>
              </p:cNvPr>
              <p:cNvSpPr>
                <a:spLocks noChangeShapeType="1"/>
              </p:cNvSpPr>
              <p:nvPr/>
            </p:nvSpPr>
            <p:spPr bwMode="auto">
              <a:xfrm>
                <a:off x="2958" y="1998"/>
                <a:ext cx="283" cy="288"/>
              </a:xfrm>
              <a:prstGeom prst="line">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2" name="Text Box 48">
                <a:extLst>
                  <a:ext uri="{FF2B5EF4-FFF2-40B4-BE49-F238E27FC236}">
                    <a16:creationId xmlns:a16="http://schemas.microsoft.com/office/drawing/2014/main" id="{47914265-3B66-4D16-B5C2-DDD8F99B0A5E}"/>
                  </a:ext>
                </a:extLst>
              </p:cNvPr>
              <p:cNvSpPr txBox="1">
                <a:spLocks noChangeArrowheads="1"/>
              </p:cNvSpPr>
              <p:nvPr/>
            </p:nvSpPr>
            <p:spPr bwMode="auto">
              <a:xfrm>
                <a:off x="2304" y="1899"/>
                <a:ext cx="1029" cy="173"/>
              </a:xfrm>
              <a:prstGeom prst="ellipse">
                <a:avLst/>
              </a:prstGeom>
              <a:solidFill>
                <a:srgbClr val="C00000"/>
              </a:solidFill>
              <a:ln w="9525" cap="flat" cmpd="sng" algn="ctr">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2075" tIns="0" rIns="92075"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Upper Rail</a:t>
                </a:r>
              </a:p>
            </p:txBody>
          </p:sp>
        </p:grpSp>
      </p:grpSp>
      <p:grpSp>
        <p:nvGrpSpPr>
          <p:cNvPr id="123" name="Group 122">
            <a:extLst>
              <a:ext uri="{FF2B5EF4-FFF2-40B4-BE49-F238E27FC236}">
                <a16:creationId xmlns:a16="http://schemas.microsoft.com/office/drawing/2014/main" id="{B93A675F-0D8F-4C54-AB8E-BFB45EA9DE50}"/>
              </a:ext>
            </a:extLst>
          </p:cNvPr>
          <p:cNvGrpSpPr/>
          <p:nvPr/>
        </p:nvGrpSpPr>
        <p:grpSpPr>
          <a:xfrm>
            <a:off x="1734756" y="2471060"/>
            <a:ext cx="6521909" cy="3342481"/>
            <a:chOff x="1734756" y="2209800"/>
            <a:chExt cx="6521909" cy="3342481"/>
          </a:xfrm>
        </p:grpSpPr>
        <p:sp>
          <p:nvSpPr>
            <p:cNvPr id="124" name="Freeform 24">
              <a:extLst>
                <a:ext uri="{FF2B5EF4-FFF2-40B4-BE49-F238E27FC236}">
                  <a16:creationId xmlns:a16="http://schemas.microsoft.com/office/drawing/2014/main" id="{99743600-B938-4994-B996-EB60F5353DE2}"/>
                </a:ext>
              </a:extLst>
            </p:cNvPr>
            <p:cNvSpPr>
              <a:spLocks/>
            </p:cNvSpPr>
            <p:nvPr/>
          </p:nvSpPr>
          <p:spPr bwMode="auto">
            <a:xfrm>
              <a:off x="1734756" y="2209800"/>
              <a:ext cx="6521909" cy="3342481"/>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12700" cap="flat" cmpd="sng">
              <a:solidFill>
                <a:srgbClr val="007BB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25" name="Group 44">
              <a:extLst>
                <a:ext uri="{FF2B5EF4-FFF2-40B4-BE49-F238E27FC236}">
                  <a16:creationId xmlns:a16="http://schemas.microsoft.com/office/drawing/2014/main" id="{12573CCE-C0B4-4427-8D50-E9462CCAC758}"/>
                </a:ext>
              </a:extLst>
            </p:cNvPr>
            <p:cNvGrpSpPr>
              <a:grpSpLocks/>
            </p:cNvGrpSpPr>
            <p:nvPr/>
          </p:nvGrpSpPr>
          <p:grpSpPr bwMode="auto">
            <a:xfrm>
              <a:off x="3952590" y="4380911"/>
              <a:ext cx="1649735" cy="735861"/>
              <a:chOff x="2598" y="2526"/>
              <a:chExt cx="1028" cy="343"/>
            </a:xfrm>
          </p:grpSpPr>
          <p:sp>
            <p:nvSpPr>
              <p:cNvPr id="126" name="Line 46">
                <a:extLst>
                  <a:ext uri="{FF2B5EF4-FFF2-40B4-BE49-F238E27FC236}">
                    <a16:creationId xmlns:a16="http://schemas.microsoft.com/office/drawing/2014/main" id="{B888FE71-C940-4E82-81C3-267B73C8AF73}"/>
                  </a:ext>
                </a:extLst>
              </p:cNvPr>
              <p:cNvSpPr>
                <a:spLocks noChangeShapeType="1"/>
              </p:cNvSpPr>
              <p:nvPr/>
            </p:nvSpPr>
            <p:spPr bwMode="auto">
              <a:xfrm flipH="1" flipV="1">
                <a:off x="3154" y="2526"/>
                <a:ext cx="144" cy="336"/>
              </a:xfrm>
              <a:prstGeom prst="line">
                <a:avLst/>
              </a:prstGeom>
              <a:noFill/>
              <a:ln w="28575">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7" name="Text Box 45">
                <a:extLst>
                  <a:ext uri="{FF2B5EF4-FFF2-40B4-BE49-F238E27FC236}">
                    <a16:creationId xmlns:a16="http://schemas.microsoft.com/office/drawing/2014/main" id="{2E2CC73D-C15E-4565-B1F8-A50A16A8D58A}"/>
                  </a:ext>
                </a:extLst>
              </p:cNvPr>
              <p:cNvSpPr txBox="1">
                <a:spLocks noChangeArrowheads="1"/>
              </p:cNvSpPr>
              <p:nvPr/>
            </p:nvSpPr>
            <p:spPr bwMode="auto">
              <a:xfrm>
                <a:off x="2598" y="2687"/>
                <a:ext cx="1028" cy="182"/>
              </a:xfrm>
              <a:prstGeom prst="ellipse">
                <a:avLst/>
              </a:prstGeom>
              <a:solidFill>
                <a:srgbClr val="7030A0"/>
              </a:solidFill>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2075" tIns="0" rIns="92075" bIns="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Lower Rail</a:t>
                </a:r>
              </a:p>
            </p:txBody>
          </p:sp>
        </p:grpSp>
      </p:grpSp>
      <p:sp>
        <p:nvSpPr>
          <p:cNvPr id="128" name="Text Box 43">
            <a:extLst>
              <a:ext uri="{FF2B5EF4-FFF2-40B4-BE49-F238E27FC236}">
                <a16:creationId xmlns:a16="http://schemas.microsoft.com/office/drawing/2014/main" id="{2CA56F33-C109-4C6D-9821-A95AA1C35EBC}"/>
              </a:ext>
            </a:extLst>
          </p:cNvPr>
          <p:cNvSpPr txBox="1">
            <a:spLocks noChangeArrowheads="1"/>
          </p:cNvSpPr>
          <p:nvPr/>
        </p:nvSpPr>
        <p:spPr bwMode="auto">
          <a:xfrm>
            <a:off x="5312750" y="2577454"/>
            <a:ext cx="1447800" cy="1209552"/>
          </a:xfrm>
          <a:prstGeom prst="roundRect">
            <a:avLst/>
          </a:prstGeom>
          <a:solidFill>
            <a:srgbClr val="70AD47">
              <a:lumMod val="75000"/>
            </a:srgbClr>
          </a:solidFill>
          <a:ln w="12700" cap="flat" cmpd="sng" algn="ctr">
            <a:solidFill>
              <a:srgbClr val="70AD47">
                <a:lumMod val="50000"/>
              </a:srgbClr>
            </a:solidFill>
            <a:prstDash val="solid"/>
            <a:miter lim="800000"/>
          </a:ln>
          <a:effectLst/>
          <a:scene3d>
            <a:camera prst="orthographicFront"/>
            <a:lightRig rig="threePt" dir="t"/>
          </a:scene3d>
          <a:sp3d>
            <a:bevelT w="152400" h="50800" prst="softRound"/>
          </a:sp3d>
        </p:spPr>
        <p:txBody>
          <a:bodyPr wrap="square" lIns="92075" tIns="46038" rIns="92075" bIns="46038">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Normal Pay Range</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altLang="en-US" sz="2000" kern="0" dirty="0">
                <a:solidFill>
                  <a:prstClr val="white"/>
                </a:solidFill>
                <a:effectLst>
                  <a:outerShdw blurRad="38100" dist="38100" dir="2700000" algn="tl">
                    <a:srgbClr val="000000">
                      <a:alpha val="43137"/>
                    </a:srgbClr>
                  </a:outerShdw>
                </a:effectLst>
                <a:latin typeface="Calibri" panose="020F0502020204030204"/>
              </a:rPr>
              <a:t>Region “C”</a:t>
            </a:r>
            <a:endParaRPr kumimoji="0" lang="en-US"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29" name="Straight Arrow Connector 128">
            <a:extLst>
              <a:ext uri="{FF2B5EF4-FFF2-40B4-BE49-F238E27FC236}">
                <a16:creationId xmlns:a16="http://schemas.microsoft.com/office/drawing/2014/main" id="{FBDBC821-3F26-4B38-9114-3B62061F5E51}"/>
              </a:ext>
            </a:extLst>
          </p:cNvPr>
          <p:cNvCxnSpPr/>
          <p:nvPr/>
        </p:nvCxnSpPr>
        <p:spPr>
          <a:xfrm>
            <a:off x="6858000" y="2799046"/>
            <a:ext cx="0" cy="744201"/>
          </a:xfrm>
          <a:prstGeom prst="straightConnector1">
            <a:avLst/>
          </a:prstGeom>
          <a:noFill/>
          <a:ln w="50800" cap="flat" cmpd="sng" algn="ctr">
            <a:solidFill>
              <a:srgbClr val="70AD47">
                <a:lumMod val="75000"/>
              </a:srgbClr>
            </a:solidFill>
            <a:prstDash val="solid"/>
            <a:miter lim="800000"/>
            <a:headEnd type="triangle"/>
            <a:tailEnd type="triangle"/>
          </a:ln>
          <a:effectLst/>
        </p:spPr>
      </p:cxnSp>
      <p:sp>
        <p:nvSpPr>
          <p:cNvPr id="95" name="Arrow: Left-Right 94">
            <a:extLst>
              <a:ext uri="{FF2B5EF4-FFF2-40B4-BE49-F238E27FC236}">
                <a16:creationId xmlns:a16="http://schemas.microsoft.com/office/drawing/2014/main" id="{5DF1C44B-649F-4642-A654-FC7BD6447A03}"/>
              </a:ext>
            </a:extLst>
          </p:cNvPr>
          <p:cNvSpPr/>
          <p:nvPr/>
        </p:nvSpPr>
        <p:spPr>
          <a:xfrm rot="16200000">
            <a:off x="-1278877" y="3513503"/>
            <a:ext cx="3951799" cy="227704"/>
          </a:xfrm>
          <a:prstGeom prst="leftRightArrow">
            <a:avLst/>
          </a:prstGeom>
          <a:solidFill>
            <a:sysClr val="windowText" lastClr="000000"/>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19">
            <a:extLst>
              <a:ext uri="{FF2B5EF4-FFF2-40B4-BE49-F238E27FC236}">
                <a16:creationId xmlns:a16="http://schemas.microsoft.com/office/drawing/2014/main" id="{A7641C37-08C9-4F26-A106-0141086435D2}"/>
              </a:ext>
            </a:extLst>
          </p:cNvPr>
          <p:cNvSpPr>
            <a:spLocks noChangeArrowheads="1"/>
          </p:cNvSpPr>
          <p:nvPr/>
        </p:nvSpPr>
        <p:spPr bwMode="auto">
          <a:xfrm rot="16200000">
            <a:off x="-67585" y="3447485"/>
            <a:ext cx="1487821" cy="340519"/>
          </a:xfrm>
          <a:prstGeom prst="round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2000" b="1" i="0" u="none" strike="noStrike" kern="0" cap="none" spc="10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mn-ea"/>
                <a:cs typeface="+mn-cs"/>
              </a:rPr>
              <a:t>Basic Pay</a:t>
            </a:r>
            <a:endParaRPr kumimoji="0" lang="en-US" altLang="en-US" sz="2000" b="1" i="0" u="none" strike="noStrike" kern="0" cap="none" spc="10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nvGrpSpPr>
          <p:cNvPr id="5" name="Group 4">
            <a:extLst>
              <a:ext uri="{FF2B5EF4-FFF2-40B4-BE49-F238E27FC236}">
                <a16:creationId xmlns:a16="http://schemas.microsoft.com/office/drawing/2014/main" id="{9BCE0643-7810-4CC7-A158-6D5FA4C4DEAD}"/>
              </a:ext>
            </a:extLst>
          </p:cNvPr>
          <p:cNvGrpSpPr/>
          <p:nvPr/>
        </p:nvGrpSpPr>
        <p:grpSpPr>
          <a:xfrm>
            <a:off x="935128" y="1651454"/>
            <a:ext cx="706044" cy="4172405"/>
            <a:chOff x="980393" y="2029657"/>
            <a:chExt cx="706044" cy="3794202"/>
          </a:xfrm>
        </p:grpSpPr>
        <p:sp>
          <p:nvSpPr>
            <p:cNvPr id="97" name="Rectangle 5">
              <a:extLst>
                <a:ext uri="{FF2B5EF4-FFF2-40B4-BE49-F238E27FC236}">
                  <a16:creationId xmlns:a16="http://schemas.microsoft.com/office/drawing/2014/main" id="{8697CDD5-7D60-4FA5-9BC6-1BF444BF1992}"/>
                </a:ext>
              </a:extLst>
            </p:cNvPr>
            <p:cNvSpPr>
              <a:spLocks noChangeArrowheads="1"/>
            </p:cNvSpPr>
            <p:nvPr/>
          </p:nvSpPr>
          <p:spPr bwMode="auto">
            <a:xfrm>
              <a:off x="982054" y="2766374"/>
              <a:ext cx="5883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$140,000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98" name="Line 6">
              <a:extLst>
                <a:ext uri="{FF2B5EF4-FFF2-40B4-BE49-F238E27FC236}">
                  <a16:creationId xmlns:a16="http://schemas.microsoft.com/office/drawing/2014/main" id="{C7972E6A-C9F2-4A69-82E1-57D738C52AFF}"/>
                </a:ext>
              </a:extLst>
            </p:cNvPr>
            <p:cNvSpPr>
              <a:spLocks noChangeShapeType="1"/>
            </p:cNvSpPr>
            <p:nvPr/>
          </p:nvSpPr>
          <p:spPr bwMode="auto">
            <a:xfrm flipH="1">
              <a:off x="1674813" y="2029657"/>
              <a:ext cx="11624" cy="37942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0" name="Line 8">
              <a:extLst>
                <a:ext uri="{FF2B5EF4-FFF2-40B4-BE49-F238E27FC236}">
                  <a16:creationId xmlns:a16="http://schemas.microsoft.com/office/drawing/2014/main" id="{2B9BC464-295C-4267-91C1-368F3DFBE72A}"/>
                </a:ext>
              </a:extLst>
            </p:cNvPr>
            <p:cNvSpPr>
              <a:spLocks noChangeShapeType="1"/>
            </p:cNvSpPr>
            <p:nvPr/>
          </p:nvSpPr>
          <p:spPr bwMode="auto">
            <a:xfrm>
              <a:off x="1612901" y="5293065"/>
              <a:ext cx="66563"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1" name="Line 9">
              <a:extLst>
                <a:ext uri="{FF2B5EF4-FFF2-40B4-BE49-F238E27FC236}">
                  <a16:creationId xmlns:a16="http://schemas.microsoft.com/office/drawing/2014/main" id="{1C40BF17-1BF7-4633-AF0C-94A26EDAC92D}"/>
                </a:ext>
              </a:extLst>
            </p:cNvPr>
            <p:cNvSpPr>
              <a:spLocks noChangeShapeType="1"/>
            </p:cNvSpPr>
            <p:nvPr/>
          </p:nvSpPr>
          <p:spPr bwMode="auto">
            <a:xfrm>
              <a:off x="1612900" y="4818833"/>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2" name="Line 10">
              <a:extLst>
                <a:ext uri="{FF2B5EF4-FFF2-40B4-BE49-F238E27FC236}">
                  <a16:creationId xmlns:a16="http://schemas.microsoft.com/office/drawing/2014/main" id="{F261073F-E2B5-479C-A9DE-6B1024E1A509}"/>
                </a:ext>
              </a:extLst>
            </p:cNvPr>
            <p:cNvSpPr>
              <a:spLocks noChangeShapeType="1"/>
            </p:cNvSpPr>
            <p:nvPr/>
          </p:nvSpPr>
          <p:spPr bwMode="auto">
            <a:xfrm>
              <a:off x="1603010" y="4337057"/>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3" name="Line 11">
              <a:extLst>
                <a:ext uri="{FF2B5EF4-FFF2-40B4-BE49-F238E27FC236}">
                  <a16:creationId xmlns:a16="http://schemas.microsoft.com/office/drawing/2014/main" id="{89148667-D829-46AC-A4D7-3A7BFFDEC8E9}"/>
                </a:ext>
              </a:extLst>
            </p:cNvPr>
            <p:cNvSpPr>
              <a:spLocks noChangeShapeType="1"/>
            </p:cNvSpPr>
            <p:nvPr/>
          </p:nvSpPr>
          <p:spPr bwMode="auto">
            <a:xfrm>
              <a:off x="1612900" y="3895245"/>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4" name="Line 12">
              <a:extLst>
                <a:ext uri="{FF2B5EF4-FFF2-40B4-BE49-F238E27FC236}">
                  <a16:creationId xmlns:a16="http://schemas.microsoft.com/office/drawing/2014/main" id="{BC02D442-41E3-4941-89B8-30FD6E25946E}"/>
                </a:ext>
              </a:extLst>
            </p:cNvPr>
            <p:cNvSpPr>
              <a:spLocks noChangeShapeType="1"/>
            </p:cNvSpPr>
            <p:nvPr/>
          </p:nvSpPr>
          <p:spPr bwMode="auto">
            <a:xfrm>
              <a:off x="1612900" y="3384405"/>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7" name="Rectangle 15">
              <a:extLst>
                <a:ext uri="{FF2B5EF4-FFF2-40B4-BE49-F238E27FC236}">
                  <a16:creationId xmlns:a16="http://schemas.microsoft.com/office/drawing/2014/main" id="{B24E0E4F-C06E-4FAC-8A1A-E625E497DA1C}"/>
                </a:ext>
              </a:extLst>
            </p:cNvPr>
            <p:cNvSpPr>
              <a:spLocks noChangeArrowheads="1"/>
            </p:cNvSpPr>
            <p:nvPr/>
          </p:nvSpPr>
          <p:spPr bwMode="auto">
            <a:xfrm>
              <a:off x="1060450" y="5200719"/>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$40,000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108" name="Rectangle 16">
              <a:extLst>
                <a:ext uri="{FF2B5EF4-FFF2-40B4-BE49-F238E27FC236}">
                  <a16:creationId xmlns:a16="http://schemas.microsoft.com/office/drawing/2014/main" id="{B6191D95-1FC0-4CAC-B398-563222D3E302}"/>
                </a:ext>
              </a:extLst>
            </p:cNvPr>
            <p:cNvSpPr>
              <a:spLocks noChangeArrowheads="1"/>
            </p:cNvSpPr>
            <p:nvPr/>
          </p:nvSpPr>
          <p:spPr bwMode="auto">
            <a:xfrm>
              <a:off x="1060450" y="4733646"/>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$60,000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109" name="Rectangle 17">
              <a:extLst>
                <a:ext uri="{FF2B5EF4-FFF2-40B4-BE49-F238E27FC236}">
                  <a16:creationId xmlns:a16="http://schemas.microsoft.com/office/drawing/2014/main" id="{56323835-C740-40AB-84BD-B7C6C1BBAF82}"/>
                </a:ext>
              </a:extLst>
            </p:cNvPr>
            <p:cNvSpPr>
              <a:spLocks noChangeArrowheads="1"/>
            </p:cNvSpPr>
            <p:nvPr/>
          </p:nvSpPr>
          <p:spPr bwMode="auto">
            <a:xfrm>
              <a:off x="1050560" y="4256980"/>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$80,000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110" name="Rectangle 18">
              <a:extLst>
                <a:ext uri="{FF2B5EF4-FFF2-40B4-BE49-F238E27FC236}">
                  <a16:creationId xmlns:a16="http://schemas.microsoft.com/office/drawing/2014/main" id="{B82A685F-FC2D-4505-8E19-121FBA4A3644}"/>
                </a:ext>
              </a:extLst>
            </p:cNvPr>
            <p:cNvSpPr>
              <a:spLocks noChangeArrowheads="1"/>
            </p:cNvSpPr>
            <p:nvPr/>
          </p:nvSpPr>
          <p:spPr bwMode="auto">
            <a:xfrm>
              <a:off x="982662" y="3816412"/>
              <a:ext cx="582613"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$100,000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113" name="Line 12">
              <a:extLst>
                <a:ext uri="{FF2B5EF4-FFF2-40B4-BE49-F238E27FC236}">
                  <a16:creationId xmlns:a16="http://schemas.microsoft.com/office/drawing/2014/main" id="{2C05F1A1-545A-43DB-BB43-5B3F3EABF2D0}"/>
                </a:ext>
              </a:extLst>
            </p:cNvPr>
            <p:cNvSpPr>
              <a:spLocks noChangeShapeType="1"/>
            </p:cNvSpPr>
            <p:nvPr/>
          </p:nvSpPr>
          <p:spPr bwMode="auto">
            <a:xfrm>
              <a:off x="1612122" y="2318444"/>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4" name="Rectangle 5">
              <a:extLst>
                <a:ext uri="{FF2B5EF4-FFF2-40B4-BE49-F238E27FC236}">
                  <a16:creationId xmlns:a16="http://schemas.microsoft.com/office/drawing/2014/main" id="{9A0C04B3-C720-4D55-BB88-139FE77AA09C}"/>
                </a:ext>
              </a:extLst>
            </p:cNvPr>
            <p:cNvSpPr>
              <a:spLocks noChangeArrowheads="1"/>
            </p:cNvSpPr>
            <p:nvPr/>
          </p:nvSpPr>
          <p:spPr bwMode="auto">
            <a:xfrm>
              <a:off x="982662" y="3287078"/>
              <a:ext cx="582613"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$120,000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61" name="Line 12">
              <a:extLst>
                <a:ext uri="{FF2B5EF4-FFF2-40B4-BE49-F238E27FC236}">
                  <a16:creationId xmlns:a16="http://schemas.microsoft.com/office/drawing/2014/main" id="{DF4EC867-3AC7-4E05-A8F3-9076A1F8E670}"/>
                </a:ext>
              </a:extLst>
            </p:cNvPr>
            <p:cNvSpPr>
              <a:spLocks noChangeShapeType="1"/>
            </p:cNvSpPr>
            <p:nvPr/>
          </p:nvSpPr>
          <p:spPr bwMode="auto">
            <a:xfrm>
              <a:off x="1612122" y="2854718"/>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63" name="Rectangle 5">
              <a:extLst>
                <a:ext uri="{FF2B5EF4-FFF2-40B4-BE49-F238E27FC236}">
                  <a16:creationId xmlns:a16="http://schemas.microsoft.com/office/drawing/2014/main" id="{927ADB4C-8286-440E-8150-EC5807FC2902}"/>
                </a:ext>
              </a:extLst>
            </p:cNvPr>
            <p:cNvSpPr>
              <a:spLocks noChangeArrowheads="1"/>
            </p:cNvSpPr>
            <p:nvPr/>
          </p:nvSpPr>
          <p:spPr bwMode="auto">
            <a:xfrm>
              <a:off x="980393" y="2233805"/>
              <a:ext cx="588303" cy="1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$162,672</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grpSp>
      <p:grpSp>
        <p:nvGrpSpPr>
          <p:cNvPr id="130" name="Group 129">
            <a:extLst>
              <a:ext uri="{FF2B5EF4-FFF2-40B4-BE49-F238E27FC236}">
                <a16:creationId xmlns:a16="http://schemas.microsoft.com/office/drawing/2014/main" id="{9E3FE8A2-6C78-42A1-B15F-5D543CC63C28}"/>
              </a:ext>
            </a:extLst>
          </p:cNvPr>
          <p:cNvGrpSpPr/>
          <p:nvPr/>
        </p:nvGrpSpPr>
        <p:grpSpPr>
          <a:xfrm>
            <a:off x="1679464" y="3816722"/>
            <a:ext cx="1298583" cy="1928325"/>
            <a:chOff x="1666965" y="3857039"/>
            <a:chExt cx="1298583" cy="1928325"/>
          </a:xfrm>
        </p:grpSpPr>
        <p:sp>
          <p:nvSpPr>
            <p:cNvPr id="131" name="Line 41">
              <a:extLst>
                <a:ext uri="{FF2B5EF4-FFF2-40B4-BE49-F238E27FC236}">
                  <a16:creationId xmlns:a16="http://schemas.microsoft.com/office/drawing/2014/main" id="{92E5572E-D3CC-4865-86D5-7898CD24AA53}"/>
                </a:ext>
              </a:extLst>
            </p:cNvPr>
            <p:cNvSpPr>
              <a:spLocks noChangeShapeType="1"/>
            </p:cNvSpPr>
            <p:nvPr/>
          </p:nvSpPr>
          <p:spPr bwMode="auto">
            <a:xfrm flipH="1">
              <a:off x="1666965" y="5082589"/>
              <a:ext cx="350844" cy="702775"/>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32" name="Text Box 39">
              <a:extLst>
                <a:ext uri="{FF2B5EF4-FFF2-40B4-BE49-F238E27FC236}">
                  <a16:creationId xmlns:a16="http://schemas.microsoft.com/office/drawing/2014/main" id="{F3461F49-361E-4287-9719-324577B3582F}"/>
                </a:ext>
              </a:extLst>
            </p:cNvPr>
            <p:cNvSpPr txBox="1">
              <a:spLocks noChangeArrowheads="1"/>
            </p:cNvSpPr>
            <p:nvPr/>
          </p:nvSpPr>
          <p:spPr bwMode="auto">
            <a:xfrm>
              <a:off x="1849533" y="3857039"/>
              <a:ext cx="1116015" cy="1271589"/>
            </a:xfrm>
            <a:prstGeom prst="plaque">
              <a:avLst/>
            </a:prstGeom>
            <a:solidFill>
              <a:srgbClr val="C00000"/>
            </a:solidFill>
            <a:ln w="9525" cap="flat" cmpd="sng" algn="ctr">
              <a:noFill/>
              <a:prstDash val="solid"/>
              <a:miter lim="800000"/>
              <a:headEnd/>
              <a:tailEnd/>
            </a:ln>
            <a:effectLst/>
            <a:scene3d>
              <a:camera prst="orthographicFront">
                <a:rot lat="0" lon="0" rev="0"/>
              </a:camera>
              <a:lightRig rig="chilly" dir="t">
                <a:rot lat="0" lon="0" rev="18480000"/>
              </a:lightRig>
            </a:scene3d>
            <a:sp3d prstMaterial="clear">
              <a:bevelT h="635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GS-1,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Step-1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C00000"/>
                  </a:solidFill>
                  <a:effectLst/>
                  <a:uLnTx/>
                  <a:uFillTx/>
                  <a:latin typeface="Calibri" panose="020F0502020204030204"/>
                  <a:ea typeface="+mn-ea"/>
                  <a:cs typeface="+mn-cs"/>
                </a:rPr>
                <a:t>Salary</a:t>
              </a:r>
            </a:p>
          </p:txBody>
        </p:sp>
      </p:grpSp>
      <p:sp>
        <p:nvSpPr>
          <p:cNvPr id="59" name="Slide Number Placeholder 1">
            <a:extLst>
              <a:ext uri="{FF2B5EF4-FFF2-40B4-BE49-F238E27FC236}">
                <a16:creationId xmlns:a16="http://schemas.microsoft.com/office/drawing/2014/main" id="{3B596E17-1169-4D0E-9142-08CF5DDCE06F}"/>
              </a:ext>
            </a:extLst>
          </p:cNvPr>
          <p:cNvSpPr txBox="1">
            <a:spLocks/>
          </p:cNvSpPr>
          <p:nvPr/>
        </p:nvSpPr>
        <p:spPr>
          <a:xfrm>
            <a:off x="7122379" y="6624617"/>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85093EB-6271-4776-AD74-9AC7DBDF4235}" type="slidenum">
              <a:rPr lang="en-US" sz="1200" smtClean="0">
                <a:solidFill>
                  <a:srgbClr val="002060"/>
                </a:solidFill>
                <a:latin typeface="Calibri" panose="020F0502020204030204"/>
              </a:rPr>
              <a:pPr algn="r">
                <a:defRPr/>
              </a:pPr>
              <a:t>42</a:t>
            </a:fld>
            <a:endParaRPr lang="en-US" sz="1200" dirty="0">
              <a:solidFill>
                <a:srgbClr val="002060"/>
              </a:solidFill>
              <a:latin typeface="Calibri" panose="020F0502020204030204"/>
            </a:endParaRPr>
          </a:p>
        </p:txBody>
      </p:sp>
    </p:spTree>
    <p:extLst>
      <p:ext uri="{BB962C8B-B14F-4D97-AF65-F5344CB8AC3E}">
        <p14:creationId xmlns:p14="http://schemas.microsoft.com/office/powerpoint/2010/main" val="3426261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outVertical)">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wipe(down)">
                                      <p:cBhvr>
                                        <p:cTn id="12" dur="20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wipe(up)">
                                      <p:cBhvr>
                                        <p:cTn id="17" dur="1750"/>
                                        <p:tgtEl>
                                          <p:spTgt spid="130"/>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wipe(down)">
                                      <p:cBhvr>
                                        <p:cTn id="21" dur="175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9" decel="5000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 calcmode="lin" valueType="num">
                                      <p:cBhvr additive="base">
                                        <p:cTn id="26" dur="3000" fill="hold"/>
                                        <p:tgtEl>
                                          <p:spTgt spid="118"/>
                                        </p:tgtEl>
                                        <p:attrNameLst>
                                          <p:attrName>ppt_x</p:attrName>
                                        </p:attrNameLst>
                                      </p:cBhvr>
                                      <p:tavLst>
                                        <p:tav tm="0">
                                          <p:val>
                                            <p:strVal val="0-#ppt_w/2"/>
                                          </p:val>
                                        </p:tav>
                                        <p:tav tm="100000">
                                          <p:val>
                                            <p:strVal val="#ppt_x"/>
                                          </p:val>
                                        </p:tav>
                                      </p:tavLst>
                                    </p:anim>
                                    <p:anim calcmode="lin" valueType="num">
                                      <p:cBhvr additive="base">
                                        <p:cTn id="27" dur="3000" fill="hold"/>
                                        <p:tgtEl>
                                          <p:spTgt spid="118"/>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6" decel="50000" fill="hold" nodeType="click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3000" fill="hold"/>
                                        <p:tgtEl>
                                          <p:spTgt spid="123"/>
                                        </p:tgtEl>
                                        <p:attrNameLst>
                                          <p:attrName>ppt_x</p:attrName>
                                        </p:attrNameLst>
                                      </p:cBhvr>
                                      <p:tavLst>
                                        <p:tav tm="0">
                                          <p:val>
                                            <p:strVal val="1+#ppt_w/2"/>
                                          </p:val>
                                        </p:tav>
                                        <p:tav tm="100000">
                                          <p:val>
                                            <p:strVal val="#ppt_x"/>
                                          </p:val>
                                        </p:tav>
                                      </p:tavLst>
                                    </p:anim>
                                    <p:anim calcmode="lin" valueType="num">
                                      <p:cBhvr additive="base">
                                        <p:cTn id="33" dur="3000" fill="hold"/>
                                        <p:tgtEl>
                                          <p:spTgt spid="1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750"/>
                                  </p:stCondLst>
                                  <p:childTnLst>
                                    <p:set>
                                      <p:cBhvr>
                                        <p:cTn id="36" dur="1" fill="hold">
                                          <p:stCondLst>
                                            <p:cond delay="0"/>
                                          </p:stCondLst>
                                        </p:cTn>
                                        <p:tgtEl>
                                          <p:spTgt spid="128"/>
                                        </p:tgtEl>
                                        <p:attrNameLst>
                                          <p:attrName>style.visibility</p:attrName>
                                        </p:attrNameLst>
                                      </p:cBhvr>
                                      <p:to>
                                        <p:strVal val="visible"/>
                                      </p:to>
                                    </p:set>
                                    <p:animEffect transition="in" filter="fade">
                                      <p:cBhvr>
                                        <p:cTn id="37" dur="2000"/>
                                        <p:tgtEl>
                                          <p:spTgt spid="128"/>
                                        </p:tgtEl>
                                      </p:cBhvr>
                                    </p:animEffect>
                                  </p:childTnLst>
                                </p:cTn>
                              </p:par>
                            </p:childTnLst>
                          </p:cTn>
                        </p:par>
                        <p:par>
                          <p:cTn id="38" fill="hold">
                            <p:stCondLst>
                              <p:cond delay="5750"/>
                            </p:stCondLst>
                            <p:childTnLst>
                              <p:par>
                                <p:cTn id="39" presetID="16" presetClass="entr" presetSubtype="42" fill="hold" nodeType="after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barn(outHorizontal)">
                                      <p:cBhvr>
                                        <p:cTn id="41" dur="1000"/>
                                        <p:tgtEl>
                                          <p:spTgt spid="129"/>
                                        </p:tgtEl>
                                      </p:cBhvr>
                                    </p:animEffect>
                                  </p:childTnLst>
                                </p:cTn>
                              </p:par>
                            </p:childTnLst>
                          </p:cTn>
                        </p:par>
                        <p:par>
                          <p:cTn id="42" fill="hold">
                            <p:stCondLst>
                              <p:cond delay="6750"/>
                            </p:stCondLst>
                            <p:childTnLst>
                              <p:par>
                                <p:cTn id="43" presetID="22" presetClass="entr" presetSubtype="8" fill="hold" grpId="0" nodeType="afterEffect">
                                  <p:stCondLst>
                                    <p:cond delay="750"/>
                                  </p:stCondLst>
                                  <p:iterate type="lt">
                                    <p:tmPct val="10000"/>
                                  </p:iterate>
                                  <p:childTnLst>
                                    <p:set>
                                      <p:cBhvr>
                                        <p:cTn id="44" dur="1" fill="hold">
                                          <p:stCondLst>
                                            <p:cond delay="0"/>
                                          </p:stCondLst>
                                        </p:cTn>
                                        <p:tgtEl>
                                          <p:spTgt spid="92"/>
                                        </p:tgtEl>
                                        <p:attrNameLst>
                                          <p:attrName>style.visibility</p:attrName>
                                        </p:attrNameLst>
                                      </p:cBhvr>
                                      <p:to>
                                        <p:strVal val="visible"/>
                                      </p:to>
                                    </p:set>
                                    <p:animEffect transition="in" filter="wipe(left)">
                                      <p:cBhvr>
                                        <p:cTn id="45" dur="1000"/>
                                        <p:tgtEl>
                                          <p:spTgt spid="92"/>
                                        </p:tgtEl>
                                      </p:cBhvr>
                                    </p:animEffect>
                                  </p:childTnLst>
                                </p:cTn>
                              </p:par>
                            </p:childTnLst>
                          </p:cTn>
                        </p:par>
                        <p:par>
                          <p:cTn id="46" fill="hold">
                            <p:stCondLst>
                              <p:cond delay="11400"/>
                            </p:stCondLst>
                            <p:childTnLst>
                              <p:par>
                                <p:cTn id="47" presetID="22" presetClass="entr" presetSubtype="8" fill="hold" grpId="0" nodeType="afterEffect">
                                  <p:stCondLst>
                                    <p:cond delay="750"/>
                                  </p:stCondLst>
                                  <p:iterate type="lt">
                                    <p:tmPct val="10000"/>
                                  </p:iterate>
                                  <p:childTnLst>
                                    <p:set>
                                      <p:cBhvr>
                                        <p:cTn id="48" dur="1" fill="hold">
                                          <p:stCondLst>
                                            <p:cond delay="0"/>
                                          </p:stCondLst>
                                        </p:cTn>
                                        <p:tgtEl>
                                          <p:spTgt spid="93"/>
                                        </p:tgtEl>
                                        <p:attrNameLst>
                                          <p:attrName>style.visibility</p:attrName>
                                        </p:attrNameLst>
                                      </p:cBhvr>
                                      <p:to>
                                        <p:strVal val="visible"/>
                                      </p:to>
                                    </p:set>
                                    <p:animEffect transition="in" filter="wipe(left)">
                                      <p:cBhvr>
                                        <p:cTn id="49"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1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29" name="Rectangle 2"/>
          <p:cNvSpPr>
            <a:spLocks noGrp="1" noChangeArrowheads="1"/>
          </p:cNvSpPr>
          <p:nvPr>
            <p:ph type="title"/>
          </p:nvPr>
        </p:nvSpPr>
        <p:spPr>
          <a:prstGeom prst="rect">
            <a:avLst/>
          </a:prstGeom>
        </p:spPr>
        <p:txBody>
          <a:bodyPr anchor="ctr">
            <a:noAutofit/>
          </a:bodyPr>
          <a:lstStyle/>
          <a:p>
            <a:r>
              <a:rPr lang="en-US" sz="3200" b="1" dirty="0">
                <a:latin typeface="+mn-lt"/>
              </a:rPr>
              <a:t>CCAS Reward Payout Criteria</a:t>
            </a:r>
            <a:endParaRPr lang="en-US" sz="3200" b="1" i="1" dirty="0">
              <a:latin typeface="+mn-lt"/>
            </a:endParaRPr>
          </a:p>
        </p:txBody>
      </p:sp>
      <p:sp>
        <p:nvSpPr>
          <p:cNvPr id="24" name="Slide Number Placeholder 1">
            <a:extLst>
              <a:ext uri="{FF2B5EF4-FFF2-40B4-BE49-F238E27FC236}">
                <a16:creationId xmlns:a16="http://schemas.microsoft.com/office/drawing/2014/main" id="{49BFC51E-BFFB-4DA3-94F4-7D3FD56FEC2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2" name="Rectangle: Rounded Corners 21">
            <a:extLst>
              <a:ext uri="{FF2B5EF4-FFF2-40B4-BE49-F238E27FC236}">
                <a16:creationId xmlns:a16="http://schemas.microsoft.com/office/drawing/2014/main" id="{72ABB295-4E32-4118-9D51-6FACB381508E}"/>
              </a:ext>
            </a:extLst>
          </p:cNvPr>
          <p:cNvSpPr/>
          <p:nvPr/>
        </p:nvSpPr>
        <p:spPr>
          <a:xfrm>
            <a:off x="4650936" y="3608048"/>
            <a:ext cx="4269223" cy="2900784"/>
          </a:xfrm>
          <a:prstGeom prst="roundRect">
            <a:avLst>
              <a:gd name="adj" fmla="val 5339"/>
            </a:avLst>
          </a:prstGeom>
          <a:gradFill>
            <a:gsLst>
              <a:gs pos="0">
                <a:srgbClr val="4472C4">
                  <a:lumMod val="75000"/>
                </a:srgbClr>
              </a:gs>
              <a:gs pos="48000">
                <a:srgbClr val="4472C4">
                  <a:lumMod val="60000"/>
                  <a:lumOff val="40000"/>
                </a:srgbClr>
              </a:gs>
              <a:gs pos="100000">
                <a:srgbClr val="4472C4">
                  <a:lumMod val="40000"/>
                  <a:lumOff val="60000"/>
                </a:srgbClr>
              </a:gs>
            </a:gsLst>
            <a:lin ang="16200000" scaled="1"/>
          </a:gradFill>
          <a:ln w="12700" cap="flat" cmpd="sng" algn="ctr">
            <a:noFill/>
            <a:prstDash val="solid"/>
            <a:miter lim="800000"/>
          </a:ln>
          <a:effectLst>
            <a:outerShdw blurRad="254000" dist="139700" dir="18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C630A6E2-CBD3-4BD1-BA75-8B65E2AC76D1}"/>
              </a:ext>
            </a:extLst>
          </p:cNvPr>
          <p:cNvSpPr txBox="1"/>
          <p:nvPr/>
        </p:nvSpPr>
        <p:spPr>
          <a:xfrm>
            <a:off x="4693801" y="3602643"/>
            <a:ext cx="4216839" cy="2882027"/>
          </a:xfrm>
          <a:prstGeom prst="roundRect">
            <a:avLst>
              <a:gd name="adj" fmla="val 5092"/>
            </a:avLst>
          </a:prstGeom>
          <a:noFill/>
          <a:ln>
            <a:noFill/>
          </a:ln>
          <a:effectLst/>
        </p:spPr>
        <p:txBody>
          <a:bodyPr wrap="square" lIns="9144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rPr>
              <a:t>Payout Considerations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Available funding guides pay decisions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Total Adjusted Pay may not exceed Executive Level IV</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CRI increases may not exceed max pay for current broadband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CRI increases &gt; 20% and CAs &gt; $10,000 require local commander’s approval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Intent of AcqDemo is to appropriately compensate all employees</a:t>
            </a:r>
          </a:p>
        </p:txBody>
      </p:sp>
      <p:pic>
        <p:nvPicPr>
          <p:cNvPr id="25" name="Picture 24">
            <a:extLst>
              <a:ext uri="{FF2B5EF4-FFF2-40B4-BE49-F238E27FC236}">
                <a16:creationId xmlns:a16="http://schemas.microsoft.com/office/drawing/2014/main" id="{5CFF3551-51E9-49D9-B1DE-A7DE779B3B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016" y="3763699"/>
            <a:ext cx="4446797" cy="2648657"/>
          </a:xfrm>
          <a:prstGeom prst="rect">
            <a:avLst/>
          </a:prstGeom>
        </p:spPr>
      </p:pic>
      <p:grpSp>
        <p:nvGrpSpPr>
          <p:cNvPr id="26" name="Group 25">
            <a:extLst>
              <a:ext uri="{FF2B5EF4-FFF2-40B4-BE49-F238E27FC236}">
                <a16:creationId xmlns:a16="http://schemas.microsoft.com/office/drawing/2014/main" id="{26BDB2CE-2888-4085-9DBD-B88F4EE0DB0C}"/>
              </a:ext>
            </a:extLst>
          </p:cNvPr>
          <p:cNvGrpSpPr/>
          <p:nvPr/>
        </p:nvGrpSpPr>
        <p:grpSpPr>
          <a:xfrm>
            <a:off x="890567" y="4442038"/>
            <a:ext cx="2127836" cy="674712"/>
            <a:chOff x="5121041" y="2047559"/>
            <a:chExt cx="2127836" cy="674712"/>
          </a:xfrm>
        </p:grpSpPr>
        <p:pic>
          <p:nvPicPr>
            <p:cNvPr id="27" name="Picture 26">
              <a:extLst>
                <a:ext uri="{FF2B5EF4-FFF2-40B4-BE49-F238E27FC236}">
                  <a16:creationId xmlns:a16="http://schemas.microsoft.com/office/drawing/2014/main" id="{99A9B1E6-7953-4631-9A52-4A52A5B083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1041" y="2047559"/>
              <a:ext cx="2127836" cy="561967"/>
            </a:xfrm>
            <a:prstGeom prst="rect">
              <a:avLst/>
            </a:prstGeom>
          </p:spPr>
        </p:pic>
        <p:sp>
          <p:nvSpPr>
            <p:cNvPr id="28" name="Oval 27">
              <a:extLst>
                <a:ext uri="{FF2B5EF4-FFF2-40B4-BE49-F238E27FC236}">
                  <a16:creationId xmlns:a16="http://schemas.microsoft.com/office/drawing/2014/main" id="{BB854079-D325-4F91-9F65-7E2E5B2CC563}"/>
                </a:ext>
              </a:extLst>
            </p:cNvPr>
            <p:cNvSpPr/>
            <p:nvPr/>
          </p:nvSpPr>
          <p:spPr>
            <a:xfrm>
              <a:off x="6489735" y="2541540"/>
              <a:ext cx="180731" cy="180731"/>
            </a:xfrm>
            <a:prstGeom prst="ellipse">
              <a:avLst/>
            </a:prstGeom>
            <a:solidFill>
              <a:srgbClr val="A50021"/>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1631F8D1-23A3-4002-998B-6260587C4AD4}"/>
              </a:ext>
            </a:extLst>
          </p:cNvPr>
          <p:cNvGrpSpPr/>
          <p:nvPr/>
        </p:nvGrpSpPr>
        <p:grpSpPr>
          <a:xfrm>
            <a:off x="2259261" y="5420149"/>
            <a:ext cx="2106028" cy="673356"/>
            <a:chOff x="6489735" y="3025670"/>
            <a:chExt cx="2106028" cy="673356"/>
          </a:xfrm>
        </p:grpSpPr>
        <p:pic>
          <p:nvPicPr>
            <p:cNvPr id="30" name="Picture 29">
              <a:extLst>
                <a:ext uri="{FF2B5EF4-FFF2-40B4-BE49-F238E27FC236}">
                  <a16:creationId xmlns:a16="http://schemas.microsoft.com/office/drawing/2014/main" id="{72BA6E2C-12CB-494F-8B0D-814124C159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9735" y="3140545"/>
              <a:ext cx="2106028" cy="558481"/>
            </a:xfrm>
            <a:prstGeom prst="rect">
              <a:avLst/>
            </a:prstGeom>
          </p:spPr>
        </p:pic>
        <p:sp>
          <p:nvSpPr>
            <p:cNvPr id="31" name="Oval 30">
              <a:extLst>
                <a:ext uri="{FF2B5EF4-FFF2-40B4-BE49-F238E27FC236}">
                  <a16:creationId xmlns:a16="http://schemas.microsoft.com/office/drawing/2014/main" id="{1C3F2028-B8F3-4194-BB51-9A42919FA7B4}"/>
                </a:ext>
              </a:extLst>
            </p:cNvPr>
            <p:cNvSpPr/>
            <p:nvPr/>
          </p:nvSpPr>
          <p:spPr>
            <a:xfrm>
              <a:off x="7355079" y="3025670"/>
              <a:ext cx="180731" cy="180731"/>
            </a:xfrm>
            <a:prstGeom prst="ellipse">
              <a:avLst/>
            </a:prstGeom>
            <a:solidFill>
              <a:srgbClr val="7030A0"/>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F3AD66B6-4ACB-4A9B-BE2F-6136EC75F616}"/>
              </a:ext>
            </a:extLst>
          </p:cNvPr>
          <p:cNvGrpSpPr/>
          <p:nvPr/>
        </p:nvGrpSpPr>
        <p:grpSpPr>
          <a:xfrm>
            <a:off x="3305336" y="4631060"/>
            <a:ext cx="1417041" cy="694827"/>
            <a:chOff x="7535810" y="2236581"/>
            <a:chExt cx="1417041" cy="694827"/>
          </a:xfrm>
        </p:grpSpPr>
        <p:pic>
          <p:nvPicPr>
            <p:cNvPr id="33" name="Picture 32">
              <a:extLst>
                <a:ext uri="{FF2B5EF4-FFF2-40B4-BE49-F238E27FC236}">
                  <a16:creationId xmlns:a16="http://schemas.microsoft.com/office/drawing/2014/main" id="{50FC5FC2-35E7-4FE4-9950-6100022D3E5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5810" y="2368421"/>
              <a:ext cx="1417041" cy="562987"/>
            </a:xfrm>
            <a:prstGeom prst="rect">
              <a:avLst/>
            </a:prstGeom>
          </p:spPr>
        </p:pic>
        <p:sp>
          <p:nvSpPr>
            <p:cNvPr id="34" name="Oval 33">
              <a:extLst>
                <a:ext uri="{FF2B5EF4-FFF2-40B4-BE49-F238E27FC236}">
                  <a16:creationId xmlns:a16="http://schemas.microsoft.com/office/drawing/2014/main" id="{1E77CB1B-16A8-4801-99D5-7B56D426AF28}"/>
                </a:ext>
              </a:extLst>
            </p:cNvPr>
            <p:cNvSpPr/>
            <p:nvPr/>
          </p:nvSpPr>
          <p:spPr>
            <a:xfrm>
              <a:off x="7782169" y="2236581"/>
              <a:ext cx="180731" cy="180731"/>
            </a:xfrm>
            <a:prstGeom prst="ellipse">
              <a:avLst/>
            </a:prstGeom>
            <a:solidFill>
              <a:srgbClr val="70AD47">
                <a:lumMod val="75000"/>
              </a:srgbClr>
            </a:solidFill>
            <a:ln w="12700" cap="flat" cmpd="sng" algn="ctr">
              <a:noFill/>
              <a:prstDash val="solid"/>
              <a:miter lim="800000"/>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35" name="Table 34">
            <a:extLst>
              <a:ext uri="{FF2B5EF4-FFF2-40B4-BE49-F238E27FC236}">
                <a16:creationId xmlns:a16="http://schemas.microsoft.com/office/drawing/2014/main" id="{A3DFA72C-A66F-4727-A0E4-BE53B2929F92}"/>
              </a:ext>
            </a:extLst>
          </p:cNvPr>
          <p:cNvGraphicFramePr>
            <a:graphicFrameLocks noGrp="1"/>
          </p:cNvGraphicFramePr>
          <p:nvPr/>
        </p:nvGraphicFramePr>
        <p:xfrm>
          <a:off x="546360" y="1116802"/>
          <a:ext cx="7426325" cy="565150"/>
        </p:xfrm>
        <a:graphic>
          <a:graphicData uri="http://schemas.openxmlformats.org/drawingml/2006/table">
            <a:tbl>
              <a:tblPr firstRow="1" firstCol="1" bandRow="1"/>
              <a:tblGrid>
                <a:gridCol w="2054225">
                  <a:extLst>
                    <a:ext uri="{9D8B030D-6E8A-4147-A177-3AD203B41FA5}">
                      <a16:colId xmlns:a16="http://schemas.microsoft.com/office/drawing/2014/main" val="1991202541"/>
                    </a:ext>
                  </a:extLst>
                </a:gridCol>
                <a:gridCol w="1771650">
                  <a:extLst>
                    <a:ext uri="{9D8B030D-6E8A-4147-A177-3AD203B41FA5}">
                      <a16:colId xmlns:a16="http://schemas.microsoft.com/office/drawing/2014/main" val="4015630358"/>
                    </a:ext>
                  </a:extLst>
                </a:gridCol>
                <a:gridCol w="1428750">
                  <a:extLst>
                    <a:ext uri="{9D8B030D-6E8A-4147-A177-3AD203B41FA5}">
                      <a16:colId xmlns:a16="http://schemas.microsoft.com/office/drawing/2014/main" val="3282825219"/>
                    </a:ext>
                  </a:extLst>
                </a:gridCol>
                <a:gridCol w="1257300">
                  <a:extLst>
                    <a:ext uri="{9D8B030D-6E8A-4147-A177-3AD203B41FA5}">
                      <a16:colId xmlns:a16="http://schemas.microsoft.com/office/drawing/2014/main" val="2387538049"/>
                    </a:ext>
                  </a:extLst>
                </a:gridCol>
                <a:gridCol w="914400">
                  <a:extLst>
                    <a:ext uri="{9D8B030D-6E8A-4147-A177-3AD203B41FA5}">
                      <a16:colId xmlns:a16="http://schemas.microsoft.com/office/drawing/2014/main" val="2854842597"/>
                    </a:ext>
                  </a:extLst>
                </a:gridCol>
              </a:tblGrid>
              <a:tr h="5651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Compensation 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4472C4">
                          <a:lumMod val="75000"/>
                        </a:srgbClr>
                      </a:solidFill>
                      <a:prstDash val="solid"/>
                      <a:round/>
                      <a:headEnd type="none" w="med" len="med"/>
                      <a:tailEnd type="none" w="med" len="med"/>
                    </a:lnL>
                    <a:lnR w="19050" cap="flat" cmpd="sng" algn="ctr">
                      <a:solidFill>
                        <a:srgbClr val="4472C4">
                          <a:lumMod val="75000"/>
                        </a:srgbClr>
                      </a:solidFill>
                      <a:prstDash val="solid"/>
                      <a:round/>
                      <a:headEnd type="none" w="med" len="med"/>
                      <a:tailEnd type="none" w="med" len="med"/>
                    </a:lnR>
                    <a:lnT w="19050" cap="flat" cmpd="sng" algn="ctr">
                      <a:solidFill>
                        <a:srgbClr val="4472C4">
                          <a:lumMod val="75000"/>
                        </a:srgbClr>
                      </a:solidFill>
                      <a:prstDash val="solid"/>
                      <a:round/>
                      <a:headEnd type="none" w="med" len="med"/>
                      <a:tailEnd type="none" w="med" len="med"/>
                    </a:lnT>
                    <a:lnB w="19050" cap="flat" cmpd="sng" algn="ctr">
                      <a:solidFill>
                        <a:srgbClr val="4472C4">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lumMod val="75000"/>
                          </a:srgbClr>
                        </a:gs>
                        <a:gs pos="80000">
                          <a:srgbClr val="4472C4">
                            <a:lumMod val="60000"/>
                            <a:lumOff val="40000"/>
                          </a:srgbClr>
                        </a:gs>
                        <a:gs pos="100000">
                          <a:srgbClr val="4472C4">
                            <a:lumMod val="40000"/>
                            <a:lumOff val="60000"/>
                          </a:srgbClr>
                        </a:gs>
                      </a:gsLst>
                      <a:path path="rect">
                        <a:fillToRect r="100000" b="100000"/>
                      </a:path>
                      <a:tileRect l="-100000" t="-100000"/>
                    </a:gra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General Pay Increase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4472C4">
                          <a:lumMod val="75000"/>
                        </a:srgbClr>
                      </a:solidFill>
                      <a:prstDash val="solid"/>
                      <a:round/>
                      <a:headEnd type="none" w="med" len="med"/>
                      <a:tailEnd type="none" w="med" len="med"/>
                    </a:lnL>
                    <a:lnR w="19050" cap="flat" cmpd="sng" algn="ctr">
                      <a:solidFill>
                        <a:srgbClr val="4472C4">
                          <a:lumMod val="75000"/>
                        </a:srgbClr>
                      </a:solidFill>
                      <a:prstDash val="solid"/>
                      <a:round/>
                      <a:headEnd type="none" w="med" len="med"/>
                      <a:tailEnd type="none" w="med" len="med"/>
                    </a:lnR>
                    <a:lnT w="19050" cap="flat" cmpd="sng" algn="ctr">
                      <a:solidFill>
                        <a:srgbClr val="4472C4">
                          <a:lumMod val="75000"/>
                        </a:srgbClr>
                      </a:solidFill>
                      <a:prstDash val="solid"/>
                      <a:round/>
                      <a:headEnd type="none" w="med" len="med"/>
                      <a:tailEnd type="none" w="med" len="med"/>
                    </a:lnT>
                    <a:lnB w="19050" cap="flat" cmpd="sng" algn="ctr">
                      <a:solidFill>
                        <a:srgbClr val="4472C4">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lumMod val="75000"/>
                          </a:srgbClr>
                        </a:gs>
                        <a:gs pos="80000">
                          <a:srgbClr val="4472C4">
                            <a:lumMod val="60000"/>
                            <a:lumOff val="40000"/>
                          </a:srgbClr>
                        </a:gs>
                        <a:gs pos="100000">
                          <a:srgbClr val="4472C4">
                            <a:lumMod val="40000"/>
                            <a:lumOff val="60000"/>
                          </a:srgbClr>
                        </a:gs>
                      </a:gsLst>
                      <a:path path="rect">
                        <a:fillToRect r="100000" b="100000"/>
                      </a:path>
                      <a:tileRect l="-100000" t="-100000"/>
                    </a:gra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Contribution Rating Increase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4472C4">
                          <a:lumMod val="75000"/>
                        </a:srgbClr>
                      </a:solidFill>
                      <a:prstDash val="solid"/>
                      <a:round/>
                      <a:headEnd type="none" w="med" len="med"/>
                      <a:tailEnd type="none" w="med" len="med"/>
                    </a:lnL>
                    <a:lnR w="19050" cap="flat" cmpd="sng" algn="ctr">
                      <a:solidFill>
                        <a:srgbClr val="4472C4">
                          <a:lumMod val="75000"/>
                        </a:srgbClr>
                      </a:solidFill>
                      <a:prstDash val="solid"/>
                      <a:round/>
                      <a:headEnd type="none" w="med" len="med"/>
                      <a:tailEnd type="none" w="med" len="med"/>
                    </a:lnR>
                    <a:lnT w="19050" cap="flat" cmpd="sng" algn="ctr">
                      <a:solidFill>
                        <a:srgbClr val="4472C4">
                          <a:lumMod val="75000"/>
                        </a:srgbClr>
                      </a:solidFill>
                      <a:prstDash val="solid"/>
                      <a:round/>
                      <a:headEnd type="none" w="med" len="med"/>
                      <a:tailEnd type="none" w="med" len="med"/>
                    </a:lnT>
                    <a:lnB w="19050" cap="flat" cmpd="sng" algn="ctr">
                      <a:solidFill>
                        <a:srgbClr val="4472C4">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lumMod val="75000"/>
                          </a:srgbClr>
                        </a:gs>
                        <a:gs pos="80000">
                          <a:srgbClr val="4472C4">
                            <a:lumMod val="60000"/>
                            <a:lumOff val="40000"/>
                          </a:srgbClr>
                        </a:gs>
                        <a:gs pos="100000">
                          <a:srgbClr val="4472C4">
                            <a:lumMod val="40000"/>
                            <a:lumOff val="60000"/>
                          </a:srgbClr>
                        </a:gs>
                      </a:gsLst>
                      <a:path path="rect">
                        <a:fillToRect r="100000" b="100000"/>
                      </a:path>
                      <a:tileRect l="-100000" t="-100000"/>
                    </a:gra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Contribution Award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4472C4">
                          <a:lumMod val="75000"/>
                        </a:srgbClr>
                      </a:solidFill>
                      <a:prstDash val="solid"/>
                      <a:round/>
                      <a:headEnd type="none" w="med" len="med"/>
                      <a:tailEnd type="none" w="med" len="med"/>
                    </a:lnL>
                    <a:lnR w="19050" cap="flat" cmpd="sng" algn="ctr">
                      <a:solidFill>
                        <a:srgbClr val="4472C4">
                          <a:lumMod val="75000"/>
                        </a:srgbClr>
                      </a:solidFill>
                      <a:prstDash val="solid"/>
                      <a:round/>
                      <a:headEnd type="none" w="med" len="med"/>
                      <a:tailEnd type="none" w="med" len="med"/>
                    </a:lnR>
                    <a:lnT w="19050" cap="flat" cmpd="sng" algn="ctr">
                      <a:solidFill>
                        <a:srgbClr val="4472C4">
                          <a:lumMod val="75000"/>
                        </a:srgbClr>
                      </a:solidFill>
                      <a:prstDash val="solid"/>
                      <a:round/>
                      <a:headEnd type="none" w="med" len="med"/>
                      <a:tailEnd type="none" w="med" len="med"/>
                    </a:lnT>
                    <a:lnB w="19050" cap="flat" cmpd="sng" algn="ctr">
                      <a:solidFill>
                        <a:srgbClr val="4472C4">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lumMod val="75000"/>
                          </a:srgbClr>
                        </a:gs>
                        <a:gs pos="80000">
                          <a:srgbClr val="4472C4">
                            <a:lumMod val="60000"/>
                            <a:lumOff val="40000"/>
                          </a:srgbClr>
                        </a:gs>
                        <a:gs pos="100000">
                          <a:srgbClr val="4472C4">
                            <a:lumMod val="40000"/>
                            <a:lumOff val="60000"/>
                          </a:srgbClr>
                        </a:gs>
                      </a:gsLst>
                      <a:path path="rect">
                        <a:fillToRect r="100000" b="100000"/>
                      </a:path>
                      <a:tileRect l="-100000" t="-100000"/>
                    </a:gra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Locality Pay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4472C4">
                          <a:lumMod val="75000"/>
                        </a:srgbClr>
                      </a:solidFill>
                      <a:prstDash val="solid"/>
                      <a:round/>
                      <a:headEnd type="none" w="med" len="med"/>
                      <a:tailEnd type="none" w="med" len="med"/>
                    </a:lnL>
                    <a:lnR w="19050" cap="flat" cmpd="sng" algn="ctr">
                      <a:solidFill>
                        <a:srgbClr val="4472C4">
                          <a:lumMod val="75000"/>
                        </a:srgbClr>
                      </a:solidFill>
                      <a:prstDash val="solid"/>
                      <a:round/>
                      <a:headEnd type="none" w="med" len="med"/>
                      <a:tailEnd type="none" w="med" len="med"/>
                    </a:lnR>
                    <a:lnT w="19050" cap="flat" cmpd="sng" algn="ctr">
                      <a:solidFill>
                        <a:srgbClr val="4472C4">
                          <a:lumMod val="75000"/>
                        </a:srgbClr>
                      </a:solidFill>
                      <a:prstDash val="solid"/>
                      <a:round/>
                      <a:headEnd type="none" w="med" len="med"/>
                      <a:tailEnd type="none" w="med" len="med"/>
                    </a:lnT>
                    <a:lnB w="19050" cap="flat" cmpd="sng" algn="ctr">
                      <a:solidFill>
                        <a:srgbClr val="4472C4">
                          <a:lumMod val="75000"/>
                        </a:srgbClr>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4472C4">
                            <a:lumMod val="75000"/>
                          </a:srgbClr>
                        </a:gs>
                        <a:gs pos="80000">
                          <a:srgbClr val="4472C4">
                            <a:lumMod val="60000"/>
                            <a:lumOff val="40000"/>
                          </a:srgbClr>
                        </a:gs>
                        <a:gs pos="100000">
                          <a:srgbClr val="4472C4">
                            <a:lumMod val="40000"/>
                            <a:lumOff val="60000"/>
                          </a:srgbClr>
                        </a:gs>
                      </a:gsLst>
                      <a:path path="rect">
                        <a:fillToRect r="100000" b="100000"/>
                      </a:path>
                      <a:tileRect l="-100000" t="-100000"/>
                    </a:gradFill>
                  </a:tcPr>
                </a:tc>
                <a:extLst>
                  <a:ext uri="{0D108BD9-81ED-4DB2-BD59-A6C34878D82A}">
                    <a16:rowId xmlns:a16="http://schemas.microsoft.com/office/drawing/2014/main" val="2174827727"/>
                  </a:ext>
                </a:extLst>
              </a:tr>
            </a:tbl>
          </a:graphicData>
        </a:graphic>
      </p:graphicFrame>
      <p:graphicFrame>
        <p:nvGraphicFramePr>
          <p:cNvPr id="36" name="Table 35">
            <a:extLst>
              <a:ext uri="{FF2B5EF4-FFF2-40B4-BE49-F238E27FC236}">
                <a16:creationId xmlns:a16="http://schemas.microsoft.com/office/drawing/2014/main" id="{DA4CD639-28B0-4620-A6ED-3503C1EFD019}"/>
              </a:ext>
            </a:extLst>
          </p:cNvPr>
          <p:cNvGraphicFramePr>
            <a:graphicFrameLocks noGrp="1"/>
          </p:cNvGraphicFramePr>
          <p:nvPr>
            <p:extLst>
              <p:ext uri="{D42A27DB-BD31-4B8C-83A1-F6EECF244321}">
                <p14:modId xmlns:p14="http://schemas.microsoft.com/office/powerpoint/2010/main" val="2342912440"/>
              </p:ext>
            </p:extLst>
          </p:nvPr>
        </p:nvGraphicFramePr>
        <p:xfrm>
          <a:off x="546359" y="1681952"/>
          <a:ext cx="7426325" cy="567055"/>
        </p:xfrm>
        <a:graphic>
          <a:graphicData uri="http://schemas.openxmlformats.org/drawingml/2006/table">
            <a:tbl>
              <a:tblPr firstRow="1" firstCol="1" bandRow="1"/>
              <a:tblGrid>
                <a:gridCol w="2054225">
                  <a:extLst>
                    <a:ext uri="{9D8B030D-6E8A-4147-A177-3AD203B41FA5}">
                      <a16:colId xmlns:a16="http://schemas.microsoft.com/office/drawing/2014/main" val="1510703165"/>
                    </a:ext>
                  </a:extLst>
                </a:gridCol>
                <a:gridCol w="1771650">
                  <a:extLst>
                    <a:ext uri="{9D8B030D-6E8A-4147-A177-3AD203B41FA5}">
                      <a16:colId xmlns:a16="http://schemas.microsoft.com/office/drawing/2014/main" val="1840418624"/>
                    </a:ext>
                  </a:extLst>
                </a:gridCol>
                <a:gridCol w="1428750">
                  <a:extLst>
                    <a:ext uri="{9D8B030D-6E8A-4147-A177-3AD203B41FA5}">
                      <a16:colId xmlns:a16="http://schemas.microsoft.com/office/drawing/2014/main" val="4134726048"/>
                    </a:ext>
                  </a:extLst>
                </a:gridCol>
                <a:gridCol w="1257300">
                  <a:extLst>
                    <a:ext uri="{9D8B030D-6E8A-4147-A177-3AD203B41FA5}">
                      <a16:colId xmlns:a16="http://schemas.microsoft.com/office/drawing/2014/main" val="2587659153"/>
                    </a:ext>
                  </a:extLst>
                </a:gridCol>
                <a:gridCol w="914400">
                  <a:extLst>
                    <a:ext uri="{9D8B030D-6E8A-4147-A177-3AD203B41FA5}">
                      <a16:colId xmlns:a16="http://schemas.microsoft.com/office/drawing/2014/main" val="129319260"/>
                    </a:ext>
                  </a:extLst>
                </a:gridCol>
              </a:tblGrid>
              <a:tr h="5670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Overcompensated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lang="en-US"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Can be given in full, partial or denied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1600805"/>
                  </a:ext>
                </a:extLst>
              </a:tr>
            </a:tbl>
          </a:graphicData>
        </a:graphic>
      </p:graphicFrame>
      <p:graphicFrame>
        <p:nvGraphicFramePr>
          <p:cNvPr id="37" name="Table 36">
            <a:extLst>
              <a:ext uri="{FF2B5EF4-FFF2-40B4-BE49-F238E27FC236}">
                <a16:creationId xmlns:a16="http://schemas.microsoft.com/office/drawing/2014/main" id="{889F34D8-DB3D-4D13-994E-D50721F33E00}"/>
              </a:ext>
            </a:extLst>
          </p:cNvPr>
          <p:cNvGraphicFramePr>
            <a:graphicFrameLocks noGrp="1"/>
          </p:cNvGraphicFramePr>
          <p:nvPr>
            <p:extLst>
              <p:ext uri="{D42A27DB-BD31-4B8C-83A1-F6EECF244321}">
                <p14:modId xmlns:p14="http://schemas.microsoft.com/office/powerpoint/2010/main" val="149339856"/>
              </p:ext>
            </p:extLst>
          </p:nvPr>
        </p:nvGraphicFramePr>
        <p:xfrm>
          <a:off x="546359" y="2815819"/>
          <a:ext cx="7426325" cy="567055"/>
        </p:xfrm>
        <a:graphic>
          <a:graphicData uri="http://schemas.openxmlformats.org/drawingml/2006/table">
            <a:tbl>
              <a:tblPr firstRow="1" firstCol="1" bandRow="1"/>
              <a:tblGrid>
                <a:gridCol w="2054225">
                  <a:extLst>
                    <a:ext uri="{9D8B030D-6E8A-4147-A177-3AD203B41FA5}">
                      <a16:colId xmlns:a16="http://schemas.microsoft.com/office/drawing/2014/main" val="2579881716"/>
                    </a:ext>
                  </a:extLst>
                </a:gridCol>
                <a:gridCol w="1771650">
                  <a:extLst>
                    <a:ext uri="{9D8B030D-6E8A-4147-A177-3AD203B41FA5}">
                      <a16:colId xmlns:a16="http://schemas.microsoft.com/office/drawing/2014/main" val="3915327712"/>
                    </a:ext>
                  </a:extLst>
                </a:gridCol>
                <a:gridCol w="1428750">
                  <a:extLst>
                    <a:ext uri="{9D8B030D-6E8A-4147-A177-3AD203B41FA5}">
                      <a16:colId xmlns:a16="http://schemas.microsoft.com/office/drawing/2014/main" val="3247658254"/>
                    </a:ext>
                  </a:extLst>
                </a:gridCol>
                <a:gridCol w="1257300">
                  <a:extLst>
                    <a:ext uri="{9D8B030D-6E8A-4147-A177-3AD203B41FA5}">
                      <a16:colId xmlns:a16="http://schemas.microsoft.com/office/drawing/2014/main" val="1500191574"/>
                    </a:ext>
                  </a:extLst>
                </a:gridCol>
                <a:gridCol w="914400">
                  <a:extLst>
                    <a:ext uri="{9D8B030D-6E8A-4147-A177-3AD203B41FA5}">
                      <a16:colId xmlns:a16="http://schemas.microsoft.com/office/drawing/2014/main" val="3064768224"/>
                    </a:ext>
                  </a:extLst>
                </a:gridCol>
              </a:tblGrid>
              <a:tr h="5670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Appropriately Compensated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7E6E6">
                          <a:lumMod val="10000"/>
                        </a:srgbClr>
                      </a:solidFill>
                      <a:prstDash val="solid"/>
                      <a:round/>
                      <a:headEnd type="none" w="med" len="med"/>
                      <a:tailEnd type="none" w="med" len="med"/>
                    </a:lnL>
                    <a:lnR w="12700" cap="flat" cmpd="sng" algn="ctr">
                      <a:solidFill>
                        <a:srgbClr val="E7E6E6">
                          <a:lumMod val="10000"/>
                        </a:srgbClr>
                      </a:solidFill>
                      <a:prstDash val="solid"/>
                      <a:round/>
                      <a:headEnd type="none" w="med" len="med"/>
                      <a:tailEnd type="none" w="med" len="med"/>
                    </a:lnR>
                    <a:lnT w="12700" cap="flat" cmpd="sng" algn="ctr">
                      <a:solidFill>
                        <a:srgbClr val="E7E6E6">
                          <a:lumMod val="10000"/>
                        </a:srgbClr>
                      </a:solidFill>
                      <a:prstDash val="solid"/>
                      <a:round/>
                      <a:headEnd type="none" w="med" len="med"/>
                      <a:tailEnd type="none" w="med" len="med"/>
                    </a:lnT>
                    <a:lnB w="12700" cap="flat" cmpd="sng" algn="ctr">
                      <a:solidFill>
                        <a:srgbClr val="E7E6E6">
                          <a:lumMod val="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7E6E6">
                          <a:lumMod val="10000"/>
                        </a:srgbClr>
                      </a:solidFill>
                      <a:prstDash val="solid"/>
                      <a:round/>
                      <a:headEnd type="none" w="med" len="med"/>
                      <a:tailEnd type="none" w="med" len="med"/>
                    </a:lnL>
                    <a:lnR w="12700" cap="flat" cmpd="sng" algn="ctr">
                      <a:solidFill>
                        <a:srgbClr val="E7E6E6">
                          <a:lumMod val="10000"/>
                        </a:srgbClr>
                      </a:solidFill>
                      <a:prstDash val="solid"/>
                      <a:round/>
                      <a:headEnd type="none" w="med" len="med"/>
                      <a:tailEnd type="none" w="med" len="med"/>
                    </a:lnR>
                    <a:lnT w="12700" cap="flat" cmpd="sng" algn="ctr">
                      <a:solidFill>
                        <a:srgbClr val="E7E6E6">
                          <a:lumMod val="10000"/>
                        </a:srgbClr>
                      </a:solidFill>
                      <a:prstDash val="solid"/>
                      <a:round/>
                      <a:headEnd type="none" w="med" len="med"/>
                      <a:tailEnd type="none" w="med" len="med"/>
                    </a:lnT>
                    <a:lnB w="12700" cap="flat" cmpd="sng" algn="ctr">
                      <a:solidFill>
                        <a:srgbClr val="E7E6E6">
                          <a:lumMod val="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mn-lt"/>
                          <a:ea typeface="Calibri" panose="020F0502020204030204" pitchFamily="34" charset="0"/>
                          <a:cs typeface="Times New Roman" panose="02020603050405020304" pitchFamily="18" charset="0"/>
                        </a:rPr>
                        <a:t>Yes – up to 6%</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7E6E6">
                          <a:lumMod val="10000"/>
                        </a:srgbClr>
                      </a:solidFill>
                      <a:prstDash val="solid"/>
                      <a:round/>
                      <a:headEnd type="none" w="med" len="med"/>
                      <a:tailEnd type="none" w="med" len="med"/>
                    </a:lnL>
                    <a:lnR w="12700" cap="flat" cmpd="sng" algn="ctr">
                      <a:solidFill>
                        <a:srgbClr val="E7E6E6">
                          <a:lumMod val="10000"/>
                        </a:srgbClr>
                      </a:solidFill>
                      <a:prstDash val="solid"/>
                      <a:round/>
                      <a:headEnd type="none" w="med" len="med"/>
                      <a:tailEnd type="none" w="med" len="med"/>
                    </a:lnR>
                    <a:lnT w="12700" cap="flat" cmpd="sng" algn="ctr">
                      <a:solidFill>
                        <a:srgbClr val="E7E6E6">
                          <a:lumMod val="10000"/>
                        </a:srgbClr>
                      </a:solidFill>
                      <a:prstDash val="solid"/>
                      <a:round/>
                      <a:headEnd type="none" w="med" len="med"/>
                      <a:tailEnd type="none" w="med" len="med"/>
                    </a:lnT>
                    <a:lnB w="12700" cap="flat" cmpd="sng" algn="ctr">
                      <a:solidFill>
                        <a:srgbClr val="E7E6E6">
                          <a:lumMod val="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7E6E6">
                          <a:lumMod val="10000"/>
                        </a:srgbClr>
                      </a:solidFill>
                      <a:prstDash val="solid"/>
                      <a:round/>
                      <a:headEnd type="none" w="med" len="med"/>
                      <a:tailEnd type="none" w="med" len="med"/>
                    </a:lnL>
                    <a:lnR w="12700" cap="flat" cmpd="sng" algn="ctr">
                      <a:solidFill>
                        <a:srgbClr val="E7E6E6">
                          <a:lumMod val="10000"/>
                        </a:srgbClr>
                      </a:solidFill>
                      <a:prstDash val="solid"/>
                      <a:round/>
                      <a:headEnd type="none" w="med" len="med"/>
                      <a:tailEnd type="none" w="med" len="med"/>
                    </a:lnR>
                    <a:lnT w="12700" cap="flat" cmpd="sng" algn="ctr">
                      <a:solidFill>
                        <a:srgbClr val="E7E6E6">
                          <a:lumMod val="10000"/>
                        </a:srgbClr>
                      </a:solidFill>
                      <a:prstDash val="solid"/>
                      <a:round/>
                      <a:headEnd type="none" w="med" len="med"/>
                      <a:tailEnd type="none" w="med" len="med"/>
                    </a:lnT>
                    <a:lnB w="12700" cap="flat" cmpd="sng" algn="ctr">
                      <a:solidFill>
                        <a:srgbClr val="E7E6E6">
                          <a:lumMod val="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7E6E6">
                          <a:lumMod val="10000"/>
                        </a:srgbClr>
                      </a:solidFill>
                      <a:prstDash val="solid"/>
                      <a:round/>
                      <a:headEnd type="none" w="med" len="med"/>
                      <a:tailEnd type="none" w="med" len="med"/>
                    </a:lnL>
                    <a:lnR w="12700" cap="flat" cmpd="sng" algn="ctr">
                      <a:solidFill>
                        <a:srgbClr val="E7E6E6">
                          <a:lumMod val="10000"/>
                        </a:srgbClr>
                      </a:solidFill>
                      <a:prstDash val="solid"/>
                      <a:round/>
                      <a:headEnd type="none" w="med" len="med"/>
                      <a:tailEnd type="none" w="med" len="med"/>
                    </a:lnR>
                    <a:lnT w="12700" cap="flat" cmpd="sng" algn="ctr">
                      <a:solidFill>
                        <a:srgbClr val="E7E6E6">
                          <a:lumMod val="10000"/>
                        </a:srgbClr>
                      </a:solidFill>
                      <a:prstDash val="solid"/>
                      <a:round/>
                      <a:headEnd type="none" w="med" len="med"/>
                      <a:tailEnd type="none" w="med" len="med"/>
                    </a:lnT>
                    <a:lnB w="12700" cap="flat" cmpd="sng" algn="ctr">
                      <a:solidFill>
                        <a:srgbClr val="E7E6E6">
                          <a:lumMod val="1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1508593"/>
                  </a:ext>
                </a:extLst>
              </a:tr>
            </a:tbl>
          </a:graphicData>
        </a:graphic>
      </p:graphicFrame>
      <p:graphicFrame>
        <p:nvGraphicFramePr>
          <p:cNvPr id="38" name="Table 37">
            <a:extLst>
              <a:ext uri="{FF2B5EF4-FFF2-40B4-BE49-F238E27FC236}">
                <a16:creationId xmlns:a16="http://schemas.microsoft.com/office/drawing/2014/main" id="{2A5713AE-3E8C-4AE9-8835-70B428FDB745}"/>
              </a:ext>
            </a:extLst>
          </p:cNvPr>
          <p:cNvGraphicFramePr>
            <a:graphicFrameLocks noGrp="1"/>
          </p:cNvGraphicFramePr>
          <p:nvPr/>
        </p:nvGraphicFramePr>
        <p:xfrm>
          <a:off x="546359" y="2252972"/>
          <a:ext cx="7426325" cy="567055"/>
        </p:xfrm>
        <a:graphic>
          <a:graphicData uri="http://schemas.openxmlformats.org/drawingml/2006/table">
            <a:tbl>
              <a:tblPr firstRow="1" firstCol="1" bandRow="1"/>
              <a:tblGrid>
                <a:gridCol w="2054225">
                  <a:extLst>
                    <a:ext uri="{9D8B030D-6E8A-4147-A177-3AD203B41FA5}">
                      <a16:colId xmlns:a16="http://schemas.microsoft.com/office/drawing/2014/main" val="1658265182"/>
                    </a:ext>
                  </a:extLst>
                </a:gridCol>
                <a:gridCol w="1771650">
                  <a:extLst>
                    <a:ext uri="{9D8B030D-6E8A-4147-A177-3AD203B41FA5}">
                      <a16:colId xmlns:a16="http://schemas.microsoft.com/office/drawing/2014/main" val="1104953362"/>
                    </a:ext>
                  </a:extLst>
                </a:gridCol>
                <a:gridCol w="1428750">
                  <a:extLst>
                    <a:ext uri="{9D8B030D-6E8A-4147-A177-3AD203B41FA5}">
                      <a16:colId xmlns:a16="http://schemas.microsoft.com/office/drawing/2014/main" val="254059729"/>
                    </a:ext>
                  </a:extLst>
                </a:gridCol>
                <a:gridCol w="1257300">
                  <a:extLst>
                    <a:ext uri="{9D8B030D-6E8A-4147-A177-3AD203B41FA5}">
                      <a16:colId xmlns:a16="http://schemas.microsoft.com/office/drawing/2014/main" val="2138085155"/>
                    </a:ext>
                  </a:extLst>
                </a:gridCol>
                <a:gridCol w="914400">
                  <a:extLst>
                    <a:ext uri="{9D8B030D-6E8A-4147-A177-3AD203B41FA5}">
                      <a16:colId xmlns:a16="http://schemas.microsoft.com/office/drawing/2014/main" val="664079411"/>
                    </a:ext>
                  </a:extLst>
                </a:gridCol>
              </a:tblGrid>
              <a:tr h="56705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Undercompensated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 – up to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4485001"/>
                  </a:ext>
                </a:extLst>
              </a:tr>
            </a:tbl>
          </a:graphicData>
        </a:graphic>
      </p:graphicFrame>
    </p:spTree>
    <p:extLst>
      <p:ext uri="{BB962C8B-B14F-4D97-AF65-F5344CB8AC3E}">
        <p14:creationId xmlns:p14="http://schemas.microsoft.com/office/powerpoint/2010/main" val="427208500"/>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B0B95-2D68-4849-1A29-65A2F5C8577C}"/>
              </a:ext>
            </a:extLst>
          </p:cNvPr>
          <p:cNvPicPr>
            <a:picLocks noChangeAspect="1"/>
          </p:cNvPicPr>
          <p:nvPr/>
        </p:nvPicPr>
        <p:blipFill>
          <a:blip r:embed="rId3"/>
          <a:stretch>
            <a:fillRect/>
          </a:stretch>
        </p:blipFill>
        <p:spPr>
          <a:xfrm>
            <a:off x="228339" y="1468116"/>
            <a:ext cx="8618899" cy="2370733"/>
          </a:xfrm>
          <a:prstGeom prst="rect">
            <a:avLst/>
          </a:prstGeom>
        </p:spPr>
      </p:pic>
      <p:sp>
        <p:nvSpPr>
          <p:cNvPr id="125953" name="Rectangle 148"/>
          <p:cNvSpPr>
            <a:spLocks noGrp="1" noChangeArrowheads="1"/>
          </p:cNvSpPr>
          <p:nvPr>
            <p:ph type="title"/>
          </p:nvPr>
        </p:nvSpPr>
        <p:spPr/>
        <p:txBody>
          <a:bodyPr anchor="t">
            <a:noAutofit/>
          </a:bodyPr>
          <a:lstStyle/>
          <a:p>
            <a:pPr eaLnBrk="1" hangingPunct="1"/>
            <a:r>
              <a:rPr lang="en-US" dirty="0"/>
              <a:t>ECR Calculator</a:t>
            </a:r>
            <a:endParaRPr lang="en-US" sz="2400" i="1" dirty="0"/>
          </a:p>
        </p:txBody>
      </p:sp>
      <p:sp>
        <p:nvSpPr>
          <p:cNvPr id="2" name="Slide Number Placeholder 1">
            <a:extLst>
              <a:ext uri="{FF2B5EF4-FFF2-40B4-BE49-F238E27FC236}">
                <a16:creationId xmlns:a16="http://schemas.microsoft.com/office/drawing/2014/main" id="{4C29D2C6-75A6-AF44-AA61-6E2B04DB42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1" name="Plaque 10">
            <a:extLst>
              <a:ext uri="{FF2B5EF4-FFF2-40B4-BE49-F238E27FC236}">
                <a16:creationId xmlns:a16="http://schemas.microsoft.com/office/drawing/2014/main" id="{0FD6DAB0-143A-4610-902C-938CF43E3C83}"/>
              </a:ext>
            </a:extLst>
          </p:cNvPr>
          <p:cNvSpPr/>
          <p:nvPr/>
        </p:nvSpPr>
        <p:spPr>
          <a:xfrm>
            <a:off x="4254321" y="5945842"/>
            <a:ext cx="3124200" cy="432944"/>
          </a:xfrm>
          <a:prstGeom prst="plaque">
            <a:avLst/>
          </a:prstGeom>
          <a:solidFill>
            <a:srgbClr val="5B9BD5">
              <a:lumMod val="60000"/>
              <a:lumOff val="40000"/>
            </a:srgb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263">
            <a:extLst>
              <a:ext uri="{FF2B5EF4-FFF2-40B4-BE49-F238E27FC236}">
                <a16:creationId xmlns:a16="http://schemas.microsoft.com/office/drawing/2014/main" id="{BAD92175-432E-4CAA-A2E2-2394386877CD}"/>
              </a:ext>
            </a:extLst>
          </p:cNvPr>
          <p:cNvSpPr>
            <a:spLocks noChangeArrowheads="1"/>
          </p:cNvSpPr>
          <p:nvPr/>
        </p:nvSpPr>
        <p:spPr bwMode="auto">
          <a:xfrm>
            <a:off x="3505200" y="4312923"/>
            <a:ext cx="4608816" cy="2198512"/>
          </a:xfrm>
          <a:prstGeom prst="rect">
            <a:avLst/>
          </a:pr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ea typeface="+mn-ea"/>
                <a:cs typeface="Arial" pitchFamily="34" charset="0"/>
                <a:sym typeface="Webdings" pitchFamily="18" charset="2"/>
              </a:rPr>
              <a:t>Calculate an Expected Contribution Range (ECR) any time during the appraisal period using a calculator found at the AcqDemo website.</a:t>
            </a:r>
          </a:p>
          <a:p>
            <a:pPr marL="0" marR="0" lvl="1" indent="0" algn="ctr" defTabSz="914400" rtl="0" eaLnBrk="1" fontAlgn="auto" latinLnBrk="0" hangingPunct="1">
              <a:lnSpc>
                <a:spcPct val="100000"/>
              </a:lnSpc>
              <a:spcBef>
                <a:spcPts val="1200"/>
              </a:spcBef>
              <a:spcAft>
                <a:spcPts val="0"/>
              </a:spcAft>
              <a:buClrTx/>
              <a:buSzTx/>
              <a:buFontTx/>
              <a:buNone/>
              <a:tabLst/>
              <a:defRPr/>
            </a:pPr>
            <a:r>
              <a:rPr kumimoji="0" lang="en-US" sz="2400" b="0" i="0" u="none" strike="noStrike" kern="0" cap="none" spc="0" normalizeH="0" baseline="0" noProof="0" dirty="0">
                <a:ln>
                  <a:noFill/>
                </a:ln>
                <a:solidFill>
                  <a:srgbClr val="000099"/>
                </a:solidFill>
                <a:effectLst/>
                <a:uLnTx/>
                <a:uFillTx/>
                <a:latin typeface="Calibri"/>
                <a:ea typeface="+mn-ea"/>
                <a:cs typeface="+mn-cs"/>
              </a:rPr>
              <a:t>acqdemo.hci.mil/tools</a:t>
            </a:r>
          </a:p>
        </p:txBody>
      </p:sp>
      <p:pic>
        <p:nvPicPr>
          <p:cNvPr id="13" name="Picture 12">
            <a:extLst>
              <a:ext uri="{FF2B5EF4-FFF2-40B4-BE49-F238E27FC236}">
                <a16:creationId xmlns:a16="http://schemas.microsoft.com/office/drawing/2014/main" id="{805A67EC-87C6-488E-976D-86CE88F5916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200599" y="4312923"/>
            <a:ext cx="2196245" cy="2198512"/>
          </a:xfrm>
          <a:prstGeom prst="rect">
            <a:avLst/>
          </a:prstGeom>
          <a:ln>
            <a:noFill/>
          </a:ln>
          <a:effectLst>
            <a:outerShdw blurRad="292100" dist="139700" dir="2700000" algn="tl" rotWithShape="0">
              <a:srgbClr val="333333">
                <a:alpha val="65000"/>
              </a:srgbClr>
            </a:outerShdw>
          </a:effectLst>
        </p:spPr>
      </p:pic>
      <p:sp>
        <p:nvSpPr>
          <p:cNvPr id="14" name="AutoShape 261">
            <a:extLst>
              <a:ext uri="{FF2B5EF4-FFF2-40B4-BE49-F238E27FC236}">
                <a16:creationId xmlns:a16="http://schemas.microsoft.com/office/drawing/2014/main" id="{6B2712A6-BE96-4A7E-891E-8612099F6E97}"/>
              </a:ext>
            </a:extLst>
          </p:cNvPr>
          <p:cNvSpPr>
            <a:spLocks noChangeArrowheads="1"/>
          </p:cNvSpPr>
          <p:nvPr/>
        </p:nvSpPr>
        <p:spPr bwMode="auto">
          <a:xfrm>
            <a:off x="769930" y="1997942"/>
            <a:ext cx="1689155" cy="655540"/>
          </a:xfrm>
          <a:prstGeom prst="downArrowCallout">
            <a:avLst>
              <a:gd name="adj1" fmla="val 80614"/>
              <a:gd name="adj2" fmla="val 69136"/>
              <a:gd name="adj3" fmla="val 16667"/>
              <a:gd name="adj4" fmla="val 54668"/>
            </a:avLst>
          </a:prstGeom>
          <a:noFill/>
          <a:ln w="38100">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Basic Pay Only</a:t>
            </a:r>
          </a:p>
        </p:txBody>
      </p:sp>
      <p:sp>
        <p:nvSpPr>
          <p:cNvPr id="15" name="Oval 14">
            <a:extLst>
              <a:ext uri="{FF2B5EF4-FFF2-40B4-BE49-F238E27FC236}">
                <a16:creationId xmlns:a16="http://schemas.microsoft.com/office/drawing/2014/main" id="{D52847B0-405A-4AD4-B1BA-F99CD61F714B}"/>
              </a:ext>
            </a:extLst>
          </p:cNvPr>
          <p:cNvSpPr/>
          <p:nvPr/>
        </p:nvSpPr>
        <p:spPr>
          <a:xfrm>
            <a:off x="4985844" y="1955324"/>
            <a:ext cx="3929817" cy="19498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166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pattFill prst="lgGrid">
          <a:fgClr>
            <a:srgbClr val="E7F1F9"/>
          </a:fgClr>
          <a:bgClr>
            <a:schemeClr val="bg1"/>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D2D960-F177-4BF5-B2EA-917DB8BF71E7}"/>
              </a:ext>
            </a:extLst>
          </p:cNvPr>
          <p:cNvSpPr>
            <a:spLocks noGrp="1"/>
          </p:cNvSpPr>
          <p:nvPr>
            <p:ph type="title"/>
          </p:nvPr>
        </p:nvSpPr>
        <p:spPr/>
        <p:txBody>
          <a:bodyPr anchor="t">
            <a:noAutofit/>
          </a:bodyPr>
          <a:lstStyle/>
          <a:p>
            <a:pPr marL="182880" indent="-182880"/>
            <a:r>
              <a:rPr lang="en-US" dirty="0"/>
              <a:t>Expected Contribution Range (ECR)</a:t>
            </a:r>
          </a:p>
        </p:txBody>
      </p:sp>
      <p:sp>
        <p:nvSpPr>
          <p:cNvPr id="53" name="Freeform 24">
            <a:extLst>
              <a:ext uri="{FF2B5EF4-FFF2-40B4-BE49-F238E27FC236}">
                <a16:creationId xmlns:a16="http://schemas.microsoft.com/office/drawing/2014/main" id="{24A52150-1F99-40E1-9496-86E2B0508A06}"/>
              </a:ext>
            </a:extLst>
          </p:cNvPr>
          <p:cNvSpPr>
            <a:spLocks/>
          </p:cNvSpPr>
          <p:nvPr/>
        </p:nvSpPr>
        <p:spPr bwMode="auto">
          <a:xfrm>
            <a:off x="1942266" y="2224472"/>
            <a:ext cx="6521909" cy="3342481"/>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12700" cap="flat" cmpd="sng">
            <a:solidFill>
              <a:srgbClr val="007BB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5" name="Freeform 23">
            <a:extLst>
              <a:ext uri="{FF2B5EF4-FFF2-40B4-BE49-F238E27FC236}">
                <a16:creationId xmlns:a16="http://schemas.microsoft.com/office/drawing/2014/main" id="{54F47ECE-B28D-4270-94CE-62FA1BAD0D7C}"/>
              </a:ext>
            </a:extLst>
          </p:cNvPr>
          <p:cNvSpPr>
            <a:spLocks/>
          </p:cNvSpPr>
          <p:nvPr/>
        </p:nvSpPr>
        <p:spPr bwMode="auto">
          <a:xfrm>
            <a:off x="1918684" y="1307005"/>
            <a:ext cx="6481382" cy="4150372"/>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12700" cap="flat" cmpd="sng">
            <a:solidFill>
              <a:srgbClr val="007BB7"/>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56" name="Group 45">
            <a:extLst>
              <a:ext uri="{FF2B5EF4-FFF2-40B4-BE49-F238E27FC236}">
                <a16:creationId xmlns:a16="http://schemas.microsoft.com/office/drawing/2014/main" id="{2C3827EA-1798-4098-90A7-A6A01D3A1849}"/>
              </a:ext>
            </a:extLst>
          </p:cNvPr>
          <p:cNvGrpSpPr>
            <a:grpSpLocks/>
          </p:cNvGrpSpPr>
          <p:nvPr/>
        </p:nvGrpSpPr>
        <p:grpSpPr bwMode="auto">
          <a:xfrm>
            <a:off x="6232901" y="3411406"/>
            <a:ext cx="444501" cy="2513013"/>
            <a:chOff x="2976" y="1366"/>
            <a:chExt cx="280" cy="1583"/>
          </a:xfrm>
        </p:grpSpPr>
        <p:sp>
          <p:nvSpPr>
            <p:cNvPr id="57" name="Text Box 41">
              <a:extLst>
                <a:ext uri="{FF2B5EF4-FFF2-40B4-BE49-F238E27FC236}">
                  <a16:creationId xmlns:a16="http://schemas.microsoft.com/office/drawing/2014/main" id="{1BCC04F2-6F87-41EE-9E98-56366C944FC8}"/>
                </a:ext>
              </a:extLst>
            </p:cNvPr>
            <p:cNvSpPr txBox="1">
              <a:spLocks noChangeArrowheads="1"/>
            </p:cNvSpPr>
            <p:nvPr/>
          </p:nvSpPr>
          <p:spPr bwMode="auto">
            <a:xfrm>
              <a:off x="2976" y="2697"/>
              <a:ext cx="28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44546A">
                      <a:lumMod val="40000"/>
                      <a:lumOff val="60000"/>
                    </a:srgbClr>
                  </a:solidFill>
                  <a:effectLst/>
                  <a:uLnTx/>
                  <a:uFillTx/>
                  <a:latin typeface="Calibri"/>
                  <a:ea typeface="+mn-ea"/>
                  <a:cs typeface="+mn-cs"/>
                </a:rPr>
                <a:t>75</a:t>
              </a:r>
            </a:p>
          </p:txBody>
        </p:sp>
        <p:sp>
          <p:nvSpPr>
            <p:cNvPr id="69" name="Line 42">
              <a:extLst>
                <a:ext uri="{FF2B5EF4-FFF2-40B4-BE49-F238E27FC236}">
                  <a16:creationId xmlns:a16="http://schemas.microsoft.com/office/drawing/2014/main" id="{52A5DE99-8080-41D0-98A4-D77A09577147}"/>
                </a:ext>
              </a:extLst>
            </p:cNvPr>
            <p:cNvSpPr>
              <a:spLocks noChangeShapeType="1"/>
            </p:cNvSpPr>
            <p:nvPr/>
          </p:nvSpPr>
          <p:spPr bwMode="auto">
            <a:xfrm>
              <a:off x="3120" y="1366"/>
              <a:ext cx="0" cy="1353"/>
            </a:xfrm>
            <a:prstGeom prst="line">
              <a:avLst/>
            </a:prstGeom>
            <a:noFill/>
            <a:ln w="38100">
              <a:solidFill>
                <a:srgbClr val="44546A">
                  <a:lumMod val="40000"/>
                  <a:lumOff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70" name="Freeform 22">
            <a:extLst>
              <a:ext uri="{FF2B5EF4-FFF2-40B4-BE49-F238E27FC236}">
                <a16:creationId xmlns:a16="http://schemas.microsoft.com/office/drawing/2014/main" id="{1CD77FC3-BA1F-4AE4-A624-9151B5AA3EF5}"/>
              </a:ext>
            </a:extLst>
          </p:cNvPr>
          <p:cNvSpPr>
            <a:spLocks/>
          </p:cNvSpPr>
          <p:nvPr/>
        </p:nvSpPr>
        <p:spPr bwMode="auto">
          <a:xfrm>
            <a:off x="1899582" y="1737716"/>
            <a:ext cx="6502400" cy="3788045"/>
          </a:xfrm>
          <a:custGeom>
            <a:avLst/>
            <a:gdLst>
              <a:gd name="T0" fmla="*/ 0 w 2856"/>
              <a:gd name="T1" fmla="*/ 448 h 448"/>
              <a:gd name="T2" fmla="*/ 2856 w 2856"/>
              <a:gd name="T3" fmla="*/ 0 h 448"/>
            </a:gdLst>
            <a:ahLst/>
            <a:cxnLst>
              <a:cxn ang="0">
                <a:pos x="T0" y="T1"/>
              </a:cxn>
              <a:cxn ang="0">
                <a:pos x="T2" y="T3"/>
              </a:cxn>
            </a:cxnLst>
            <a:rect l="0" t="0" r="r" b="b"/>
            <a:pathLst>
              <a:path w="2856" h="448">
                <a:moveTo>
                  <a:pt x="0" y="448"/>
                </a:moveTo>
                <a:cubicBezTo>
                  <a:pt x="1009" y="339"/>
                  <a:pt x="2019" y="231"/>
                  <a:pt x="2856" y="0"/>
                </a:cubicBezTo>
              </a:path>
            </a:pathLst>
          </a:custGeom>
          <a:noFill/>
          <a:ln w="57150" cap="flat" cmpd="sng">
            <a:solidFill>
              <a:srgbClr val="C00000"/>
            </a:solidFill>
            <a:prstDash val="solid"/>
            <a:round/>
            <a:headEnd/>
            <a:tailEnd/>
          </a:ln>
          <a:effectLst>
            <a:glow rad="38100">
              <a:srgbClr val="A5A5A5">
                <a:satMod val="175000"/>
                <a:alpha val="40000"/>
              </a:srgbClr>
            </a:glow>
            <a:outerShdw dist="35921" dir="2700000" algn="ctr" rotWithShape="0">
              <a:srgbClr val="E7E6E6"/>
            </a:outerShdw>
          </a:effectLst>
          <a:extLst>
            <a:ext uri="{909E8E84-426E-40DD-AFC4-6F175D3DCCD1}">
              <a14:hiddenFill xmlns:a14="http://schemas.microsoft.com/office/drawing/2010/main">
                <a:solidFill>
                  <a:schemeClr val="accent1"/>
                </a:solidFill>
              </a14:hiddenFill>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71" name="Group 50">
            <a:extLst>
              <a:ext uri="{FF2B5EF4-FFF2-40B4-BE49-F238E27FC236}">
                <a16:creationId xmlns:a16="http://schemas.microsoft.com/office/drawing/2014/main" id="{3B29CBD9-014A-400C-9C3D-E4B57F36AEDB}"/>
              </a:ext>
            </a:extLst>
          </p:cNvPr>
          <p:cNvGrpSpPr>
            <a:grpSpLocks/>
          </p:cNvGrpSpPr>
          <p:nvPr/>
        </p:nvGrpSpPr>
        <p:grpSpPr bwMode="auto">
          <a:xfrm>
            <a:off x="5772730" y="3416499"/>
            <a:ext cx="420688" cy="2492376"/>
            <a:chOff x="2583" y="1759"/>
            <a:chExt cx="265" cy="1570"/>
          </a:xfrm>
        </p:grpSpPr>
        <p:sp>
          <p:nvSpPr>
            <p:cNvPr id="72" name="Line 36">
              <a:extLst>
                <a:ext uri="{FF2B5EF4-FFF2-40B4-BE49-F238E27FC236}">
                  <a16:creationId xmlns:a16="http://schemas.microsoft.com/office/drawing/2014/main" id="{A94D4289-60BE-4F68-95A0-19942655C813}"/>
                </a:ext>
              </a:extLst>
            </p:cNvPr>
            <p:cNvSpPr>
              <a:spLocks noChangeShapeType="1"/>
            </p:cNvSpPr>
            <p:nvPr/>
          </p:nvSpPr>
          <p:spPr bwMode="auto">
            <a:xfrm>
              <a:off x="2716" y="1759"/>
              <a:ext cx="0" cy="1361"/>
            </a:xfrm>
            <a:prstGeom prst="line">
              <a:avLst/>
            </a:prstGeom>
            <a:noFill/>
            <a:ln w="38100">
              <a:solidFill>
                <a:srgbClr val="5B9BD5">
                  <a:lumMod val="60000"/>
                  <a:lumOff val="40000"/>
                </a:srgbClr>
              </a:solidFill>
              <a:round/>
              <a:headEnd/>
              <a:tailEnd type="triangle" w="med" len="med"/>
            </a:ln>
            <a:effectLst>
              <a:glow rad="38100">
                <a:srgbClr val="5B9BD5">
                  <a:satMod val="175000"/>
                  <a:alpha val="40000"/>
                </a:srgbClr>
              </a:glow>
              <a:outerShdw dist="35921" dir="2700000" algn="ctr" rotWithShape="0">
                <a:srgbClr val="E7E6E6"/>
              </a:outerShdw>
            </a:effectLst>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3" name="Text Box 37">
              <a:extLst>
                <a:ext uri="{FF2B5EF4-FFF2-40B4-BE49-F238E27FC236}">
                  <a16:creationId xmlns:a16="http://schemas.microsoft.com/office/drawing/2014/main" id="{69CE41B1-E548-4CAC-99A8-67B3F32F84D7}"/>
                </a:ext>
              </a:extLst>
            </p:cNvPr>
            <p:cNvSpPr txBox="1">
              <a:spLocks noChangeArrowheads="1"/>
            </p:cNvSpPr>
            <p:nvPr/>
          </p:nvSpPr>
          <p:spPr bwMode="auto">
            <a:xfrm>
              <a:off x="2583" y="3096"/>
              <a:ext cx="26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a:ea typeface="+mn-ea"/>
                  <a:cs typeface="+mn-cs"/>
                </a:rPr>
                <a:t>72</a:t>
              </a:r>
            </a:p>
          </p:txBody>
        </p:sp>
      </p:grpSp>
      <p:grpSp>
        <p:nvGrpSpPr>
          <p:cNvPr id="74" name="Group 45">
            <a:extLst>
              <a:ext uri="{FF2B5EF4-FFF2-40B4-BE49-F238E27FC236}">
                <a16:creationId xmlns:a16="http://schemas.microsoft.com/office/drawing/2014/main" id="{F7FE02DB-599B-45AB-A893-64781F3A7798}"/>
              </a:ext>
            </a:extLst>
          </p:cNvPr>
          <p:cNvGrpSpPr>
            <a:grpSpLocks/>
          </p:cNvGrpSpPr>
          <p:nvPr/>
        </p:nvGrpSpPr>
        <p:grpSpPr bwMode="auto">
          <a:xfrm>
            <a:off x="6724258" y="3381860"/>
            <a:ext cx="420688" cy="2773364"/>
            <a:chOff x="2592" y="1805"/>
            <a:chExt cx="265" cy="1747"/>
          </a:xfrm>
        </p:grpSpPr>
        <p:sp>
          <p:nvSpPr>
            <p:cNvPr id="75" name="Line 46">
              <a:extLst>
                <a:ext uri="{FF2B5EF4-FFF2-40B4-BE49-F238E27FC236}">
                  <a16:creationId xmlns:a16="http://schemas.microsoft.com/office/drawing/2014/main" id="{6F6C3C13-4395-4C45-94A5-BDFADFACFE77}"/>
                </a:ext>
              </a:extLst>
            </p:cNvPr>
            <p:cNvSpPr>
              <a:spLocks noChangeShapeType="1"/>
            </p:cNvSpPr>
            <p:nvPr/>
          </p:nvSpPr>
          <p:spPr bwMode="auto">
            <a:xfrm>
              <a:off x="2736" y="1805"/>
              <a:ext cx="0" cy="1363"/>
            </a:xfrm>
            <a:prstGeom prst="line">
              <a:avLst/>
            </a:prstGeom>
            <a:noFill/>
            <a:ln w="38100">
              <a:solidFill>
                <a:srgbClr val="5B9BD5">
                  <a:lumMod val="60000"/>
                  <a:lumOff val="40000"/>
                </a:srgbClr>
              </a:solidFill>
              <a:round/>
              <a:headEnd/>
              <a:tailEnd type="triangle" w="med" len="med"/>
            </a:ln>
            <a:effectLst>
              <a:glow rad="38100">
                <a:srgbClr val="5B9BD5">
                  <a:satMod val="175000"/>
                  <a:alpha val="40000"/>
                </a:srgbClr>
              </a:glow>
              <a:outerShdw dist="35921" dir="2700000" algn="ctr" rotWithShape="0">
                <a:srgbClr val="E7E6E6"/>
              </a:outerShdw>
            </a:effectLst>
            <a:extLst>
              <a:ext uri="{909E8E84-426E-40DD-AFC4-6F175D3DCCD1}">
                <a14:hiddenFill xmlns:a14="http://schemas.microsoft.com/office/drawing/2010/main">
                  <a:noFill/>
                </a14:hiddenFill>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6" name="Text Box 47">
              <a:extLst>
                <a:ext uri="{FF2B5EF4-FFF2-40B4-BE49-F238E27FC236}">
                  <a16:creationId xmlns:a16="http://schemas.microsoft.com/office/drawing/2014/main" id="{DB2CA389-7D26-4B61-974F-DFB952B011E6}"/>
                </a:ext>
              </a:extLst>
            </p:cNvPr>
            <p:cNvSpPr txBox="1">
              <a:spLocks noChangeArrowheads="1"/>
            </p:cNvSpPr>
            <p:nvPr/>
          </p:nvSpPr>
          <p:spPr bwMode="auto">
            <a:xfrm>
              <a:off x="2592" y="3144"/>
              <a:ext cx="265"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a:ea typeface="+mn-ea"/>
                  <a:cs typeface="+mn-cs"/>
                </a:rPr>
                <a:t>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a:ea typeface="+mn-ea"/>
                <a:cs typeface="+mn-cs"/>
              </a:endParaRPr>
            </a:p>
          </p:txBody>
        </p:sp>
      </p:grpSp>
      <p:sp>
        <p:nvSpPr>
          <p:cNvPr id="77" name="Rectangle 2">
            <a:extLst>
              <a:ext uri="{FF2B5EF4-FFF2-40B4-BE49-F238E27FC236}">
                <a16:creationId xmlns:a16="http://schemas.microsoft.com/office/drawing/2014/main" id="{11438970-ED93-4204-9846-8788CE1815E9}"/>
              </a:ext>
            </a:extLst>
          </p:cNvPr>
          <p:cNvSpPr>
            <a:spLocks noChangeArrowheads="1"/>
          </p:cNvSpPr>
          <p:nvPr/>
        </p:nvSpPr>
        <p:spPr bwMode="auto">
          <a:xfrm>
            <a:off x="2010838" y="2419861"/>
            <a:ext cx="65532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78" name="Freeform 21">
            <a:extLst>
              <a:ext uri="{FF2B5EF4-FFF2-40B4-BE49-F238E27FC236}">
                <a16:creationId xmlns:a16="http://schemas.microsoft.com/office/drawing/2014/main" id="{376CE985-2718-4606-A493-C9D0176772B3}"/>
              </a:ext>
            </a:extLst>
          </p:cNvPr>
          <p:cNvSpPr>
            <a:spLocks/>
          </p:cNvSpPr>
          <p:nvPr/>
        </p:nvSpPr>
        <p:spPr bwMode="auto">
          <a:xfrm>
            <a:off x="2168000" y="3326323"/>
            <a:ext cx="4748213" cy="1616075"/>
          </a:xfrm>
          <a:custGeom>
            <a:avLst/>
            <a:gdLst>
              <a:gd name="T0" fmla="*/ 0 w 2991"/>
              <a:gd name="T1" fmla="*/ 1018 h 1018"/>
              <a:gd name="T2" fmla="*/ 2991 w 2991"/>
              <a:gd name="T3" fmla="*/ 0 h 1018"/>
            </a:gdLst>
            <a:ahLst/>
            <a:cxnLst>
              <a:cxn ang="0">
                <a:pos x="T0" y="T1"/>
              </a:cxn>
              <a:cxn ang="0">
                <a:pos x="T2" y="T3"/>
              </a:cxn>
            </a:cxnLst>
            <a:rect l="0" t="0" r="r" b="b"/>
            <a:pathLst>
              <a:path w="2991" h="1018">
                <a:moveTo>
                  <a:pt x="0" y="1018"/>
                </a:moveTo>
                <a:cubicBezTo>
                  <a:pt x="1420" y="550"/>
                  <a:pt x="2840" y="83"/>
                  <a:pt x="2991"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79" name="Group 25">
            <a:extLst>
              <a:ext uri="{FF2B5EF4-FFF2-40B4-BE49-F238E27FC236}">
                <a16:creationId xmlns:a16="http://schemas.microsoft.com/office/drawing/2014/main" id="{414F1F5F-F7FC-492A-A4A2-52C55EC5F2B9}"/>
              </a:ext>
            </a:extLst>
          </p:cNvPr>
          <p:cNvGrpSpPr>
            <a:grpSpLocks/>
          </p:cNvGrpSpPr>
          <p:nvPr/>
        </p:nvGrpSpPr>
        <p:grpSpPr bwMode="auto">
          <a:xfrm>
            <a:off x="1850500" y="5572433"/>
            <a:ext cx="6819900" cy="369887"/>
            <a:chOff x="1118" y="3096"/>
            <a:chExt cx="4296" cy="233"/>
          </a:xfrm>
          <a:effectLst>
            <a:outerShdw blurRad="50800" dist="38100" dir="2700000" algn="tl" rotWithShape="0">
              <a:prstClr val="black">
                <a:alpha val="40000"/>
              </a:prstClr>
            </a:outerShdw>
          </a:effectLst>
        </p:grpSpPr>
        <p:sp>
          <p:nvSpPr>
            <p:cNvPr id="80" name="Text Box 26">
              <a:extLst>
                <a:ext uri="{FF2B5EF4-FFF2-40B4-BE49-F238E27FC236}">
                  <a16:creationId xmlns:a16="http://schemas.microsoft.com/office/drawing/2014/main" id="{9CAEA793-56CE-4B82-B6EC-AE9DE31D61D8}"/>
                </a:ext>
              </a:extLst>
            </p:cNvPr>
            <p:cNvSpPr txBox="1">
              <a:spLocks noChangeArrowheads="1"/>
            </p:cNvSpPr>
            <p:nvPr/>
          </p:nvSpPr>
          <p:spPr bwMode="auto">
            <a:xfrm>
              <a:off x="1118" y="3165"/>
              <a:ext cx="16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prstClr val="black"/>
                  </a:solidFill>
                  <a:effectLst/>
                  <a:uLnTx/>
                  <a:uFillTx/>
                  <a:latin typeface="Arial" panose="020B0604020202020204" pitchFamily="34" charset="0"/>
                  <a:ea typeface="+mn-ea"/>
                  <a:cs typeface="+mn-cs"/>
                </a:rPr>
                <a:t>0</a:t>
              </a:r>
            </a:p>
          </p:txBody>
        </p:sp>
        <p:sp>
          <p:nvSpPr>
            <p:cNvPr id="81" name="Rectangle 27">
              <a:extLst>
                <a:ext uri="{FF2B5EF4-FFF2-40B4-BE49-F238E27FC236}">
                  <a16:creationId xmlns:a16="http://schemas.microsoft.com/office/drawing/2014/main" id="{9D61585F-6B27-4163-BCCE-45794346FFB0}"/>
                </a:ext>
              </a:extLst>
            </p:cNvPr>
            <p:cNvSpPr>
              <a:spLocks noChangeArrowheads="1"/>
            </p:cNvSpPr>
            <p:nvPr/>
          </p:nvSpPr>
          <p:spPr bwMode="auto">
            <a:xfrm>
              <a:off x="1818" y="3161"/>
              <a:ext cx="13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Overall Contribution Score</a:t>
              </a:r>
              <a:endParaRPr kumimoji="0" lang="en-US" altLang="en-US" sz="1400" b="0" i="0" u="none" strike="noStrike" kern="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endParaRPr>
            </a:p>
          </p:txBody>
        </p:sp>
        <p:sp>
          <p:nvSpPr>
            <p:cNvPr id="82" name="Line 28">
              <a:extLst>
                <a:ext uri="{FF2B5EF4-FFF2-40B4-BE49-F238E27FC236}">
                  <a16:creationId xmlns:a16="http://schemas.microsoft.com/office/drawing/2014/main" id="{78C0393F-D4D0-47FA-8A96-6F4830F5B55C}"/>
                </a:ext>
              </a:extLst>
            </p:cNvPr>
            <p:cNvSpPr>
              <a:spLocks noChangeShapeType="1"/>
            </p:cNvSpPr>
            <p:nvPr/>
          </p:nvSpPr>
          <p:spPr bwMode="auto">
            <a:xfrm>
              <a:off x="1136" y="3096"/>
              <a:ext cx="4232" cy="0"/>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3" name="Text Box 29">
              <a:extLst>
                <a:ext uri="{FF2B5EF4-FFF2-40B4-BE49-F238E27FC236}">
                  <a16:creationId xmlns:a16="http://schemas.microsoft.com/office/drawing/2014/main" id="{E54915EB-D82B-4BEC-9129-E2CE653FA913}"/>
                </a:ext>
              </a:extLst>
            </p:cNvPr>
            <p:cNvSpPr txBox="1">
              <a:spLocks noChangeArrowheads="1"/>
            </p:cNvSpPr>
            <p:nvPr/>
          </p:nvSpPr>
          <p:spPr bwMode="auto">
            <a:xfrm>
              <a:off x="5166" y="3142"/>
              <a:ext cx="24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prstClr val="black"/>
                  </a:solidFill>
                  <a:effectLst/>
                  <a:uLnTx/>
                  <a:uFillTx/>
                  <a:latin typeface="Calibri"/>
                  <a:ea typeface="+mn-ea"/>
                  <a:cs typeface="+mn-cs"/>
                </a:rPr>
                <a:t>100</a:t>
              </a:r>
            </a:p>
          </p:txBody>
        </p:sp>
        <p:sp>
          <p:nvSpPr>
            <p:cNvPr id="84" name="Line 30">
              <a:extLst>
                <a:ext uri="{FF2B5EF4-FFF2-40B4-BE49-F238E27FC236}">
                  <a16:creationId xmlns:a16="http://schemas.microsoft.com/office/drawing/2014/main" id="{3CF29319-6439-4D30-98EC-00381113E8C0}"/>
                </a:ext>
              </a:extLst>
            </p:cNvPr>
            <p:cNvSpPr>
              <a:spLocks noChangeShapeType="1"/>
            </p:cNvSpPr>
            <p:nvPr/>
          </p:nvSpPr>
          <p:spPr bwMode="auto">
            <a:xfrm>
              <a:off x="1184" y="3104"/>
              <a:ext cx="0" cy="4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85" name="Line 31">
              <a:extLst>
                <a:ext uri="{FF2B5EF4-FFF2-40B4-BE49-F238E27FC236}">
                  <a16:creationId xmlns:a16="http://schemas.microsoft.com/office/drawing/2014/main" id="{00B3CC43-62E5-4372-9B46-75A0AB488868}"/>
                </a:ext>
              </a:extLst>
            </p:cNvPr>
            <p:cNvSpPr>
              <a:spLocks noChangeShapeType="1"/>
            </p:cNvSpPr>
            <p:nvPr/>
          </p:nvSpPr>
          <p:spPr bwMode="auto">
            <a:xfrm>
              <a:off x="5280" y="3104"/>
              <a:ext cx="0" cy="56"/>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grpSp>
      <p:grpSp>
        <p:nvGrpSpPr>
          <p:cNvPr id="105" name="Group 104">
            <a:extLst>
              <a:ext uri="{FF2B5EF4-FFF2-40B4-BE49-F238E27FC236}">
                <a16:creationId xmlns:a16="http://schemas.microsoft.com/office/drawing/2014/main" id="{6E65F608-DC7B-4479-AF36-23717847E3AE}"/>
              </a:ext>
            </a:extLst>
          </p:cNvPr>
          <p:cNvGrpSpPr/>
          <p:nvPr/>
        </p:nvGrpSpPr>
        <p:grpSpPr>
          <a:xfrm>
            <a:off x="1829863" y="3088977"/>
            <a:ext cx="6979103" cy="462307"/>
            <a:chOff x="1829863" y="3088977"/>
            <a:chExt cx="6979103" cy="462307"/>
          </a:xfrm>
        </p:grpSpPr>
        <p:sp>
          <p:nvSpPr>
            <p:cNvPr id="106" name="Line 40">
              <a:extLst>
                <a:ext uri="{FF2B5EF4-FFF2-40B4-BE49-F238E27FC236}">
                  <a16:creationId xmlns:a16="http://schemas.microsoft.com/office/drawing/2014/main" id="{F69BD252-3F21-4BC9-8EEC-F8BCED56EE49}"/>
                </a:ext>
              </a:extLst>
            </p:cNvPr>
            <p:cNvSpPr>
              <a:spLocks noChangeShapeType="1"/>
            </p:cNvSpPr>
            <p:nvPr/>
          </p:nvSpPr>
          <p:spPr bwMode="auto">
            <a:xfrm flipV="1">
              <a:off x="1906063" y="3317577"/>
              <a:ext cx="5729288" cy="76200"/>
            </a:xfrm>
            <a:prstGeom prst="line">
              <a:avLst/>
            </a:prstGeom>
            <a:noFill/>
            <a:ln w="38100">
              <a:solidFill>
                <a:srgbClr val="5B9BD5">
                  <a:lumMod val="60000"/>
                  <a:lumOff val="40000"/>
                </a:srgb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7" name="Oval 41">
              <a:extLst>
                <a:ext uri="{FF2B5EF4-FFF2-40B4-BE49-F238E27FC236}">
                  <a16:creationId xmlns:a16="http://schemas.microsoft.com/office/drawing/2014/main" id="{400EDFF9-B6D0-4095-A97E-0CDDBCD3947E}"/>
                </a:ext>
              </a:extLst>
            </p:cNvPr>
            <p:cNvSpPr>
              <a:spLocks noChangeArrowheads="1"/>
            </p:cNvSpPr>
            <p:nvPr/>
          </p:nvSpPr>
          <p:spPr bwMode="auto">
            <a:xfrm>
              <a:off x="1829863" y="3306465"/>
              <a:ext cx="152400" cy="152400"/>
            </a:xfrm>
            <a:prstGeom prst="ellipse">
              <a:avLst/>
            </a:prstGeom>
            <a:solidFill>
              <a:srgbClr val="5B9BD5">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8" name="Text Box 42">
              <a:extLst>
                <a:ext uri="{FF2B5EF4-FFF2-40B4-BE49-F238E27FC236}">
                  <a16:creationId xmlns:a16="http://schemas.microsoft.com/office/drawing/2014/main" id="{E8655115-2DAD-418B-A513-60C897FE7C21}"/>
                </a:ext>
              </a:extLst>
            </p:cNvPr>
            <p:cNvSpPr txBox="1">
              <a:spLocks noChangeArrowheads="1"/>
            </p:cNvSpPr>
            <p:nvPr/>
          </p:nvSpPr>
          <p:spPr bwMode="auto">
            <a:xfrm>
              <a:off x="7613126" y="3088977"/>
              <a:ext cx="119584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a:ea typeface="+mn-ea"/>
                  <a:cs typeface="+mn-cs"/>
                </a:rPr>
                <a:t>$</a:t>
              </a:r>
              <a:r>
                <a:rPr lang="en-US" altLang="en-US" sz="2400" kern="0" dirty="0">
                  <a:solidFill>
                    <a:srgbClr val="5B9BD5">
                      <a:lumMod val="75000"/>
                    </a:srgbClr>
                  </a:solidFill>
                  <a:effectLst>
                    <a:outerShdw blurRad="38100" dist="38100" dir="2700000" algn="tl">
                      <a:srgbClr val="000000">
                        <a:alpha val="43137"/>
                      </a:srgbClr>
                    </a:outerShdw>
                  </a:effectLst>
                  <a:latin typeface="Calibri"/>
                </a:rPr>
                <a:t>99,050</a:t>
              </a:r>
              <a:endParaRPr kumimoji="0" lang="en-US" altLang="en-US" sz="2400" b="0" i="0" u="none" strike="noStrike" kern="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Calibri"/>
                <a:ea typeface="+mn-ea"/>
                <a:cs typeface="+mn-cs"/>
              </a:endParaRPr>
            </a:p>
          </p:txBody>
        </p:sp>
      </p:grpSp>
      <p:sp>
        <p:nvSpPr>
          <p:cNvPr id="109" name="Oval 41">
            <a:extLst>
              <a:ext uri="{FF2B5EF4-FFF2-40B4-BE49-F238E27FC236}">
                <a16:creationId xmlns:a16="http://schemas.microsoft.com/office/drawing/2014/main" id="{FAAC3C7B-9177-4181-9CC5-ADAD2ED6F607}"/>
              </a:ext>
            </a:extLst>
          </p:cNvPr>
          <p:cNvSpPr>
            <a:spLocks noChangeArrowheads="1"/>
          </p:cNvSpPr>
          <p:nvPr/>
        </p:nvSpPr>
        <p:spPr bwMode="auto">
          <a:xfrm>
            <a:off x="6389163" y="3273127"/>
            <a:ext cx="152400" cy="152400"/>
          </a:xfrm>
          <a:prstGeom prst="ellipse">
            <a:avLst/>
          </a:prstGeom>
          <a:solidFill>
            <a:srgbClr val="5B9BD5">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0" name="Oval 41">
            <a:extLst>
              <a:ext uri="{FF2B5EF4-FFF2-40B4-BE49-F238E27FC236}">
                <a16:creationId xmlns:a16="http://schemas.microsoft.com/office/drawing/2014/main" id="{F04E0F41-58A2-4EA2-BED6-8CEC6577BF14}"/>
              </a:ext>
            </a:extLst>
          </p:cNvPr>
          <p:cNvSpPr>
            <a:spLocks noChangeArrowheads="1"/>
          </p:cNvSpPr>
          <p:nvPr/>
        </p:nvSpPr>
        <p:spPr bwMode="auto">
          <a:xfrm>
            <a:off x="6887638" y="3273127"/>
            <a:ext cx="152400" cy="152400"/>
          </a:xfrm>
          <a:prstGeom prst="ellipse">
            <a:avLst/>
          </a:prstGeom>
          <a:solidFill>
            <a:srgbClr val="5B9BD5">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1" name="Oval 41">
            <a:extLst>
              <a:ext uri="{FF2B5EF4-FFF2-40B4-BE49-F238E27FC236}">
                <a16:creationId xmlns:a16="http://schemas.microsoft.com/office/drawing/2014/main" id="{91DE0032-C2D3-4699-8C0A-69FBA4D5D4C9}"/>
              </a:ext>
            </a:extLst>
          </p:cNvPr>
          <p:cNvSpPr>
            <a:spLocks noChangeArrowheads="1"/>
          </p:cNvSpPr>
          <p:nvPr/>
        </p:nvSpPr>
        <p:spPr bwMode="auto">
          <a:xfrm>
            <a:off x="5919263" y="3273127"/>
            <a:ext cx="152400" cy="152400"/>
          </a:xfrm>
          <a:prstGeom prst="ellipse">
            <a:avLst/>
          </a:prstGeom>
          <a:solidFill>
            <a:srgbClr val="5B9BD5">
              <a:lumMod val="50000"/>
            </a:srgb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2" name="Text Box 38">
            <a:extLst>
              <a:ext uri="{FF2B5EF4-FFF2-40B4-BE49-F238E27FC236}">
                <a16:creationId xmlns:a16="http://schemas.microsoft.com/office/drawing/2014/main" id="{452F8407-9AD4-4729-A3E2-21FC55563DCA}"/>
              </a:ext>
            </a:extLst>
          </p:cNvPr>
          <p:cNvSpPr txBox="1">
            <a:spLocks noChangeArrowheads="1"/>
          </p:cNvSpPr>
          <p:nvPr/>
        </p:nvSpPr>
        <p:spPr bwMode="auto">
          <a:xfrm>
            <a:off x="307101" y="6004579"/>
            <a:ext cx="8529798" cy="480060"/>
          </a:xfrm>
          <a:prstGeom prst="plaque">
            <a:avLst/>
          </a:prstGeom>
          <a:gradFill flip="none" rotWithShape="1">
            <a:gsLst>
              <a:gs pos="0">
                <a:srgbClr val="007BB7"/>
              </a:gs>
              <a:gs pos="51000">
                <a:srgbClr val="88B6E0"/>
              </a:gs>
              <a:gs pos="100000">
                <a:srgbClr val="007BB7"/>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2075" tIns="0" rIns="92075"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Contribution matches compensation if OCS is between 72 and 79</a:t>
            </a:r>
          </a:p>
        </p:txBody>
      </p:sp>
      <p:sp>
        <p:nvSpPr>
          <p:cNvPr id="113" name="Text Box 43">
            <a:extLst>
              <a:ext uri="{FF2B5EF4-FFF2-40B4-BE49-F238E27FC236}">
                <a16:creationId xmlns:a16="http://schemas.microsoft.com/office/drawing/2014/main" id="{3D349DC4-8DA1-4E43-B9BD-C26C5BA6D5BB}"/>
              </a:ext>
            </a:extLst>
          </p:cNvPr>
          <p:cNvSpPr txBox="1">
            <a:spLocks noChangeArrowheads="1"/>
          </p:cNvSpPr>
          <p:nvPr/>
        </p:nvSpPr>
        <p:spPr bwMode="auto">
          <a:xfrm>
            <a:off x="5743575" y="1996680"/>
            <a:ext cx="1447800" cy="783904"/>
          </a:xfrm>
          <a:prstGeom prst="roundRect">
            <a:avLst/>
          </a:prstGeom>
          <a:solidFill>
            <a:srgbClr val="70AD47">
              <a:lumMod val="75000"/>
            </a:srgbClr>
          </a:solidFill>
          <a:ln w="12700" cap="flat" cmpd="sng" algn="ctr">
            <a:solidFill>
              <a:srgbClr val="70AD47">
                <a:lumMod val="50000"/>
              </a:srgbClr>
            </a:solidFill>
            <a:prstDash val="solid"/>
            <a:miter lim="800000"/>
          </a:ln>
          <a:effectLst/>
          <a:scene3d>
            <a:camera prst="orthographicFront"/>
            <a:lightRig rig="threePt" dir="t"/>
          </a:scene3d>
          <a:sp3d>
            <a:bevelT w="152400" h="50800" prst="softRound"/>
          </a:sp3d>
        </p:spPr>
        <p:txBody>
          <a:bodyPr wrap="square" lIns="92075" tIns="46038" rIns="92075" bIns="46038">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Normal Pay Range</a:t>
            </a:r>
          </a:p>
        </p:txBody>
      </p:sp>
      <p:cxnSp>
        <p:nvCxnSpPr>
          <p:cNvPr id="114" name="Straight Arrow Connector 113">
            <a:extLst>
              <a:ext uri="{FF2B5EF4-FFF2-40B4-BE49-F238E27FC236}">
                <a16:creationId xmlns:a16="http://schemas.microsoft.com/office/drawing/2014/main" id="{09B7623A-2972-43C7-AC13-7FA3EBFCF5EA}"/>
              </a:ext>
            </a:extLst>
          </p:cNvPr>
          <p:cNvCxnSpPr/>
          <p:nvPr/>
        </p:nvCxnSpPr>
        <p:spPr>
          <a:xfrm>
            <a:off x="7391400" y="2310486"/>
            <a:ext cx="0" cy="744201"/>
          </a:xfrm>
          <a:prstGeom prst="straightConnector1">
            <a:avLst/>
          </a:prstGeom>
          <a:noFill/>
          <a:ln w="50800" cap="flat" cmpd="sng" algn="ctr">
            <a:solidFill>
              <a:srgbClr val="70AD47">
                <a:lumMod val="75000"/>
              </a:srgbClr>
            </a:solidFill>
            <a:prstDash val="solid"/>
            <a:miter lim="800000"/>
            <a:headEnd type="triangle"/>
            <a:tailEnd type="triangle"/>
          </a:ln>
          <a:effectLst>
            <a:outerShdw blurRad="50800" dist="38100" algn="l" rotWithShape="0">
              <a:prstClr val="black">
                <a:alpha val="40000"/>
              </a:prstClr>
            </a:outerShdw>
          </a:effectLst>
        </p:spPr>
      </p:cxnSp>
      <p:sp>
        <p:nvSpPr>
          <p:cNvPr id="37" name="Slide Number Placeholder 1">
            <a:extLst>
              <a:ext uri="{FF2B5EF4-FFF2-40B4-BE49-F238E27FC236}">
                <a16:creationId xmlns:a16="http://schemas.microsoft.com/office/drawing/2014/main" id="{3F4A0DE0-8119-47A8-8F97-680321EF2AD1}"/>
              </a:ext>
            </a:extLst>
          </p:cNvPr>
          <p:cNvSpPr txBox="1">
            <a:spLocks/>
          </p:cNvSpPr>
          <p:nvPr/>
        </p:nvSpPr>
        <p:spPr>
          <a:xfrm>
            <a:off x="7122379" y="6624617"/>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85093EB-6271-4776-AD74-9AC7DBDF4235}" type="slidenum">
              <a:rPr lang="en-US" sz="1200" smtClean="0">
                <a:solidFill>
                  <a:srgbClr val="002060"/>
                </a:solidFill>
                <a:latin typeface="Calibri" panose="020F0502020204030204"/>
              </a:rPr>
              <a:pPr algn="r">
                <a:defRPr/>
              </a:pPr>
              <a:t>45</a:t>
            </a:fld>
            <a:endParaRPr lang="en-US" sz="1200" dirty="0">
              <a:solidFill>
                <a:srgbClr val="002060"/>
              </a:solidFill>
              <a:latin typeface="Calibri" panose="020F0502020204030204"/>
            </a:endParaRPr>
          </a:p>
        </p:txBody>
      </p:sp>
      <p:grpSp>
        <p:nvGrpSpPr>
          <p:cNvPr id="4" name="Group 3">
            <a:extLst>
              <a:ext uri="{FF2B5EF4-FFF2-40B4-BE49-F238E27FC236}">
                <a16:creationId xmlns:a16="http://schemas.microsoft.com/office/drawing/2014/main" id="{F6B9F459-7A70-1A53-74CA-76A4482D6A3A}"/>
              </a:ext>
            </a:extLst>
          </p:cNvPr>
          <p:cNvGrpSpPr/>
          <p:nvPr/>
        </p:nvGrpSpPr>
        <p:grpSpPr>
          <a:xfrm>
            <a:off x="1184569" y="1263904"/>
            <a:ext cx="702520" cy="4304443"/>
            <a:chOff x="980489" y="1909589"/>
            <a:chExt cx="702520" cy="3914271"/>
          </a:xfrm>
        </p:grpSpPr>
        <p:sp>
          <p:nvSpPr>
            <p:cNvPr id="5" name="Rectangle 5">
              <a:extLst>
                <a:ext uri="{FF2B5EF4-FFF2-40B4-BE49-F238E27FC236}">
                  <a16:creationId xmlns:a16="http://schemas.microsoft.com/office/drawing/2014/main" id="{FAE6F3B0-66E6-288A-68C0-B1FA9FA90099}"/>
                </a:ext>
              </a:extLst>
            </p:cNvPr>
            <p:cNvSpPr>
              <a:spLocks noChangeArrowheads="1"/>
            </p:cNvSpPr>
            <p:nvPr/>
          </p:nvSpPr>
          <p:spPr bwMode="auto">
            <a:xfrm>
              <a:off x="983101" y="2636384"/>
              <a:ext cx="5883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$140,000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6" name="Line 6">
              <a:extLst>
                <a:ext uri="{FF2B5EF4-FFF2-40B4-BE49-F238E27FC236}">
                  <a16:creationId xmlns:a16="http://schemas.microsoft.com/office/drawing/2014/main" id="{8B473BD7-9B25-C229-5AFD-A243B88BF4F2}"/>
                </a:ext>
              </a:extLst>
            </p:cNvPr>
            <p:cNvSpPr>
              <a:spLocks noChangeShapeType="1"/>
            </p:cNvSpPr>
            <p:nvPr/>
          </p:nvSpPr>
          <p:spPr bwMode="auto">
            <a:xfrm flipH="1">
              <a:off x="1674813" y="1909589"/>
              <a:ext cx="4762" cy="39142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7" name="Line 8">
              <a:extLst>
                <a:ext uri="{FF2B5EF4-FFF2-40B4-BE49-F238E27FC236}">
                  <a16:creationId xmlns:a16="http://schemas.microsoft.com/office/drawing/2014/main" id="{906EB542-A97F-51B1-EEA6-F58CCABB271C}"/>
                </a:ext>
              </a:extLst>
            </p:cNvPr>
            <p:cNvSpPr>
              <a:spLocks noChangeShapeType="1"/>
            </p:cNvSpPr>
            <p:nvPr/>
          </p:nvSpPr>
          <p:spPr bwMode="auto">
            <a:xfrm>
              <a:off x="1581363" y="5244346"/>
              <a:ext cx="66563"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8" name="Line 9">
              <a:extLst>
                <a:ext uri="{FF2B5EF4-FFF2-40B4-BE49-F238E27FC236}">
                  <a16:creationId xmlns:a16="http://schemas.microsoft.com/office/drawing/2014/main" id="{C092B0C1-2504-DDF3-CD69-D915DC295B80}"/>
                </a:ext>
              </a:extLst>
            </p:cNvPr>
            <p:cNvSpPr>
              <a:spLocks noChangeShapeType="1"/>
            </p:cNvSpPr>
            <p:nvPr/>
          </p:nvSpPr>
          <p:spPr bwMode="auto">
            <a:xfrm>
              <a:off x="1612900" y="4705588"/>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9" name="Line 10">
              <a:extLst>
                <a:ext uri="{FF2B5EF4-FFF2-40B4-BE49-F238E27FC236}">
                  <a16:creationId xmlns:a16="http://schemas.microsoft.com/office/drawing/2014/main" id="{B767863D-AD1B-855D-6259-011D146E0BB6}"/>
                </a:ext>
              </a:extLst>
            </p:cNvPr>
            <p:cNvSpPr>
              <a:spLocks noChangeShapeType="1"/>
            </p:cNvSpPr>
            <p:nvPr/>
          </p:nvSpPr>
          <p:spPr bwMode="auto">
            <a:xfrm>
              <a:off x="1612900" y="4195741"/>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 name="Line 11">
              <a:extLst>
                <a:ext uri="{FF2B5EF4-FFF2-40B4-BE49-F238E27FC236}">
                  <a16:creationId xmlns:a16="http://schemas.microsoft.com/office/drawing/2014/main" id="{1F49BB24-734D-EB6E-5377-5E1317CC45B7}"/>
                </a:ext>
              </a:extLst>
            </p:cNvPr>
            <p:cNvSpPr>
              <a:spLocks noChangeShapeType="1"/>
            </p:cNvSpPr>
            <p:nvPr/>
          </p:nvSpPr>
          <p:spPr bwMode="auto">
            <a:xfrm>
              <a:off x="1621105" y="3644365"/>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1" name="Line 12">
              <a:extLst>
                <a:ext uri="{FF2B5EF4-FFF2-40B4-BE49-F238E27FC236}">
                  <a16:creationId xmlns:a16="http://schemas.microsoft.com/office/drawing/2014/main" id="{A435B0BB-15D8-8F40-5F60-AEFFD87470BB}"/>
                </a:ext>
              </a:extLst>
            </p:cNvPr>
            <p:cNvSpPr>
              <a:spLocks noChangeShapeType="1"/>
            </p:cNvSpPr>
            <p:nvPr/>
          </p:nvSpPr>
          <p:spPr bwMode="auto">
            <a:xfrm>
              <a:off x="1622684" y="3199730"/>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2" name="Rectangle 15">
              <a:extLst>
                <a:ext uri="{FF2B5EF4-FFF2-40B4-BE49-F238E27FC236}">
                  <a16:creationId xmlns:a16="http://schemas.microsoft.com/office/drawing/2014/main" id="{BB8BAED6-3FFA-9E29-A286-ED83D7410F50}"/>
                </a:ext>
              </a:extLst>
            </p:cNvPr>
            <p:cNvSpPr>
              <a:spLocks noChangeArrowheads="1"/>
            </p:cNvSpPr>
            <p:nvPr/>
          </p:nvSpPr>
          <p:spPr bwMode="auto">
            <a:xfrm>
              <a:off x="1028912" y="5152001"/>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$40,000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13" name="Rectangle 16">
              <a:extLst>
                <a:ext uri="{FF2B5EF4-FFF2-40B4-BE49-F238E27FC236}">
                  <a16:creationId xmlns:a16="http://schemas.microsoft.com/office/drawing/2014/main" id="{88D7EAA9-0849-246B-F66F-8DC68AC4D955}"/>
                </a:ext>
              </a:extLst>
            </p:cNvPr>
            <p:cNvSpPr>
              <a:spLocks noChangeArrowheads="1"/>
            </p:cNvSpPr>
            <p:nvPr/>
          </p:nvSpPr>
          <p:spPr bwMode="auto">
            <a:xfrm>
              <a:off x="1060450" y="4620402"/>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$60,000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14" name="Rectangle 17">
              <a:extLst>
                <a:ext uri="{FF2B5EF4-FFF2-40B4-BE49-F238E27FC236}">
                  <a16:creationId xmlns:a16="http://schemas.microsoft.com/office/drawing/2014/main" id="{CC4076DA-2375-0BD2-5AFB-0CE8B355AE6E}"/>
                </a:ext>
              </a:extLst>
            </p:cNvPr>
            <p:cNvSpPr>
              <a:spLocks noChangeArrowheads="1"/>
            </p:cNvSpPr>
            <p:nvPr/>
          </p:nvSpPr>
          <p:spPr bwMode="auto">
            <a:xfrm>
              <a:off x="1060450" y="4115674"/>
              <a:ext cx="504825"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$80,000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15" name="Rectangle 18">
              <a:extLst>
                <a:ext uri="{FF2B5EF4-FFF2-40B4-BE49-F238E27FC236}">
                  <a16:creationId xmlns:a16="http://schemas.microsoft.com/office/drawing/2014/main" id="{19BA2C7F-0309-9256-CEF4-83DD1E8B60DA}"/>
                </a:ext>
              </a:extLst>
            </p:cNvPr>
            <p:cNvSpPr>
              <a:spLocks noChangeArrowheads="1"/>
            </p:cNvSpPr>
            <p:nvPr/>
          </p:nvSpPr>
          <p:spPr bwMode="auto">
            <a:xfrm>
              <a:off x="990867" y="3565531"/>
              <a:ext cx="582613"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$100,000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16" name="Line 12">
              <a:extLst>
                <a:ext uri="{FF2B5EF4-FFF2-40B4-BE49-F238E27FC236}">
                  <a16:creationId xmlns:a16="http://schemas.microsoft.com/office/drawing/2014/main" id="{4A7B2AEB-9724-48DC-7441-BBE0AB8F72F2}"/>
                </a:ext>
              </a:extLst>
            </p:cNvPr>
            <p:cNvSpPr>
              <a:spLocks noChangeShapeType="1"/>
            </p:cNvSpPr>
            <p:nvPr/>
          </p:nvSpPr>
          <p:spPr bwMode="auto">
            <a:xfrm>
              <a:off x="1612218" y="2185814"/>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7" name="Rectangle 5">
              <a:extLst>
                <a:ext uri="{FF2B5EF4-FFF2-40B4-BE49-F238E27FC236}">
                  <a16:creationId xmlns:a16="http://schemas.microsoft.com/office/drawing/2014/main" id="{35A6310F-E2C1-7CDD-8598-FB8C90148956}"/>
                </a:ext>
              </a:extLst>
            </p:cNvPr>
            <p:cNvSpPr>
              <a:spLocks noChangeArrowheads="1"/>
            </p:cNvSpPr>
            <p:nvPr/>
          </p:nvSpPr>
          <p:spPr bwMode="auto">
            <a:xfrm>
              <a:off x="992446" y="3102405"/>
              <a:ext cx="582613" cy="16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$120,000</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sp>
          <p:nvSpPr>
            <p:cNvPr id="18" name="Line 12">
              <a:extLst>
                <a:ext uri="{FF2B5EF4-FFF2-40B4-BE49-F238E27FC236}">
                  <a16:creationId xmlns:a16="http://schemas.microsoft.com/office/drawing/2014/main" id="{9CCB9589-418B-635F-1962-52EE781B531A}"/>
                </a:ext>
              </a:extLst>
            </p:cNvPr>
            <p:cNvSpPr>
              <a:spLocks noChangeShapeType="1"/>
            </p:cNvSpPr>
            <p:nvPr/>
          </p:nvSpPr>
          <p:spPr bwMode="auto">
            <a:xfrm>
              <a:off x="1613169" y="2724728"/>
              <a:ext cx="60325" cy="2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9" name="Rectangle 5">
              <a:extLst>
                <a:ext uri="{FF2B5EF4-FFF2-40B4-BE49-F238E27FC236}">
                  <a16:creationId xmlns:a16="http://schemas.microsoft.com/office/drawing/2014/main" id="{2E2F9335-BC7C-A1AC-CDF4-095F56B17FB7}"/>
                </a:ext>
              </a:extLst>
            </p:cNvPr>
            <p:cNvSpPr>
              <a:spLocks noChangeArrowheads="1"/>
            </p:cNvSpPr>
            <p:nvPr/>
          </p:nvSpPr>
          <p:spPr bwMode="auto">
            <a:xfrm>
              <a:off x="980489" y="2101175"/>
              <a:ext cx="588303" cy="15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defTabSz="914400" eaLnBrk="1" fontAlgn="auto" latinLnBrk="0" hangingPunct="1">
                <a:lnSpc>
                  <a:spcPct val="100000"/>
                </a:lnSpc>
                <a:spcBef>
                  <a:spcPct val="20000"/>
                </a:spcBef>
                <a:spcAft>
                  <a:spcPts val="0"/>
                </a:spcAft>
                <a:buClr>
                  <a:srgbClr val="E7E6E6"/>
                </a:buClr>
                <a:buSzPct val="75000"/>
                <a:buFont typeface="Monotype Sorts" pitchFamily="2" charset="2"/>
                <a:buNone/>
                <a:tabLst/>
                <a:defRPr/>
              </a:pPr>
              <a:r>
                <a:rPr kumimoji="0" lang="en-US" altLang="en-US" sz="1100" b="0" i="0" u="none" strike="noStrike" kern="0" cap="none" spc="0" normalizeH="0" baseline="0" noProof="0" dirty="0">
                  <a:ln>
                    <a:noFill/>
                  </a:ln>
                  <a:solidFill>
                    <a:srgbClr val="000000"/>
                  </a:solidFill>
                  <a:effectLst/>
                  <a:uLnTx/>
                  <a:uFillTx/>
                  <a:latin typeface="Arial" panose="020B0604020202020204" pitchFamily="34" charset="0"/>
                </a:rPr>
                <a:t>$162,672</a:t>
              </a:r>
              <a:endParaRPr kumimoji="0" lang="en-US" altLang="en-US" sz="2800" b="0" i="0" u="none" strike="noStrike" kern="0" cap="none" spc="0" normalizeH="0" baseline="0" noProof="0" dirty="0">
                <a:ln>
                  <a:noFill/>
                </a:ln>
                <a:solidFill>
                  <a:prstClr val="black"/>
                </a:solidFill>
                <a:effectLst>
                  <a:outerShdw blurRad="38100" dist="38100" dir="2700000" algn="tl">
                    <a:srgbClr val="C0C0C0"/>
                  </a:outerShdw>
                </a:effectLst>
                <a:uLnTx/>
                <a:uFillTx/>
              </a:endParaRPr>
            </a:p>
          </p:txBody>
        </p:sp>
      </p:grpSp>
    </p:spTree>
    <p:extLst>
      <p:ext uri="{BB962C8B-B14F-4D97-AF65-F5344CB8AC3E}">
        <p14:creationId xmlns:p14="http://schemas.microsoft.com/office/powerpoint/2010/main" val="354688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barn(outHorizontal)">
                                      <p:cBhvr>
                                        <p:cTn id="11" dur="1000"/>
                                        <p:tgtEl>
                                          <p:spTgt spid="1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2000"/>
                                        <p:tgtEl>
                                          <p:spTgt spid="10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500"/>
                                        <p:tgtEl>
                                          <p:spTgt spid="111"/>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500"/>
                                        <p:tgtEl>
                                          <p:spTgt spid="71"/>
                                        </p:tgtEl>
                                      </p:cBhvr>
                                    </p:animEffect>
                                  </p:childTnLst>
                                </p:cTn>
                              </p:par>
                            </p:childTnLst>
                          </p:cTn>
                        </p:par>
                        <p:par>
                          <p:cTn id="26" fill="hold">
                            <p:stCondLst>
                              <p:cond delay="1000"/>
                            </p:stCondLst>
                            <p:childTnLst>
                              <p:par>
                                <p:cTn id="27" presetID="10" presetClass="entr" presetSubtype="0" fill="hold" grpId="0" nodeType="afterEffect">
                                  <p:stCondLst>
                                    <p:cond delay="1000"/>
                                  </p:stCondLst>
                                  <p:childTnLst>
                                    <p:set>
                                      <p:cBhvr>
                                        <p:cTn id="28" dur="1" fill="hold">
                                          <p:stCondLst>
                                            <p:cond delay="0"/>
                                          </p:stCondLst>
                                        </p:cTn>
                                        <p:tgtEl>
                                          <p:spTgt spid="110"/>
                                        </p:tgtEl>
                                        <p:attrNameLst>
                                          <p:attrName>style.visibility</p:attrName>
                                        </p:attrNameLst>
                                      </p:cBhvr>
                                      <p:to>
                                        <p:strVal val="visible"/>
                                      </p:to>
                                    </p:set>
                                    <p:animEffect transition="in" filter="fade">
                                      <p:cBhvr>
                                        <p:cTn id="29" dur="500"/>
                                        <p:tgtEl>
                                          <p:spTgt spid="110"/>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up)">
                                      <p:cBhvr>
                                        <p:cTn id="33" dur="500"/>
                                        <p:tgtEl>
                                          <p:spTgt spid="74"/>
                                        </p:tgtEl>
                                      </p:cBhvr>
                                    </p:animEffect>
                                  </p:childTnLst>
                                </p:cTn>
                              </p:par>
                            </p:childTnLst>
                          </p:cTn>
                        </p:par>
                        <p:par>
                          <p:cTn id="34" fill="hold">
                            <p:stCondLst>
                              <p:cond delay="3000"/>
                            </p:stCondLst>
                            <p:childTnLst>
                              <p:par>
                                <p:cTn id="35" presetID="16" presetClass="entr" presetSubtype="37" fill="hold" grpId="0" nodeType="afterEffect">
                                  <p:stCondLst>
                                    <p:cond delay="250"/>
                                  </p:stCondLst>
                                  <p:childTnLst>
                                    <p:set>
                                      <p:cBhvr>
                                        <p:cTn id="36" dur="1" fill="hold">
                                          <p:stCondLst>
                                            <p:cond delay="0"/>
                                          </p:stCondLst>
                                        </p:cTn>
                                        <p:tgtEl>
                                          <p:spTgt spid="112"/>
                                        </p:tgtEl>
                                        <p:attrNameLst>
                                          <p:attrName>style.visibility</p:attrName>
                                        </p:attrNameLst>
                                      </p:cBhvr>
                                      <p:to>
                                        <p:strVal val="visible"/>
                                      </p:to>
                                    </p:set>
                                    <p:animEffect transition="in" filter="barn(outVertical)">
                                      <p:cBhvr>
                                        <p:cTn id="37" dur="2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autoUpdateAnimBg="0"/>
      <p:bldP spid="1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678242-7E2A-4488-9F39-9C4143D25656}"/>
              </a:ext>
            </a:extLst>
          </p:cNvPr>
          <p:cNvSpPr>
            <a:spLocks noGrp="1"/>
          </p:cNvSpPr>
          <p:nvPr>
            <p:ph type="title"/>
          </p:nvPr>
        </p:nvSpPr>
        <p:spPr/>
        <p:txBody>
          <a:bodyPr anchor="t">
            <a:noAutofit/>
          </a:bodyPr>
          <a:lstStyle/>
          <a:p>
            <a:pPr marL="182880" indent="-182880"/>
            <a:r>
              <a:rPr lang="en-US" i="1" dirty="0">
                <a:ea typeface="Tahoma" panose="020B0604030504040204" pitchFamily="34" charset="0"/>
                <a:cs typeface="Tahoma" panose="020B0604030504040204" pitchFamily="34" charset="0"/>
              </a:rPr>
              <a:t>CRI Carryover</a:t>
            </a:r>
            <a:endParaRPr lang="en-US" dirty="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4"/>
          </p:nvPr>
        </p:nvSpPr>
        <p:spPr/>
        <p:txBody>
          <a:bodyPr/>
          <a:lstStyle/>
          <a:p>
            <a:fld id="{F85093EB-6271-4776-AD74-9AC7DBDF4235}" type="slidenum">
              <a:rPr lang="en-US" smtClean="0"/>
              <a:pPr/>
              <a:t>46</a:t>
            </a:fld>
            <a:endParaRPr lang="en-US" dirty="0"/>
          </a:p>
        </p:txBody>
      </p:sp>
      <p:sp>
        <p:nvSpPr>
          <p:cNvPr id="2" name="Rectangle 1">
            <a:extLst>
              <a:ext uri="{FF2B5EF4-FFF2-40B4-BE49-F238E27FC236}">
                <a16:creationId xmlns:a16="http://schemas.microsoft.com/office/drawing/2014/main" id="{59E2D0E8-55ED-44CC-AB21-7E76D73BEB7B}"/>
              </a:ext>
            </a:extLst>
          </p:cNvPr>
          <p:cNvSpPr/>
          <p:nvPr/>
        </p:nvSpPr>
        <p:spPr>
          <a:xfrm>
            <a:off x="586945" y="4642899"/>
            <a:ext cx="112562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4"/>
                </a:solidFill>
                <a:effectLst>
                  <a:outerShdw blurRad="50800" dist="38100" dir="5400000" algn="t" rotWithShape="0">
                    <a:prstClr val="black">
                      <a:alpha val="40000"/>
                    </a:prstClr>
                  </a:outerShdw>
                </a:effectLst>
              </a:rPr>
              <a:t>CRI</a:t>
            </a:r>
          </a:p>
        </p:txBody>
      </p:sp>
      <p:sp>
        <p:nvSpPr>
          <p:cNvPr id="3" name="Arrow: Curved Down 2">
            <a:extLst>
              <a:ext uri="{FF2B5EF4-FFF2-40B4-BE49-F238E27FC236}">
                <a16:creationId xmlns:a16="http://schemas.microsoft.com/office/drawing/2014/main" id="{A3C3FAD1-7738-4717-A7E9-C4589786B057}"/>
              </a:ext>
            </a:extLst>
          </p:cNvPr>
          <p:cNvSpPr/>
          <p:nvPr/>
        </p:nvSpPr>
        <p:spPr>
          <a:xfrm>
            <a:off x="819912" y="1850370"/>
            <a:ext cx="7689774" cy="2988264"/>
          </a:xfrm>
          <a:prstGeom prst="curvedDownArrow">
            <a:avLst>
              <a:gd name="adj1" fmla="val 18467"/>
              <a:gd name="adj2" fmla="val 41440"/>
              <a:gd name="adj3" fmla="val 27212"/>
            </a:avLst>
          </a:prstGeom>
          <a:solidFill>
            <a:schemeClr val="tx2">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661483BF-23BE-40AE-8D09-CB1B1A1D0C9D}"/>
              </a:ext>
            </a:extLst>
          </p:cNvPr>
          <p:cNvSpPr/>
          <p:nvPr/>
        </p:nvSpPr>
        <p:spPr>
          <a:xfrm>
            <a:off x="7349191" y="4642899"/>
            <a:ext cx="97174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4"/>
                </a:solidFill>
                <a:effectLst>
                  <a:outerShdw blurRad="50800" dist="38100" dir="5400000" algn="t" rotWithShape="0">
                    <a:prstClr val="black">
                      <a:alpha val="40000"/>
                    </a:prstClr>
                  </a:outerShdw>
                </a:effectLst>
              </a:rPr>
              <a:t>CA</a:t>
            </a:r>
          </a:p>
        </p:txBody>
      </p:sp>
      <p:sp>
        <p:nvSpPr>
          <p:cNvPr id="5" name="Content Placeholder 4"/>
          <p:cNvSpPr>
            <a:spLocks noGrp="1"/>
          </p:cNvSpPr>
          <p:nvPr>
            <p:ph sz="quarter" idx="13"/>
          </p:nvPr>
        </p:nvSpPr>
        <p:spPr>
          <a:xfrm>
            <a:off x="634314" y="1612667"/>
            <a:ext cx="7875372" cy="4251702"/>
          </a:xfrm>
        </p:spPr>
        <p:txBody>
          <a:bodyPr>
            <a:noAutofit/>
          </a:bodyPr>
          <a:lstStyle/>
          <a:p>
            <a:pPr marL="225425" lvl="2" indent="-219075">
              <a:lnSpc>
                <a:spcPct val="100000"/>
              </a:lnSpc>
              <a:spcAft>
                <a:spcPts val="600"/>
              </a:spcAft>
              <a:buClr>
                <a:srgbClr val="002060"/>
              </a:buClr>
            </a:pPr>
            <a:r>
              <a:rPr lang="en-US" sz="2400" b="1" dirty="0"/>
              <a:t>When a resulting CRI (increase in basic pay) exceeds a compensation maximum (broadband maximum, stop-and-consider OR control point), the pay pool panel </a:t>
            </a:r>
            <a:r>
              <a:rPr lang="en-US" sz="2400" b="1" i="1" dirty="0">
                <a:solidFill>
                  <a:srgbClr val="0070C0"/>
                </a:solidFill>
              </a:rPr>
              <a:t>MAY</a:t>
            </a:r>
            <a:r>
              <a:rPr lang="en-US" sz="2400" b="1" dirty="0"/>
              <a:t> authorize a CRI carryover </a:t>
            </a:r>
          </a:p>
          <a:p>
            <a:pPr marL="688975" lvl="3" indent="-225425">
              <a:lnSpc>
                <a:spcPct val="100000"/>
              </a:lnSpc>
              <a:spcAft>
                <a:spcPts val="600"/>
              </a:spcAft>
              <a:buClr>
                <a:srgbClr val="002060"/>
              </a:buClr>
            </a:pPr>
            <a:r>
              <a:rPr lang="en-US" sz="2200" dirty="0"/>
              <a:t>Amount exceeding compensation maximum is added to the contribution award (CA)</a:t>
            </a:r>
          </a:p>
          <a:p>
            <a:pPr marL="688975" lvl="3" indent="-225425">
              <a:lnSpc>
                <a:spcPct val="100000"/>
              </a:lnSpc>
              <a:spcAft>
                <a:spcPts val="600"/>
              </a:spcAft>
              <a:buClr>
                <a:srgbClr val="002060"/>
              </a:buClr>
            </a:pPr>
            <a:r>
              <a:rPr lang="en-US" sz="2200" dirty="0"/>
              <a:t>Compensation maximum established by position management structure </a:t>
            </a:r>
            <a:r>
              <a:rPr lang="en-US" sz="2200" i="1" dirty="0"/>
              <a:t>or</a:t>
            </a:r>
            <a:r>
              <a:rPr lang="en-US" sz="2200" dirty="0"/>
              <a:t> broadband maximum</a:t>
            </a:r>
          </a:p>
        </p:txBody>
      </p:sp>
    </p:spTree>
    <p:extLst>
      <p:ext uri="{BB962C8B-B14F-4D97-AF65-F5344CB8AC3E}">
        <p14:creationId xmlns:p14="http://schemas.microsoft.com/office/powerpoint/2010/main" val="2702271766"/>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678242-7E2A-4488-9F39-9C4143D25656}"/>
              </a:ext>
            </a:extLst>
          </p:cNvPr>
          <p:cNvSpPr>
            <a:spLocks noGrp="1"/>
          </p:cNvSpPr>
          <p:nvPr>
            <p:ph type="title"/>
          </p:nvPr>
        </p:nvSpPr>
        <p:spPr/>
        <p:txBody>
          <a:bodyPr anchor="t">
            <a:noAutofit/>
          </a:bodyPr>
          <a:lstStyle/>
          <a:p>
            <a:pPr marL="182880" marR="0" lvl="0" indent="-182880" algn="l" defTabSz="914400" fontAlgn="auto">
              <a:lnSpc>
                <a:spcPct val="85000"/>
              </a:lnSpc>
              <a:spcBef>
                <a:spcPct val="0"/>
              </a:spcBef>
              <a:spcAft>
                <a:spcPct val="0"/>
              </a:spcAft>
              <a:buSzTx/>
              <a:buNone/>
              <a:defRPr kumimoji="0" sz="2800" b="1" i="1"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j-ea"/>
                <a:cs typeface="+mj-cs"/>
                <a:sym typeface="Wingdings" charset="2"/>
              </a:defRPr>
            </a:pPr>
            <a:r>
              <a:rPr kumimoji="0" lang="en-US" sz="2800" b="1" i="1" u="none" strike="noStrike" cap="none" spc="0" normalizeH="0" baseline="0" noProof="0" dirty="0">
                <a:ln w="9525" cap="flat" cmpd="sng" algn="ctr">
                  <a:noFill/>
                  <a:prstDash val="solid"/>
                  <a:round/>
                  <a:headEnd type="none" w="med" len="med"/>
                  <a:tailEnd type="none" w="med" len="med"/>
                </a:ln>
                <a:solidFill>
                  <a:srgbClr val="000000"/>
                </a:solidFill>
                <a:uLnTx/>
                <a:uFillTx/>
                <a:ea typeface="Tahoma" pitchFamily="34" charset="0"/>
                <a:cs typeface="Tahoma" pitchFamily="34" charset="0"/>
              </a:rPr>
              <a:t>Time Off Awards</a:t>
            </a:r>
            <a:endParaRPr lang="en-US" dirty="0">
              <a:ea typeface="Tahoma" pitchFamily="34" charset="0"/>
              <a:cs typeface="Tahoma" pitchFamily="34" charset="0"/>
            </a:endParaRPr>
          </a:p>
        </p:txBody>
      </p:sp>
      <p:sp>
        <p:nvSpPr>
          <p:cNvPr id="4" name="Slide Number Placeholder 3"/>
          <p:cNvSpPr>
            <a:spLocks noGrp="1"/>
          </p:cNvSpPr>
          <p:nvPr>
            <p:ph type="sldNum" sz="quarter" idx="14"/>
          </p:nvPr>
        </p:nvSpPr>
        <p:spPr/>
        <p:txBody>
          <a:bodyPr/>
          <a:lstStyle/>
          <a:p>
            <a:pPr marL="0" algn="r" defTabSz="457200">
              <a:buNone/>
              <a:defRPr kumimoji="0" sz="1200" b="0" i="0" normalizeH="0" noProof="0">
                <a:solidFill>
                  <a:srgbClr val="9E9E9E"/>
                </a:solidFill>
                <a:uLnTx/>
                <a:uFillTx/>
                <a:latin typeface="+mn-lt"/>
                <a:ea typeface="+mn-ea"/>
                <a:cs typeface="+mn-cs"/>
              </a:defRPr>
            </a:pPr>
            <a:fld id="{F85093EB-6271-4776-AD74-9AC7DBDF4235}" type="slidenum">
              <a:rPr kumimoji="0" lang="en-US" sz="1200" b="0" i="0" normalizeH="0" noProof="0" smtClean="0">
                <a:solidFill>
                  <a:srgbClr val="9E9E9E"/>
                </a:solidFill>
                <a:uLnTx/>
                <a:uFillTx/>
                <a:latin typeface="+mn-lt"/>
                <a:ea typeface="+mn-ea"/>
                <a:cs typeface="+mn-cs"/>
              </a:rPr>
              <a:t>47</a:t>
            </a:fld>
            <a:endParaRPr lang="en-US"/>
          </a:p>
        </p:txBody>
      </p:sp>
      <p:sp>
        <p:nvSpPr>
          <p:cNvPr id="3" name="Arrow: Curved Down 2">
            <a:extLst>
              <a:ext uri="{FF2B5EF4-FFF2-40B4-BE49-F238E27FC236}">
                <a16:creationId xmlns:a16="http://schemas.microsoft.com/office/drawing/2014/main" id="{A3C3FAD1-7738-4717-A7E9-C4589786B057}"/>
              </a:ext>
            </a:extLst>
          </p:cNvPr>
          <p:cNvSpPr/>
          <p:nvPr/>
        </p:nvSpPr>
        <p:spPr>
          <a:xfrm>
            <a:off x="819912" y="1850370"/>
            <a:ext cx="7689774" cy="2988264"/>
          </a:xfrm>
          <a:prstGeom prst="curvedDownArrow">
            <a:avLst>
              <a:gd name="adj1" fmla="val 18467"/>
              <a:gd name="adj2" fmla="val 41440"/>
              <a:gd name="adj3" fmla="val 27212"/>
            </a:avLst>
          </a:prstGeom>
          <a:solidFill>
            <a:schemeClr val="tx2">
              <a:lumMod val="20000"/>
              <a:lumOff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Calibri"/>
                <a:ea typeface="Arial" pitchFamily="34" charset="0"/>
                <a:cs typeface="Arial" pitchFamily="34" charset="0"/>
                <a:sym typeface="Wingdings" charset="2"/>
              </a:defRPr>
            </a:lvl9pPr>
          </a:lstStyle>
          <a:p>
            <a:pPr marL="0" marR="0" indent="0" algn="ctr" defTabSz="457200" fontAlgn="auto">
              <a:lnSpc>
                <a:spcPct val="100000"/>
              </a:lnSpc>
              <a:spcBef>
                <a:spcPct val="0"/>
              </a:spcBef>
              <a:spcAft>
                <a:spcPct val="0"/>
              </a:spcAft>
              <a:buSzTx/>
              <a:buNone/>
              <a:defRPr kumimoji="0" sz="1800" b="0" i="0" u="none" strike="noStrike" cap="none" spc="0" normalizeH="0" baseline="0" noProof="0">
                <a:solidFill>
                  <a:srgbClr val="FFFFFF"/>
                </a:solidFill>
                <a:uLnTx/>
                <a:uFillTx/>
                <a:latin typeface="Calibri"/>
                <a:ea typeface="Arial" pitchFamily="34" charset="0"/>
                <a:cs typeface="Arial" pitchFamily="34" charset="0"/>
                <a:sym typeface="Wingdings" charset="2"/>
              </a:defRPr>
            </a:pPr>
            <a:endParaRPr lang="en-US">
              <a:solidFill>
                <a:schemeClr val="tx1"/>
              </a:solidFill>
            </a:endParaRPr>
          </a:p>
        </p:txBody>
      </p:sp>
      <p:sp>
        <p:nvSpPr>
          <p:cNvPr id="5" name="Content Placeholder 4"/>
          <p:cNvSpPr>
            <a:spLocks noGrp="1"/>
          </p:cNvSpPr>
          <p:nvPr>
            <p:ph sz="quarter" idx="13"/>
          </p:nvPr>
        </p:nvSpPr>
        <p:spPr>
          <a:xfrm>
            <a:off x="474116" y="1219200"/>
            <a:ext cx="7875372" cy="2578333"/>
          </a:xfrm>
        </p:spPr>
        <p:txBody>
          <a:bodyPr>
            <a:noAutofit/>
          </a:bodyPr>
          <a:lstStyle/>
          <a:p>
            <a:pPr marL="463550" lvl="2" indent="-457200">
              <a:buClr>
                <a:schemeClr val="tx1"/>
              </a:buClr>
            </a:pPr>
            <a:r>
              <a:rPr lang="en-US" sz="2600" b="1" dirty="0"/>
              <a:t>Time Off Awards</a:t>
            </a:r>
          </a:p>
          <a:p>
            <a:pPr marL="869950" lvl="3" indent="-457200">
              <a:lnSpc>
                <a:spcPct val="100000"/>
              </a:lnSpc>
              <a:buClr>
                <a:schemeClr val="tx1"/>
              </a:buClr>
            </a:pPr>
            <a:r>
              <a:rPr lang="en-US" sz="2400" dirty="0"/>
              <a:t>Employee may request that 25%, 50%, 75%, or 100% </a:t>
            </a:r>
            <a:br>
              <a:rPr lang="en-US" sz="2400" dirty="0"/>
            </a:br>
            <a:r>
              <a:rPr lang="en-US" sz="2400" dirty="0"/>
              <a:t>of their Contribution Award be converted </a:t>
            </a:r>
            <a:br>
              <a:rPr lang="en-US" sz="2400" dirty="0"/>
            </a:br>
            <a:r>
              <a:rPr lang="en-US" sz="2400" dirty="0"/>
              <a:t>to a Time-Off Award</a:t>
            </a:r>
          </a:p>
          <a:p>
            <a:pPr marL="869950" lvl="3" indent="-457200">
              <a:lnSpc>
                <a:spcPct val="100000"/>
              </a:lnSpc>
              <a:buClr>
                <a:schemeClr val="tx1"/>
              </a:buClr>
            </a:pPr>
            <a:r>
              <a:rPr lang="en-US" sz="2400" dirty="0"/>
              <a:t>Request made when submitting a self-assessment in CAS2Net</a:t>
            </a:r>
            <a:endParaRPr lang="en-US" sz="2200" dirty="0"/>
          </a:p>
          <a:p>
            <a:pPr marL="688975" marR="0" lvl="3" indent="-225425" algn="l" defTabSz="914400" fontAlgn="auto">
              <a:lnSpc>
                <a:spcPct val="100000"/>
              </a:lnSpc>
              <a:spcBef>
                <a:spcPts val="600"/>
              </a:spcBef>
              <a:spcAft>
                <a:spcPts val="600"/>
              </a:spcAft>
              <a:buClr>
                <a:srgbClr val="002060"/>
              </a:buClr>
              <a:buSzTx/>
              <a:buChar char="–"/>
              <a:defRPr kumimoji="0" sz="1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endParaRPr kumimoji="0" lang="en-US" sz="2200" b="0" i="0" u="none" strike="noStrike" cap="none" spc="0" normalizeH="0" baseline="0" noProof="0" dirty="0">
              <a:ln w="9525" cap="flat" cmpd="sng" algn="ctr">
                <a:noFill/>
                <a:prstDash val="solid"/>
                <a:round/>
                <a:headEnd type="none" w="med" len="med"/>
                <a:tailEnd type="none" w="med" len="med"/>
              </a:ln>
              <a:solidFill>
                <a:srgbClr val="000000"/>
              </a:solidFill>
              <a:uLnTx/>
              <a:uFillTx/>
              <a:latin typeface="+mn-lt"/>
              <a:ea typeface="+mn-ea"/>
              <a:cs typeface="+mn-cs"/>
              <a:sym typeface="Wingdings" charset="2"/>
            </a:endParaRPr>
          </a:p>
        </p:txBody>
      </p:sp>
    </p:spTree>
    <p:extLst>
      <p:ext uri="{BB962C8B-B14F-4D97-AF65-F5344CB8AC3E}">
        <p14:creationId xmlns:p14="http://schemas.microsoft.com/office/powerpoint/2010/main" val="2061169246"/>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D68D-DE47-4B58-9BA0-072E016DB333}"/>
              </a:ext>
            </a:extLst>
          </p:cNvPr>
          <p:cNvSpPr>
            <a:spLocks noGrp="1"/>
          </p:cNvSpPr>
          <p:nvPr>
            <p:ph type="title"/>
          </p:nvPr>
        </p:nvSpPr>
        <p:spPr/>
        <p:txBody>
          <a:bodyPr/>
          <a:lstStyle/>
          <a:p>
            <a:r>
              <a:rPr lang="en-US" dirty="0"/>
              <a:t>Pay Pool Payouts</a:t>
            </a:r>
          </a:p>
        </p:txBody>
      </p:sp>
      <p:sp>
        <p:nvSpPr>
          <p:cNvPr id="6" name="Text Box 444">
            <a:extLst>
              <a:ext uri="{FF2B5EF4-FFF2-40B4-BE49-F238E27FC236}">
                <a16:creationId xmlns:a16="http://schemas.microsoft.com/office/drawing/2014/main" id="{A5EE1797-9EE0-469C-ACEA-78F3C0EBC988}"/>
              </a:ext>
            </a:extLst>
          </p:cNvPr>
          <p:cNvSpPr txBox="1">
            <a:spLocks noChangeArrowheads="1"/>
          </p:cNvSpPr>
          <p:nvPr/>
        </p:nvSpPr>
        <p:spPr bwMode="auto">
          <a:xfrm>
            <a:off x="1033739" y="5650947"/>
            <a:ext cx="7076522" cy="600910"/>
          </a:xfrm>
          <a:prstGeom prst="plaque">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2075" tIns="46038" rIns="92075" bIns="46038">
            <a:spAutoFit/>
          </a:bodyPr>
          <a:lstStyle>
            <a:lvl1pPr eaLnBrk="0" hangingPunct="0">
              <a:defRPr sz="1200" b="1">
                <a:solidFill>
                  <a:schemeClr val="tx1"/>
                </a:solidFill>
                <a:latin typeface="Tahoma" pitchFamily="34" charset="0"/>
              </a:defRPr>
            </a:lvl1pPr>
            <a:lvl2pPr marL="742950" indent="-285750" eaLnBrk="0" hangingPunct="0">
              <a:defRPr sz="1200" b="1">
                <a:solidFill>
                  <a:schemeClr val="tx1"/>
                </a:solidFill>
                <a:latin typeface="Tahoma" pitchFamily="34" charset="0"/>
              </a:defRPr>
            </a:lvl2pPr>
            <a:lvl3pPr marL="1143000" indent="-228600" eaLnBrk="0" hangingPunct="0">
              <a:defRPr sz="1200" b="1">
                <a:solidFill>
                  <a:schemeClr val="tx1"/>
                </a:solidFill>
                <a:latin typeface="Tahoma" pitchFamily="34" charset="0"/>
              </a:defRPr>
            </a:lvl3pPr>
            <a:lvl4pPr marL="1600200" indent="-228600" eaLnBrk="0" hangingPunct="0">
              <a:defRPr sz="1200" b="1">
                <a:solidFill>
                  <a:schemeClr val="tx1"/>
                </a:solidFill>
                <a:latin typeface="Tahoma" pitchFamily="34" charset="0"/>
              </a:defRPr>
            </a:lvl4pPr>
            <a:lvl5pPr marL="2057400" indent="-228600" eaLnBrk="0" hangingPunct="0">
              <a:defRPr sz="1200" b="1">
                <a:solidFill>
                  <a:schemeClr val="tx1"/>
                </a:solidFill>
                <a:latin typeface="Tahoma" pitchFamily="34" charset="0"/>
              </a:defRPr>
            </a:lvl5pPr>
            <a:lvl6pPr marL="2514600" indent="-228600" eaLnBrk="0" fontAlgn="base" hangingPunct="0">
              <a:spcBef>
                <a:spcPct val="0"/>
              </a:spcBef>
              <a:spcAft>
                <a:spcPct val="0"/>
              </a:spcAft>
              <a:defRPr sz="1200" b="1">
                <a:solidFill>
                  <a:schemeClr val="tx1"/>
                </a:solidFill>
                <a:latin typeface="Tahoma" pitchFamily="34" charset="0"/>
              </a:defRPr>
            </a:lvl6pPr>
            <a:lvl7pPr marL="2971800" indent="-228600" eaLnBrk="0" fontAlgn="base" hangingPunct="0">
              <a:spcBef>
                <a:spcPct val="0"/>
              </a:spcBef>
              <a:spcAft>
                <a:spcPct val="0"/>
              </a:spcAft>
              <a:defRPr sz="1200" b="1">
                <a:solidFill>
                  <a:schemeClr val="tx1"/>
                </a:solidFill>
                <a:latin typeface="Tahoma" pitchFamily="34" charset="0"/>
              </a:defRPr>
            </a:lvl7pPr>
            <a:lvl8pPr marL="3429000" indent="-228600" eaLnBrk="0" fontAlgn="base" hangingPunct="0">
              <a:spcBef>
                <a:spcPct val="0"/>
              </a:spcBef>
              <a:spcAft>
                <a:spcPct val="0"/>
              </a:spcAft>
              <a:defRPr sz="1200" b="1">
                <a:solidFill>
                  <a:schemeClr val="tx1"/>
                </a:solidFill>
                <a:latin typeface="Tahoma" pitchFamily="34" charset="0"/>
              </a:defRPr>
            </a:lvl8pPr>
            <a:lvl9pPr marL="3886200" indent="-228600" eaLnBrk="0" fontAlgn="base" hangingPunct="0">
              <a:spcBef>
                <a:spcPct val="0"/>
              </a:spcBef>
              <a:spcAft>
                <a:spcPct val="0"/>
              </a:spcAft>
              <a:defRPr sz="1200" b="1">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itchFamily="34" charset="0"/>
              </a:rPr>
              <a:t>All the CRI and CA Pay Pool dollars are distributed!!!</a:t>
            </a:r>
          </a:p>
        </p:txBody>
      </p:sp>
      <p:sp>
        <p:nvSpPr>
          <p:cNvPr id="9" name="Slide Number Placeholder 1">
            <a:extLst>
              <a:ext uri="{FF2B5EF4-FFF2-40B4-BE49-F238E27FC236}">
                <a16:creationId xmlns:a16="http://schemas.microsoft.com/office/drawing/2014/main" id="{E63065F7-0BE1-4585-9552-21F1960C67B4}"/>
              </a:ext>
            </a:extLst>
          </p:cNvPr>
          <p:cNvSpPr txBox="1">
            <a:spLocks/>
          </p:cNvSpPr>
          <p:nvPr/>
        </p:nvSpPr>
        <p:spPr>
          <a:xfrm>
            <a:off x="7122379" y="6624617"/>
            <a:ext cx="20574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F85093EB-6271-4776-AD74-9AC7DBDF4235}" type="slidenum">
              <a:rPr lang="en-US" sz="1200" smtClean="0">
                <a:solidFill>
                  <a:srgbClr val="002060"/>
                </a:solidFill>
                <a:latin typeface="Calibri" panose="020F0502020204030204"/>
              </a:rPr>
              <a:pPr algn="r">
                <a:defRPr/>
              </a:pPr>
              <a:t>48</a:t>
            </a:fld>
            <a:endParaRPr lang="en-US" sz="1200" dirty="0">
              <a:solidFill>
                <a:srgbClr val="002060"/>
              </a:solidFill>
              <a:latin typeface="Calibri" panose="020F0502020204030204"/>
            </a:endParaRPr>
          </a:p>
        </p:txBody>
      </p:sp>
      <p:graphicFrame>
        <p:nvGraphicFramePr>
          <p:cNvPr id="3" name="Table 2">
            <a:extLst>
              <a:ext uri="{FF2B5EF4-FFF2-40B4-BE49-F238E27FC236}">
                <a16:creationId xmlns:a16="http://schemas.microsoft.com/office/drawing/2014/main" id="{10718635-5A16-B230-5240-F6EAC6B62E0D}"/>
              </a:ext>
            </a:extLst>
          </p:cNvPr>
          <p:cNvGraphicFramePr>
            <a:graphicFrameLocks noGrp="1"/>
          </p:cNvGraphicFramePr>
          <p:nvPr>
            <p:extLst>
              <p:ext uri="{D42A27DB-BD31-4B8C-83A1-F6EECF244321}">
                <p14:modId xmlns:p14="http://schemas.microsoft.com/office/powerpoint/2010/main" val="4126600764"/>
              </p:ext>
            </p:extLst>
          </p:nvPr>
        </p:nvGraphicFramePr>
        <p:xfrm>
          <a:off x="432653" y="1535018"/>
          <a:ext cx="8023285" cy="3236162"/>
        </p:xfrm>
        <a:graphic>
          <a:graphicData uri="http://schemas.openxmlformats.org/drawingml/2006/table">
            <a:tbl>
              <a:tblPr/>
              <a:tblGrid>
                <a:gridCol w="1144670">
                  <a:extLst>
                    <a:ext uri="{9D8B030D-6E8A-4147-A177-3AD203B41FA5}">
                      <a16:colId xmlns:a16="http://schemas.microsoft.com/office/drawing/2014/main" val="1762981291"/>
                    </a:ext>
                  </a:extLst>
                </a:gridCol>
                <a:gridCol w="780071">
                  <a:extLst>
                    <a:ext uri="{9D8B030D-6E8A-4147-A177-3AD203B41FA5}">
                      <a16:colId xmlns:a16="http://schemas.microsoft.com/office/drawing/2014/main" val="461048292"/>
                    </a:ext>
                  </a:extLst>
                </a:gridCol>
                <a:gridCol w="661365">
                  <a:extLst>
                    <a:ext uri="{9D8B030D-6E8A-4147-A177-3AD203B41FA5}">
                      <a16:colId xmlns:a16="http://schemas.microsoft.com/office/drawing/2014/main" val="4078439023"/>
                    </a:ext>
                  </a:extLst>
                </a:gridCol>
                <a:gridCol w="474826">
                  <a:extLst>
                    <a:ext uri="{9D8B030D-6E8A-4147-A177-3AD203B41FA5}">
                      <a16:colId xmlns:a16="http://schemas.microsoft.com/office/drawing/2014/main" val="3577046192"/>
                    </a:ext>
                  </a:extLst>
                </a:gridCol>
                <a:gridCol w="629569">
                  <a:extLst>
                    <a:ext uri="{9D8B030D-6E8A-4147-A177-3AD203B41FA5}">
                      <a16:colId xmlns:a16="http://schemas.microsoft.com/office/drawing/2014/main" val="2911747607"/>
                    </a:ext>
                  </a:extLst>
                </a:gridCol>
                <a:gridCol w="686801">
                  <a:extLst>
                    <a:ext uri="{9D8B030D-6E8A-4147-A177-3AD203B41FA5}">
                      <a16:colId xmlns:a16="http://schemas.microsoft.com/office/drawing/2014/main" val="3204230051"/>
                    </a:ext>
                  </a:extLst>
                </a:gridCol>
                <a:gridCol w="703760">
                  <a:extLst>
                    <a:ext uri="{9D8B030D-6E8A-4147-A177-3AD203B41FA5}">
                      <a16:colId xmlns:a16="http://schemas.microsoft.com/office/drawing/2014/main" val="3444021362"/>
                    </a:ext>
                  </a:extLst>
                </a:gridCol>
                <a:gridCol w="830945">
                  <a:extLst>
                    <a:ext uri="{9D8B030D-6E8A-4147-A177-3AD203B41FA5}">
                      <a16:colId xmlns:a16="http://schemas.microsoft.com/office/drawing/2014/main" val="963215715"/>
                    </a:ext>
                  </a:extLst>
                </a:gridCol>
                <a:gridCol w="695280">
                  <a:extLst>
                    <a:ext uri="{9D8B030D-6E8A-4147-A177-3AD203B41FA5}">
                      <a16:colId xmlns:a16="http://schemas.microsoft.com/office/drawing/2014/main" val="3222683342"/>
                    </a:ext>
                  </a:extLst>
                </a:gridCol>
                <a:gridCol w="695280">
                  <a:extLst>
                    <a:ext uri="{9D8B030D-6E8A-4147-A177-3AD203B41FA5}">
                      <a16:colId xmlns:a16="http://schemas.microsoft.com/office/drawing/2014/main" val="1318887182"/>
                    </a:ext>
                  </a:extLst>
                </a:gridCol>
                <a:gridCol w="720718">
                  <a:extLst>
                    <a:ext uri="{9D8B030D-6E8A-4147-A177-3AD203B41FA5}">
                      <a16:colId xmlns:a16="http://schemas.microsoft.com/office/drawing/2014/main" val="1092071948"/>
                    </a:ext>
                  </a:extLst>
                </a:gridCol>
              </a:tblGrid>
              <a:tr h="580850">
                <a:tc>
                  <a:txBody>
                    <a:bodyPr/>
                    <a:lstStyle/>
                    <a:p>
                      <a:pPr algn="ctr" fontAlgn="ctr"/>
                      <a:r>
                        <a:rPr lang="en-US" sz="1000" b="1" i="0" u="none" strike="noStrike">
                          <a:solidFill>
                            <a:srgbClr val="000000"/>
                          </a:solidFill>
                          <a:effectLst/>
                          <a:latin typeface="Trebuchet MS" panose="020B0603020202020204" pitchFamily="34" charset="0"/>
                        </a:rPr>
                        <a:t>Employee Name</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1" i="0" u="none" strike="noStrike">
                          <a:solidFill>
                            <a:srgbClr val="000000"/>
                          </a:solidFill>
                          <a:effectLst/>
                          <a:latin typeface="Trebuchet MS" panose="020B0603020202020204" pitchFamily="34" charset="0"/>
                        </a:rPr>
                        <a:t>Expected OCS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Approved OCS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Trebuchet MS" panose="020B0603020202020204" pitchFamily="34" charset="0"/>
                        </a:rPr>
                        <a:t>Delta OCS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Current Basic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CRI Target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CRI </a:t>
                      </a:r>
                      <a:r>
                        <a:rPr lang="en-US" sz="1000" b="1" i="1" u="none" strike="noStrike">
                          <a:solidFill>
                            <a:srgbClr val="44546A"/>
                          </a:solidFill>
                          <a:effectLst/>
                          <a:latin typeface="Trebuchet MS" panose="020B0603020202020204" pitchFamily="34" charset="0"/>
                        </a:rPr>
                        <a:t>Positive</a:t>
                      </a:r>
                      <a:r>
                        <a:rPr lang="en-US" sz="1000" b="1" i="0" u="none" strike="noStrike">
                          <a:solidFill>
                            <a:srgbClr val="000000"/>
                          </a:solidFill>
                          <a:effectLst/>
                          <a:latin typeface="Trebuchet MS" panose="020B0603020202020204" pitchFamily="34" charset="0"/>
                        </a:rPr>
                        <a:t> Delta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Computed CRI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CA Target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CA </a:t>
                      </a:r>
                      <a:r>
                        <a:rPr lang="en-US" sz="1000" b="1" i="1" u="none" strike="noStrike">
                          <a:solidFill>
                            <a:srgbClr val="44546A"/>
                          </a:solidFill>
                          <a:effectLst/>
                          <a:latin typeface="Trebuchet MS" panose="020B0603020202020204" pitchFamily="34" charset="0"/>
                        </a:rPr>
                        <a:t>Positive</a:t>
                      </a:r>
                      <a:r>
                        <a:rPr lang="en-US" sz="1000" b="1" i="0" u="none" strike="noStrike">
                          <a:solidFill>
                            <a:srgbClr val="000000"/>
                          </a:solidFill>
                          <a:effectLst/>
                          <a:latin typeface="Trebuchet MS" panose="020B0603020202020204" pitchFamily="34" charset="0"/>
                        </a:rPr>
                        <a:t> Delta Pay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1" i="0" u="none" strike="noStrike">
                          <a:solidFill>
                            <a:srgbClr val="000000"/>
                          </a:solidFill>
                          <a:effectLst/>
                          <a:latin typeface="Trebuchet MS" panose="020B0603020202020204" pitchFamily="34" charset="0"/>
                        </a:rPr>
                        <a:t>Computed 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1790075"/>
                  </a:ext>
                </a:extLst>
              </a:tr>
              <a:tr h="331914">
                <a:tc>
                  <a:txBody>
                    <a:bodyPr/>
                    <a:lstStyle/>
                    <a:p>
                      <a:pPr algn="l" fontAlgn="ctr"/>
                      <a:r>
                        <a:rPr lang="en-US" sz="1000" b="0" i="0" u="none" strike="noStrike">
                          <a:solidFill>
                            <a:srgbClr val="000000"/>
                          </a:solidFill>
                          <a:effectLst/>
                          <a:latin typeface="Trebuchet MS" panose="020B0603020202020204" pitchFamily="34" charset="0"/>
                        </a:rPr>
                        <a:t>Contributor, Joe</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$99,050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$111,305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$12,255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$2,666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$111,305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Trebuchet MS" panose="020B0603020202020204" pitchFamily="34" charset="0"/>
                        </a:rPr>
                        <a:t>$12,255 </a:t>
                      </a:r>
                      <a:endParaRPr lang="en-US"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$3,504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27736068"/>
                  </a:ext>
                </a:extLst>
              </a:tr>
              <a:tr h="331914">
                <a:tc>
                  <a:txBody>
                    <a:bodyPr/>
                    <a:lstStyle/>
                    <a:p>
                      <a:pPr algn="l" fontAlgn="ctr"/>
                      <a:r>
                        <a:rPr lang="en-US" sz="1000" b="0" i="0" u="none" strike="noStrike">
                          <a:solidFill>
                            <a:srgbClr val="000000"/>
                          </a:solidFill>
                          <a:effectLst/>
                          <a:latin typeface="Trebuchet MS" panose="020B0603020202020204" pitchFamily="34" charset="0"/>
                        </a:rPr>
                        <a:t>Sayers, Rose</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$95,195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$91,270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FF0000"/>
                          </a:solidFill>
                          <a:effectLst/>
                          <a:latin typeface="Trebuchet MS" panose="020B0603020202020204" pitchFamily="34" charset="0"/>
                        </a:rPr>
                        <a:t>($3,925)</a:t>
                      </a:r>
                      <a:endParaRPr lang="en-US" sz="7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$91,270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FF0000"/>
                          </a:solidFill>
                          <a:effectLst/>
                          <a:latin typeface="Trebuchet MS" panose="020B0603020202020204" pitchFamily="34" charset="0"/>
                        </a:rPr>
                        <a:t>($3,925)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991418"/>
                  </a:ext>
                </a:extLst>
              </a:tr>
              <a:tr h="331914">
                <a:tc>
                  <a:txBody>
                    <a:bodyPr/>
                    <a:lstStyle/>
                    <a:p>
                      <a:pPr algn="l" fontAlgn="ctr"/>
                      <a:r>
                        <a:rPr lang="en-US" sz="1000" b="0" i="0" u="none" strike="noStrike">
                          <a:solidFill>
                            <a:srgbClr val="000000"/>
                          </a:solidFill>
                          <a:effectLst/>
                          <a:latin typeface="Trebuchet MS" panose="020B0603020202020204" pitchFamily="34" charset="0"/>
                        </a:rPr>
                        <a:t>Collins, James</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effectLst/>
                          <a:latin typeface="Trebuchet MS" panose="020B0603020202020204" pitchFamily="34" charset="0"/>
                        </a:rPr>
                        <a:t>$95,195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$102,811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$7,616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$1,657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$102,811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$7,616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$2,177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96236297"/>
                  </a:ext>
                </a:extLst>
              </a:tr>
              <a:tr h="331914">
                <a:tc>
                  <a:txBody>
                    <a:bodyPr/>
                    <a:lstStyle/>
                    <a:p>
                      <a:pPr algn="l" fontAlgn="ctr"/>
                      <a:r>
                        <a:rPr lang="en-US" sz="1000" b="0" i="0" u="none" strike="noStrike">
                          <a:solidFill>
                            <a:srgbClr val="000000"/>
                          </a:solidFill>
                          <a:effectLst/>
                          <a:latin typeface="Trebuchet MS" panose="020B0603020202020204" pitchFamily="34" charset="0"/>
                        </a:rPr>
                        <a:t>Blaine, Rick</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$82,849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$93,100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$10,251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$93,100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$10,251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$2,931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3473300"/>
                  </a:ext>
                </a:extLst>
              </a:tr>
              <a:tr h="331914">
                <a:tc>
                  <a:txBody>
                    <a:bodyPr/>
                    <a:lstStyle/>
                    <a:p>
                      <a:pPr algn="l" fontAlgn="ctr"/>
                      <a:r>
                        <a:rPr lang="en-US" sz="1000" b="0" i="0" u="none" strike="noStrike">
                          <a:solidFill>
                            <a:srgbClr val="000000"/>
                          </a:solidFill>
                          <a:effectLst/>
                          <a:latin typeface="Trebuchet MS" panose="020B0603020202020204" pitchFamily="34" charset="0"/>
                        </a:rPr>
                        <a:t>Wayne, Bruce</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$82,849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$87,719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$4,870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$1,059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$87,719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$4,870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$1,392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61926220"/>
                  </a:ext>
                </a:extLst>
              </a:tr>
              <a:tr h="331914">
                <a:tc>
                  <a:txBody>
                    <a:bodyPr/>
                    <a:lstStyle/>
                    <a:p>
                      <a:pPr algn="l" fontAlgn="ctr"/>
                      <a:r>
                        <a:rPr lang="en-US" sz="1000" b="0" i="0" u="none" strike="noStrike">
                          <a:solidFill>
                            <a:srgbClr val="000000"/>
                          </a:solidFill>
                          <a:effectLst/>
                          <a:latin typeface="Trebuchet MS" panose="020B0603020202020204" pitchFamily="34" charset="0"/>
                        </a:rPr>
                        <a:t>Munroe, Cora</a:t>
                      </a:r>
                    </a:p>
                  </a:txBody>
                  <a:tcPr marL="5507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$78,061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$91,270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Trebuchet MS" panose="020B0603020202020204" pitchFamily="34" charset="0"/>
                        </a:rPr>
                        <a:t>$13,210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$2,874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$91,270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effectLst/>
                          <a:latin typeface="Trebuchet MS" panose="020B0603020202020204" pitchFamily="34" charset="0"/>
                        </a:rPr>
                        <a:t>$13,210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a:solidFill>
                            <a:srgbClr val="000000"/>
                          </a:solidFill>
                          <a:effectLst/>
                          <a:latin typeface="Trebuchet MS" panose="020B0603020202020204" pitchFamily="34" charset="0"/>
                        </a:rPr>
                        <a:t>$3,776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51924708"/>
                  </a:ext>
                </a:extLst>
              </a:tr>
              <a:tr h="331914">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000000"/>
                          </a:solidFill>
                          <a:effectLst/>
                          <a:latin typeface="Trebuchet MS" panose="020B0603020202020204" pitchFamily="34" charset="0"/>
                        </a:rPr>
                        <a:t>$48,201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000" b="1" i="1" u="none" strike="noStrike">
                          <a:solidFill>
                            <a:srgbClr val="000000"/>
                          </a:solidFill>
                          <a:effectLst/>
                          <a:latin typeface="Trebuchet MS" panose="020B0603020202020204" pitchFamily="34" charset="0"/>
                        </a:rPr>
                        <a:t>21.7549%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D08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1000" b="1" i="1" u="none" strike="noStrike">
                          <a:solidFill>
                            <a:srgbClr val="000000"/>
                          </a:solidFill>
                          <a:effectLst/>
                          <a:latin typeface="Trebuchet MS" panose="020B0603020202020204" pitchFamily="34" charset="0"/>
                        </a:rPr>
                        <a:t>$48,201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ctr"/>
                      <a:r>
                        <a:rPr lang="en-US" sz="1000" b="1" i="1" u="none" strike="noStrike">
                          <a:solidFill>
                            <a:srgbClr val="000000"/>
                          </a:solidFill>
                          <a:effectLst/>
                          <a:latin typeface="Trebuchet MS" panose="020B0603020202020204" pitchFamily="34" charset="0"/>
                        </a:rPr>
                        <a:t>28.5888%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826766315"/>
                  </a:ext>
                </a:extLst>
              </a:tr>
              <a:tr h="331914">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1" u="none" strike="noStrike">
                          <a:solidFill>
                            <a:srgbClr val="000000"/>
                          </a:solidFill>
                          <a:effectLst/>
                          <a:latin typeface="Trebuchet MS" panose="020B0603020202020204" pitchFamily="34" charset="0"/>
                        </a:rPr>
                        <a:t>$10,486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b"/>
                      <a:r>
                        <a:rPr lang="en-US" sz="7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n-US" sz="1000" b="1" i="0" u="none" strike="noStrike">
                          <a:solidFill>
                            <a:srgbClr val="4472C4"/>
                          </a:solidFill>
                          <a:effectLst/>
                          <a:latin typeface="Trebuchet MS" panose="020B0603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n-US" sz="1000" b="1" i="1" u="none" strike="noStrike" dirty="0">
                          <a:solidFill>
                            <a:srgbClr val="000000"/>
                          </a:solidFill>
                          <a:effectLst/>
                          <a:latin typeface="Trebuchet MS" panose="020B0603020202020204" pitchFamily="34" charset="0"/>
                        </a:rPr>
                        <a:t>$13,780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849749525"/>
                  </a:ext>
                </a:extLst>
              </a:tr>
            </a:tbl>
          </a:graphicData>
        </a:graphic>
      </p:graphicFrame>
    </p:spTree>
    <p:extLst>
      <p:ext uri="{BB962C8B-B14F-4D97-AF65-F5344CB8AC3E}">
        <p14:creationId xmlns:p14="http://schemas.microsoft.com/office/powerpoint/2010/main" val="3857205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a:xfrm>
            <a:off x="886968" y="499168"/>
            <a:ext cx="6511316" cy="418576"/>
          </a:xfrm>
        </p:spPr>
        <p:txBody>
          <a:bodyPr>
            <a:noAutofit/>
          </a:bodyPr>
          <a:lstStyle/>
          <a:p>
            <a:r>
              <a:rPr lang="en-US" dirty="0"/>
              <a:t>Deliberation Considerations</a:t>
            </a:r>
          </a:p>
        </p:txBody>
      </p:sp>
      <p:sp>
        <p:nvSpPr>
          <p:cNvPr id="7" name="Content Placeholder 6">
            <a:extLst>
              <a:ext uri="{FF2B5EF4-FFF2-40B4-BE49-F238E27FC236}">
                <a16:creationId xmlns:a16="http://schemas.microsoft.com/office/drawing/2014/main" id="{792C2C00-6C6D-4F0A-AC0C-1C35045F2B61}"/>
              </a:ext>
            </a:extLst>
          </p:cNvPr>
          <p:cNvSpPr>
            <a:spLocks noGrp="1"/>
          </p:cNvSpPr>
          <p:nvPr>
            <p:ph sz="quarter" idx="13"/>
          </p:nvPr>
        </p:nvSpPr>
        <p:spPr/>
        <p:txBody>
          <a:bodyPr/>
          <a:lstStyle/>
          <a:p>
            <a:pPr marL="339725" lvl="1">
              <a:buFont typeface="Arial" pitchFamily="34" charset="0"/>
              <a:buChar char="•"/>
            </a:pPr>
            <a:r>
              <a:rPr lang="en-US" sz="2000" b="1" dirty="0">
                <a:latin typeface="Calibri" panose="020F0502020204030204" pitchFamily="34" charset="0"/>
                <a:cs typeface="Calibri" panose="020F0502020204030204" pitchFamily="34" charset="0"/>
              </a:rPr>
              <a:t>A zero delta OCS </a:t>
            </a:r>
            <a:r>
              <a:rPr lang="en-US" sz="2000" dirty="0">
                <a:latin typeface="Calibri" panose="020F0502020204030204" pitchFamily="34" charset="0"/>
                <a:cs typeface="Calibri" panose="020F0502020204030204" pitchFamily="34" charset="0"/>
              </a:rPr>
              <a:t>– employee is appropriately paid for his or her contribution.  The employee is contributing as expected based on their current basic pay. </a:t>
            </a:r>
            <a:r>
              <a:rPr lang="en-US" sz="2000" i="1" dirty="0">
                <a:latin typeface="Calibri" panose="020F0502020204030204" pitchFamily="34" charset="0"/>
                <a:cs typeface="Calibri" panose="020F0502020204030204" pitchFamily="34" charset="0"/>
              </a:rPr>
              <a:t> It is not a determination that average work is being done. </a:t>
            </a:r>
          </a:p>
          <a:p>
            <a:pPr marL="339725" lvl="1">
              <a:buFont typeface="Arial" pitchFamily="34" charset="0"/>
              <a:buChar char="•"/>
            </a:pPr>
            <a:r>
              <a:rPr lang="en-US" sz="2000" b="1" dirty="0">
                <a:solidFill>
                  <a:srgbClr val="1C295B"/>
                </a:solidFill>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positive delta OCS</a:t>
            </a:r>
            <a:r>
              <a:rPr lang="en-US" sz="2000" dirty="0">
                <a:latin typeface="Calibri" panose="020F0502020204030204" pitchFamily="34" charset="0"/>
                <a:cs typeface="Calibri" panose="020F0502020204030204" pitchFamily="34" charset="0"/>
              </a:rPr>
              <a:t> -  employee is being underpaid for his or her contributions.  The employee contributes at a higher level than expected based on their current basic pay.</a:t>
            </a:r>
            <a:r>
              <a:rPr lang="en-US" sz="2000" b="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 Additionally, if the employee’s contribution level remains the same year-after-year, the delta OCS should decrease each year, as the expectations rise with the increase in salary.</a:t>
            </a:r>
          </a:p>
          <a:p>
            <a:pPr marL="339725" lvl="1">
              <a:buFont typeface="Arial" pitchFamily="34" charset="0"/>
              <a:buChar char="•"/>
            </a:pPr>
            <a:r>
              <a:rPr lang="en-US" sz="2000" b="1" dirty="0">
                <a:latin typeface="Calibri" panose="020F0502020204030204" pitchFamily="34" charset="0"/>
                <a:cs typeface="Calibri" panose="020F0502020204030204" pitchFamily="34" charset="0"/>
              </a:rPr>
              <a:t>A negative delta OCS </a:t>
            </a:r>
            <a:r>
              <a:rPr lang="en-US" sz="2000" dirty="0">
                <a:latin typeface="Calibri" panose="020F0502020204030204" pitchFamily="34" charset="0"/>
                <a:cs typeface="Calibri" panose="020F0502020204030204" pitchFamily="34" charset="0"/>
              </a:rPr>
              <a:t>- employee is being overpaid for his or her contributions.  The employee contributes at a lower level than expected based on their current basic pay. </a:t>
            </a:r>
            <a:r>
              <a:rPr lang="en-US" sz="2000" i="1" dirty="0">
                <a:latin typeface="Calibri" panose="020F0502020204030204" pitchFamily="34" charset="0"/>
                <a:cs typeface="Calibri" panose="020F0502020204030204" pitchFamily="34" charset="0"/>
              </a:rPr>
              <a:t>It is not necessarily a determination that poor work is being done, unless the OCS is in the “A” overcompensated range.</a:t>
            </a:r>
          </a:p>
          <a:p>
            <a:pPr marL="339725" lvl="2" indent="-342900"/>
            <a:endParaRPr lang="en-US" sz="2200" dirty="0">
              <a:highlight>
                <a:srgbClr val="FFFF00"/>
              </a:highlight>
            </a:endParaRP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Tree>
    <p:extLst>
      <p:ext uri="{BB962C8B-B14F-4D97-AF65-F5344CB8AC3E}">
        <p14:creationId xmlns:p14="http://schemas.microsoft.com/office/powerpoint/2010/main" val="328953458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889D41-FCA8-44EC-98C4-100A164CB395}"/>
              </a:ext>
            </a:extLst>
          </p:cNvPr>
          <p:cNvSpPr>
            <a:spLocks noGrp="1"/>
          </p:cNvSpPr>
          <p:nvPr>
            <p:ph type="title"/>
          </p:nvPr>
        </p:nvSpPr>
        <p:spPr/>
        <p:txBody>
          <a:bodyPr/>
          <a:lstStyle/>
          <a:p>
            <a:r>
              <a:rPr lang="en-US" sz="3200" dirty="0"/>
              <a:t>Design Overview</a:t>
            </a:r>
          </a:p>
        </p:txBody>
      </p:sp>
      <p:sp>
        <p:nvSpPr>
          <p:cNvPr id="2" name="Slide Number Placeholder 1">
            <a:extLst>
              <a:ext uri="{FF2B5EF4-FFF2-40B4-BE49-F238E27FC236}">
                <a16:creationId xmlns:a16="http://schemas.microsoft.com/office/drawing/2014/main" id="{1584D380-A951-CD44-973D-9BDA1CC6CB7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8E94DF7-95B1-4788-A7D7-D03FE15B36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75196">
            <a:off x="6595385" y="3695780"/>
            <a:ext cx="2218351" cy="2889544"/>
          </a:xfrm>
          <a:prstGeom prst="ellipse">
            <a:avLst/>
          </a:prstGeom>
          <a:ln>
            <a:noFill/>
          </a:ln>
          <a:effectLst>
            <a:softEdge rad="112500"/>
          </a:effectLst>
        </p:spPr>
      </p:pic>
      <p:sp>
        <p:nvSpPr>
          <p:cNvPr id="9" name="Content Placeholder 5">
            <a:extLst>
              <a:ext uri="{FF2B5EF4-FFF2-40B4-BE49-F238E27FC236}">
                <a16:creationId xmlns:a16="http://schemas.microsoft.com/office/drawing/2014/main" id="{5BD7B1CC-43A9-4442-81DF-7ECE79F8CFF1}"/>
              </a:ext>
            </a:extLst>
          </p:cNvPr>
          <p:cNvSpPr txBox="1">
            <a:spLocks/>
          </p:cNvSpPr>
          <p:nvPr/>
        </p:nvSpPr>
        <p:spPr>
          <a:xfrm>
            <a:off x="489966" y="1195966"/>
            <a:ext cx="8164068" cy="52356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Another approach to performance management…</a:t>
            </a:r>
          </a:p>
          <a:p>
            <a:pPr marL="4572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…with two key differences:</a:t>
            </a:r>
          </a:p>
          <a:p>
            <a:pPr marL="914400" marR="0" lvl="1" indent="-4572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2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Tahoma" pitchFamily="34" charset="0"/>
                <a:cs typeface="Tahoma" pitchFamily="34" charset="0"/>
              </a:rPr>
              <a:t>Designed to focus employees on creating impact</a:t>
            </a:r>
          </a:p>
          <a:p>
            <a:pPr marL="855663" marR="0" lvl="2" indent="-285750"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Acquisition is a knowledge-based business—we depend on people to use their knowledge to advance mission performance</a:t>
            </a:r>
          </a:p>
          <a:p>
            <a:pPr marL="855663" marR="0" lvl="2" indent="-285750" algn="l" defTabSz="914400" rtl="0" eaLnBrk="1" fontAlgn="auto" latinLnBrk="0" hangingPunct="1">
              <a:lnSpc>
                <a:spcPct val="100000"/>
              </a:lnSpc>
              <a:spcBef>
                <a:spcPts val="600"/>
              </a:spcBef>
              <a:spcAft>
                <a:spcPts val="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Discussing employee expectations will focus </a:t>
            </a:r>
          </a:p>
          <a:p>
            <a:pPr marL="855663" marR="0" lvl="2" indent="0" algn="l" defTabSz="914400"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on contribution planning vs. performance </a:t>
            </a:r>
          </a:p>
          <a:p>
            <a:pPr marL="855663" marR="0" lvl="2" indent="0" algn="l" defTabSz="914400" rtl="0" eaLnBrk="1" fontAlgn="auto" latinLnBrk="0" hangingPunct="1">
              <a:lnSpc>
                <a:spcPct val="100000"/>
              </a:lnSpc>
              <a:spcBef>
                <a:spcPts val="0"/>
              </a:spcBef>
              <a:spcAft>
                <a:spcPts val="60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objectives</a:t>
            </a:r>
          </a:p>
          <a:p>
            <a:pPr marL="855663" marR="0" lvl="2" indent="-285750" algn="l" defTabSz="914400" rtl="0" eaLnBrk="1" fontAlgn="auto" latinLnBrk="0" hangingPunct="1">
              <a:lnSpc>
                <a:spcPct val="100000"/>
              </a:lnSpc>
              <a:spcBef>
                <a:spcPts val="600"/>
              </a:spcBef>
              <a:spcAft>
                <a:spcPts val="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Shapes professional acquisition workforce </a:t>
            </a:r>
          </a:p>
          <a:p>
            <a:pPr marL="855663" marR="0" lvl="2" indent="0" algn="l" defTabSz="914400"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by using three standard factors to score </a:t>
            </a:r>
          </a:p>
          <a:p>
            <a:pPr marL="855663" marR="0" lvl="2" indent="0" algn="l" defTabSz="914400"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employee contributions</a:t>
            </a:r>
          </a:p>
        </p:txBody>
      </p:sp>
    </p:spTree>
    <p:custDataLst>
      <p:tags r:id="rId1"/>
    </p:custDataLst>
    <p:extLst>
      <p:ext uri="{BB962C8B-B14F-4D97-AF65-F5344CB8AC3E}">
        <p14:creationId xmlns:p14="http://schemas.microsoft.com/office/powerpoint/2010/main" val="22028173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nodeType="afterEffect">
                                  <p:stCondLst>
                                    <p:cond delay="1250"/>
                                  </p:stCondLst>
                                  <p:iterate type="lt">
                                    <p:tmPct val="10000"/>
                                  </p:iterate>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childTnLst>
                          </p:cTn>
                        </p:par>
                        <p:par>
                          <p:cTn id="11" fill="hold">
                            <p:stCondLst>
                              <p:cond delay="3350"/>
                            </p:stCondLst>
                            <p:childTnLst>
                              <p:par>
                                <p:cTn id="12" presetID="22" presetClass="entr" presetSubtype="8" fill="hold" nodeType="afterEffect">
                                  <p:stCondLst>
                                    <p:cond delay="0"/>
                                  </p:stCondLst>
                                  <p:iterate type="lt">
                                    <p:tmPct val="10000"/>
                                  </p:iterate>
                                  <p:childTnLst>
                                    <p:set>
                                      <p:cBhvr>
                                        <p:cTn id="13" dur="1" fill="hold">
                                          <p:stCondLst>
                                            <p:cond delay="0"/>
                                          </p:stCondLst>
                                        </p:cTn>
                                        <p:tgtEl>
                                          <p:spTgt spid="9">
                                            <p:txEl>
                                              <p:pRg st="2" end="2"/>
                                            </p:txEl>
                                          </p:spTgt>
                                        </p:tgtEl>
                                        <p:attrNameLst>
                                          <p:attrName>style.visibility</p:attrName>
                                        </p:attrNameLst>
                                      </p:cBhvr>
                                      <p:to>
                                        <p:strVal val="visible"/>
                                      </p:to>
                                    </p:set>
                                    <p:animEffect transition="in" filter="wipe(left)">
                                      <p:cBhvr>
                                        <p:cTn id="14" dur="500"/>
                                        <p:tgtEl>
                                          <p:spTgt spid="9">
                                            <p:txEl>
                                              <p:pRg st="2" end="2"/>
                                            </p:txEl>
                                          </p:spTgt>
                                        </p:tgtEl>
                                      </p:cBhvr>
                                    </p:animEffect>
                                  </p:childTnLst>
                                </p:cTn>
                              </p:par>
                              <p:par>
                                <p:cTn id="15" presetID="20" presetClass="entr" presetSubtype="0" fill="hold" nodeType="withEffect">
                                  <p:stCondLst>
                                    <p:cond delay="75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1000"/>
                                        <p:tgtEl>
                                          <p:spTgt spid="9">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wipe(left)">
                                      <p:cBhvr>
                                        <p:cTn id="26" dur="1000"/>
                                        <p:tgtEl>
                                          <p:spTgt spid="9">
                                            <p:txEl>
                                              <p:pRg st="4" end="4"/>
                                            </p:txEl>
                                          </p:spTgt>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wipe(left)">
                                      <p:cBhvr>
                                        <p:cTn id="30" dur="1000"/>
                                        <p:tgtEl>
                                          <p:spTgt spid="9">
                                            <p:txEl>
                                              <p:pRg st="5" end="5"/>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wipe(left)">
                                      <p:cBhvr>
                                        <p:cTn id="34" dur="1000"/>
                                        <p:tgtEl>
                                          <p:spTgt spid="9">
                                            <p:txEl>
                                              <p:pRg st="6" end="6"/>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wipe(left)">
                                      <p:cBhvr>
                                        <p:cTn id="38" dur="1000"/>
                                        <p:tgtEl>
                                          <p:spTgt spid="9">
                                            <p:txEl>
                                              <p:pRg st="7" end="7"/>
                                            </p:txEl>
                                          </p:spTgt>
                                        </p:tgtEl>
                                      </p:cBhvr>
                                    </p:animEffect>
                                  </p:childTnLst>
                                </p:cTn>
                              </p:par>
                            </p:childTnLst>
                          </p:cTn>
                        </p:par>
                        <p:par>
                          <p:cTn id="39" fill="hold">
                            <p:stCondLst>
                              <p:cond delay="5000"/>
                            </p:stCondLst>
                            <p:childTnLst>
                              <p:par>
                                <p:cTn id="40" presetID="22" presetClass="entr" presetSubtype="8" fill="hold" nodeType="after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wipe(left)">
                                      <p:cBhvr>
                                        <p:cTn id="42" dur="1000"/>
                                        <p:tgtEl>
                                          <p:spTgt spid="9">
                                            <p:txEl>
                                              <p:pRg st="8" end="8"/>
                                            </p:txEl>
                                          </p:spTgt>
                                        </p:tgtEl>
                                      </p:cBhvr>
                                    </p:animEffect>
                                  </p:childTnLst>
                                </p:cTn>
                              </p:par>
                            </p:childTnLst>
                          </p:cTn>
                        </p:par>
                        <p:par>
                          <p:cTn id="43" fill="hold">
                            <p:stCondLst>
                              <p:cond delay="6000"/>
                            </p:stCondLst>
                            <p:childTnLst>
                              <p:par>
                                <p:cTn id="44" presetID="22" presetClass="entr" presetSubtype="8" fill="hold" nodeType="afterEffect">
                                  <p:stCondLst>
                                    <p:cond delay="0"/>
                                  </p:stCondLst>
                                  <p:childTnLst>
                                    <p:set>
                                      <p:cBhvr>
                                        <p:cTn id="45" dur="1" fill="hold">
                                          <p:stCondLst>
                                            <p:cond delay="0"/>
                                          </p:stCondLst>
                                        </p:cTn>
                                        <p:tgtEl>
                                          <p:spTgt spid="9">
                                            <p:txEl>
                                              <p:pRg st="9" end="9"/>
                                            </p:txEl>
                                          </p:spTgt>
                                        </p:tgtEl>
                                        <p:attrNameLst>
                                          <p:attrName>style.visibility</p:attrName>
                                        </p:attrNameLst>
                                      </p:cBhvr>
                                      <p:to>
                                        <p:strVal val="visible"/>
                                      </p:to>
                                    </p:set>
                                    <p:animEffect transition="in" filter="wipe(left)">
                                      <p:cBhvr>
                                        <p:cTn id="46"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8B7C-70AD-4594-A263-30729885669F}"/>
              </a:ext>
            </a:extLst>
          </p:cNvPr>
          <p:cNvSpPr>
            <a:spLocks noGrp="1"/>
          </p:cNvSpPr>
          <p:nvPr>
            <p:ph type="title"/>
          </p:nvPr>
        </p:nvSpPr>
        <p:spPr/>
        <p:txBody>
          <a:bodyPr anchor="t">
            <a:noAutofit/>
          </a:bodyPr>
          <a:lstStyle/>
          <a:p>
            <a:r>
              <a:rPr lang="en-US" dirty="0"/>
              <a:t>Annual Appraisal — Part I Form</a:t>
            </a:r>
          </a:p>
        </p:txBody>
      </p:sp>
      <p:sp>
        <p:nvSpPr>
          <p:cNvPr id="16" name="Slide Number Placeholder 1">
            <a:extLst>
              <a:ext uri="{FF2B5EF4-FFF2-40B4-BE49-F238E27FC236}">
                <a16:creationId xmlns:a16="http://schemas.microsoft.com/office/drawing/2014/main" id="{26A17462-D3EA-4A73-91C2-6588F84C56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3" name="AutoShape 6">
            <a:extLst>
              <a:ext uri="{FF2B5EF4-FFF2-40B4-BE49-F238E27FC236}">
                <a16:creationId xmlns:a16="http://schemas.microsoft.com/office/drawing/2014/main" id="{EDC9C9DC-4806-4822-ABFB-35EA4722EE55}"/>
              </a:ext>
            </a:extLst>
          </p:cNvPr>
          <p:cNvSpPr>
            <a:spLocks noChangeArrowheads="1"/>
          </p:cNvSpPr>
          <p:nvPr/>
        </p:nvSpPr>
        <p:spPr bwMode="auto">
          <a:xfrm>
            <a:off x="249314" y="1854090"/>
            <a:ext cx="1213327" cy="996422"/>
          </a:xfrm>
          <a:prstGeom prst="rightArrow">
            <a:avLst>
              <a:gd name="adj1" fmla="val 50000"/>
              <a:gd name="adj2" fmla="val 65000"/>
            </a:avLst>
          </a:prstGeom>
          <a:solidFill>
            <a:srgbClr val="007BB7"/>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0" rIns="45720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   Identifying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info</a:t>
            </a:r>
          </a:p>
        </p:txBody>
      </p:sp>
      <p:sp>
        <p:nvSpPr>
          <p:cNvPr id="17" name="AutoShape 7">
            <a:extLst>
              <a:ext uri="{FF2B5EF4-FFF2-40B4-BE49-F238E27FC236}">
                <a16:creationId xmlns:a16="http://schemas.microsoft.com/office/drawing/2014/main" id="{128B33DC-F19B-4CF7-9070-D8EF97736D95}"/>
              </a:ext>
            </a:extLst>
          </p:cNvPr>
          <p:cNvSpPr>
            <a:spLocks noChangeArrowheads="1"/>
          </p:cNvSpPr>
          <p:nvPr/>
        </p:nvSpPr>
        <p:spPr bwMode="auto">
          <a:xfrm>
            <a:off x="249314" y="3230307"/>
            <a:ext cx="1213327" cy="873751"/>
          </a:xfrm>
          <a:prstGeom prst="rightArrow">
            <a:avLst>
              <a:gd name="adj1" fmla="val 50000"/>
              <a:gd name="adj2" fmla="val 59091"/>
            </a:avLst>
          </a:prstGeom>
          <a:solidFill>
            <a:srgbClr val="007BB7"/>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Signatures</a:t>
            </a:r>
          </a:p>
        </p:txBody>
      </p:sp>
      <p:sp>
        <p:nvSpPr>
          <p:cNvPr id="19" name="AutoShape 8">
            <a:extLst>
              <a:ext uri="{FF2B5EF4-FFF2-40B4-BE49-F238E27FC236}">
                <a16:creationId xmlns:a16="http://schemas.microsoft.com/office/drawing/2014/main" id="{D06C823C-C673-43C2-94FE-8E07524A33F4}"/>
              </a:ext>
            </a:extLst>
          </p:cNvPr>
          <p:cNvSpPr>
            <a:spLocks noChangeArrowheads="1"/>
          </p:cNvSpPr>
          <p:nvPr/>
        </p:nvSpPr>
        <p:spPr bwMode="auto">
          <a:xfrm>
            <a:off x="249314" y="4483853"/>
            <a:ext cx="1213327" cy="1172907"/>
          </a:xfrm>
          <a:prstGeom prst="rightArrow">
            <a:avLst>
              <a:gd name="adj1" fmla="val 50000"/>
              <a:gd name="adj2" fmla="val 38235"/>
            </a:avLst>
          </a:prstGeom>
          <a:solidFill>
            <a:srgbClr val="007BB7"/>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Appraisal </a:t>
            </a:r>
            <a:b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b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Details</a:t>
            </a:r>
          </a:p>
        </p:txBody>
      </p:sp>
      <p:pic>
        <p:nvPicPr>
          <p:cNvPr id="4" name="Picture 3">
            <a:extLst>
              <a:ext uri="{FF2B5EF4-FFF2-40B4-BE49-F238E27FC236}">
                <a16:creationId xmlns:a16="http://schemas.microsoft.com/office/drawing/2014/main" id="{BE9F4309-43BE-3217-AAC7-6BAFE4D87FE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600200" y="1814878"/>
            <a:ext cx="7028348" cy="4052522"/>
          </a:xfrm>
          <a:prstGeom prst="rect">
            <a:avLst/>
          </a:prstGeom>
          <a:ln>
            <a:solidFill>
              <a:schemeClr val="tx1"/>
            </a:solidFill>
          </a:ln>
        </p:spPr>
      </p:pic>
    </p:spTree>
    <p:extLst>
      <p:ext uri="{BB962C8B-B14F-4D97-AF65-F5344CB8AC3E}">
        <p14:creationId xmlns:p14="http://schemas.microsoft.com/office/powerpoint/2010/main" val="4114632195"/>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4560-29E0-4486-8495-EA8FE80015E4}"/>
              </a:ext>
            </a:extLst>
          </p:cNvPr>
          <p:cNvSpPr>
            <a:spLocks noGrp="1"/>
          </p:cNvSpPr>
          <p:nvPr>
            <p:ph type="title"/>
          </p:nvPr>
        </p:nvSpPr>
        <p:spPr/>
        <p:txBody>
          <a:bodyPr>
            <a:noAutofit/>
          </a:bodyPr>
          <a:lstStyle/>
          <a:p>
            <a:r>
              <a:rPr lang="en-US" dirty="0"/>
              <a:t>Annual Appraisal — Part I Form</a:t>
            </a:r>
          </a:p>
        </p:txBody>
      </p:sp>
      <p:sp>
        <p:nvSpPr>
          <p:cNvPr id="13" name="Slide Number Placeholder 1">
            <a:extLst>
              <a:ext uri="{FF2B5EF4-FFF2-40B4-BE49-F238E27FC236}">
                <a16:creationId xmlns:a16="http://schemas.microsoft.com/office/drawing/2014/main" id="{6985BA5D-EFF8-4E39-BC1C-CCBF20A517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14" name="AutoShape 8">
            <a:extLst>
              <a:ext uri="{FF2B5EF4-FFF2-40B4-BE49-F238E27FC236}">
                <a16:creationId xmlns:a16="http://schemas.microsoft.com/office/drawing/2014/main" id="{A52FB8DA-06E8-4266-8AA6-E6EEDFA87B50}"/>
              </a:ext>
            </a:extLst>
          </p:cNvPr>
          <p:cNvSpPr>
            <a:spLocks noChangeArrowheads="1"/>
          </p:cNvSpPr>
          <p:nvPr/>
        </p:nvSpPr>
        <p:spPr bwMode="auto">
          <a:xfrm>
            <a:off x="317694" y="1308788"/>
            <a:ext cx="1480293" cy="1168660"/>
          </a:xfrm>
          <a:prstGeom prst="rightArrow">
            <a:avLst>
              <a:gd name="adj1" fmla="val 50000"/>
              <a:gd name="adj2" fmla="val 38235"/>
            </a:avLst>
          </a:prstGeom>
          <a:solidFill>
            <a:srgbClr val="007BB7"/>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  Compensation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Detail</a:t>
            </a:r>
          </a:p>
        </p:txBody>
      </p:sp>
      <p:sp>
        <p:nvSpPr>
          <p:cNvPr id="17" name="AutoShape 8">
            <a:extLst>
              <a:ext uri="{FF2B5EF4-FFF2-40B4-BE49-F238E27FC236}">
                <a16:creationId xmlns:a16="http://schemas.microsoft.com/office/drawing/2014/main" id="{F6E0089C-1F7E-4B61-B760-515427A8AC82}"/>
              </a:ext>
            </a:extLst>
          </p:cNvPr>
          <p:cNvSpPr>
            <a:spLocks noChangeArrowheads="1"/>
          </p:cNvSpPr>
          <p:nvPr/>
        </p:nvSpPr>
        <p:spPr bwMode="auto">
          <a:xfrm>
            <a:off x="317694" y="5118788"/>
            <a:ext cx="1480293" cy="1168660"/>
          </a:xfrm>
          <a:prstGeom prst="rightArrow">
            <a:avLst>
              <a:gd name="adj1" fmla="val 50000"/>
              <a:gd name="adj2" fmla="val 38235"/>
            </a:avLst>
          </a:prstGeom>
          <a:solidFill>
            <a:srgbClr val="007BB7"/>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Arial" pitchFamily="34" charset="0"/>
              </a:rPr>
              <a:t>  Remarks</a:t>
            </a:r>
          </a:p>
        </p:txBody>
      </p:sp>
      <p:pic>
        <p:nvPicPr>
          <p:cNvPr id="5" name="Picture 4">
            <a:extLst>
              <a:ext uri="{FF2B5EF4-FFF2-40B4-BE49-F238E27FC236}">
                <a16:creationId xmlns:a16="http://schemas.microsoft.com/office/drawing/2014/main" id="{6C055775-8439-1CC2-9BF9-A80F08673C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1371600"/>
            <a:ext cx="6989512" cy="4974336"/>
          </a:xfrm>
          <a:prstGeom prst="rect">
            <a:avLst/>
          </a:prstGeom>
        </p:spPr>
      </p:pic>
    </p:spTree>
    <p:extLst>
      <p:ext uri="{BB962C8B-B14F-4D97-AF65-F5344CB8AC3E}">
        <p14:creationId xmlns:p14="http://schemas.microsoft.com/office/powerpoint/2010/main" val="2235233886"/>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3E1847-3255-4B19-89F7-52ABA87ACD24}"/>
              </a:ext>
            </a:extLst>
          </p:cNvPr>
          <p:cNvSpPr>
            <a:spLocks noGrp="1"/>
          </p:cNvSpPr>
          <p:nvPr>
            <p:ph type="title"/>
          </p:nvPr>
        </p:nvSpPr>
        <p:spPr/>
        <p:txBody>
          <a:bodyPr>
            <a:noAutofit/>
          </a:bodyPr>
          <a:lstStyle/>
          <a:p>
            <a:r>
              <a:rPr lang="en-US" b="1" dirty="0"/>
              <a:t>Inadequate Contribution</a:t>
            </a:r>
          </a:p>
        </p:txBody>
      </p:sp>
      <p:sp>
        <p:nvSpPr>
          <p:cNvPr id="5" name="Slide Number Placeholder 1">
            <a:extLst>
              <a:ext uri="{FF2B5EF4-FFF2-40B4-BE49-F238E27FC236}">
                <a16:creationId xmlns:a16="http://schemas.microsoft.com/office/drawing/2014/main" id="{9475A0ED-B4D2-4D2C-9882-A625930D647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880456" y="2278229"/>
            <a:ext cx="8243887" cy="1916781"/>
          </a:xfrm>
          <a:prstGeom prst="rect">
            <a:avLst/>
          </a:prstGeom>
        </p:spPr>
        <p:txBody>
          <a:bodyPr tIns="91440">
            <a:noAutofit/>
          </a:bodyPr>
          <a:lstStyle/>
          <a:p>
            <a:pPr marL="347663" indent="-347663">
              <a:lnSpc>
                <a:spcPct val="100000"/>
              </a:lnSpc>
              <a:spcAft>
                <a:spcPts val="600"/>
              </a:spcAft>
              <a:buSzPct val="95000"/>
            </a:pPr>
            <a:r>
              <a:rPr lang="en-US" sz="2600" dirty="0"/>
              <a:t>Contribution Improvement Plans (CIPs) must be considered when…</a:t>
            </a:r>
          </a:p>
          <a:p>
            <a:pPr marL="784225" lvl="1" indent="-342900">
              <a:lnSpc>
                <a:spcPct val="100000"/>
              </a:lnSpc>
              <a:spcBef>
                <a:spcPts val="0"/>
              </a:spcBef>
              <a:buClr>
                <a:schemeClr val="tx1"/>
              </a:buClr>
              <a:buSzPct val="95000"/>
              <a:buFont typeface="Wingdings 3" panose="05040102010807070707" pitchFamily="18" charset="2"/>
              <a:buChar char="Ê"/>
            </a:pPr>
            <a:r>
              <a:rPr lang="en-US" sz="2200" dirty="0"/>
              <a:t>Contributions to mission accomplishment are inadequate</a:t>
            </a:r>
          </a:p>
        </p:txBody>
      </p:sp>
      <p:grpSp>
        <p:nvGrpSpPr>
          <p:cNvPr id="17" name="Group 16">
            <a:extLst>
              <a:ext uri="{FF2B5EF4-FFF2-40B4-BE49-F238E27FC236}">
                <a16:creationId xmlns:a16="http://schemas.microsoft.com/office/drawing/2014/main" id="{883C71A8-03A0-475C-80CF-187A1CD33791}"/>
              </a:ext>
            </a:extLst>
          </p:cNvPr>
          <p:cNvGrpSpPr/>
          <p:nvPr/>
        </p:nvGrpSpPr>
        <p:grpSpPr>
          <a:xfrm>
            <a:off x="3718810" y="3586180"/>
            <a:ext cx="5425190" cy="2934078"/>
            <a:chOff x="3718810" y="2221419"/>
            <a:chExt cx="5425190" cy="2934078"/>
          </a:xfrm>
        </p:grpSpPr>
        <p:pic>
          <p:nvPicPr>
            <p:cNvPr id="8" name="Picture 7">
              <a:extLst>
                <a:ext uri="{FF2B5EF4-FFF2-40B4-BE49-F238E27FC236}">
                  <a16:creationId xmlns:a16="http://schemas.microsoft.com/office/drawing/2014/main" id="{EA0E12B5-9386-4981-9820-F5DFB38915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820352" y="2552557"/>
              <a:ext cx="5308658" cy="2588232"/>
            </a:xfrm>
            <a:prstGeom prst="rect">
              <a:avLst/>
            </a:prstGeom>
          </p:spPr>
        </p:pic>
        <p:sp>
          <p:nvSpPr>
            <p:cNvPr id="12" name="Rectangle 11">
              <a:extLst>
                <a:ext uri="{FF2B5EF4-FFF2-40B4-BE49-F238E27FC236}">
                  <a16:creationId xmlns:a16="http://schemas.microsoft.com/office/drawing/2014/main" id="{5C033DC0-16E5-4322-AA62-22DC24047422}"/>
                </a:ext>
              </a:extLst>
            </p:cNvPr>
            <p:cNvSpPr/>
            <p:nvPr/>
          </p:nvSpPr>
          <p:spPr>
            <a:xfrm flipH="1">
              <a:off x="3718810" y="2221419"/>
              <a:ext cx="5425190" cy="2934078"/>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6EA3F6A7-D48A-4116-8B29-DB4FD609470F}"/>
              </a:ext>
            </a:extLst>
          </p:cNvPr>
          <p:cNvSpPr txBox="1"/>
          <p:nvPr/>
        </p:nvSpPr>
        <p:spPr>
          <a:xfrm>
            <a:off x="493944" y="1140363"/>
            <a:ext cx="8153400" cy="1153323"/>
          </a:xfrm>
          <a:prstGeom prst="bevel">
            <a:avLst/>
          </a:prstGeom>
          <a:gradFill flip="none" rotWithShape="1">
            <a:gsLst>
              <a:gs pos="0">
                <a:srgbClr val="7093D2"/>
              </a:gs>
              <a:gs pos="81000">
                <a:srgbClr val="32579A"/>
              </a:gs>
              <a:gs pos="43000">
                <a:srgbClr val="4572C3"/>
              </a:gs>
              <a:gs pos="96000">
                <a:schemeClr val="accent1">
                  <a:lumMod val="5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457200" rtl="0" eaLnBrk="1" fontAlgn="auto" latinLnBrk="0" hangingPunct="1">
              <a:lnSpc>
                <a:spcPct val="90000"/>
              </a:lnSpc>
              <a:spcBef>
                <a:spcPts val="1000"/>
              </a:spcBef>
              <a:spcAft>
                <a:spcPts val="600"/>
              </a:spcAft>
              <a:buClrTx/>
              <a:buSzTx/>
              <a:buFontTx/>
              <a:buNone/>
              <a:tabLst/>
              <a:defRPr/>
            </a:pPr>
            <a:r>
              <a:rPr kumimoji="0" lang="en-US" alt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Goal of System:  Appropriate compensation for contribution to mission effectiveness </a:t>
            </a:r>
          </a:p>
        </p:txBody>
      </p:sp>
      <p:sp>
        <p:nvSpPr>
          <p:cNvPr id="16" name="TextBox 15">
            <a:extLst>
              <a:ext uri="{FF2B5EF4-FFF2-40B4-BE49-F238E27FC236}">
                <a16:creationId xmlns:a16="http://schemas.microsoft.com/office/drawing/2014/main" id="{8C30CAE1-40D8-487B-B7AF-8F85FA8AF523}"/>
              </a:ext>
            </a:extLst>
          </p:cNvPr>
          <p:cNvSpPr txBox="1"/>
          <p:nvPr/>
        </p:nvSpPr>
        <p:spPr>
          <a:xfrm>
            <a:off x="493944" y="3848715"/>
            <a:ext cx="4022722" cy="2617640"/>
          </a:xfrm>
          <a:prstGeom prst="rect">
            <a:avLst/>
          </a:prstGeom>
          <a:solidFill>
            <a:schemeClr val="accent1">
              <a:lumMod val="50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marL="63500" marR="0" lvl="0" indent="0" algn="l" defTabSz="457200" rtl="0" eaLnBrk="1" fontAlgn="auto" latinLnBrk="0" hangingPunct="1">
              <a:lnSpc>
                <a:spcPct val="80000"/>
              </a:lnSpc>
              <a:spcBef>
                <a:spcPts val="0"/>
              </a:spcBef>
              <a:spcAft>
                <a:spcPts val="300"/>
              </a:spcAft>
              <a:buClr>
                <a:srgbClr val="4472C4">
                  <a:lumMod val="50000"/>
                </a:srgbClr>
              </a:buClr>
              <a:buSzPct val="95000"/>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Inadequate contribution occurs…</a:t>
            </a:r>
          </a:p>
          <a:p>
            <a:pPr marL="566738" marR="0" lvl="1" indent="-342900" algn="l" defTabSz="457200" rtl="0" eaLnBrk="1" fontAlgn="auto" latinLnBrk="0" hangingPunct="1">
              <a:lnSpc>
                <a:spcPct val="100000"/>
              </a:lnSpc>
              <a:spcBef>
                <a:spcPts val="0"/>
              </a:spcBef>
              <a:spcAft>
                <a:spcPts val="0"/>
              </a:spcAft>
              <a:buClr>
                <a:prstClr val="black"/>
              </a:buClr>
              <a:buSzPct val="95000"/>
              <a:buFont typeface="Wingdings 3" panose="05040102010807070707" pitchFamily="18" charset="2"/>
              <a:buChar char="Ê"/>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When employee’s OCS plots in the Overcompensated Region</a:t>
            </a:r>
          </a:p>
          <a:p>
            <a:pPr marL="566738" marR="0" lvl="1" indent="-342900" algn="l" defTabSz="457200" rtl="0" eaLnBrk="1" fontAlgn="auto" latinLnBrk="0" hangingPunct="1">
              <a:lnSpc>
                <a:spcPct val="100000"/>
              </a:lnSpc>
              <a:spcBef>
                <a:spcPts val="0"/>
              </a:spcBef>
              <a:spcAft>
                <a:spcPts val="0"/>
              </a:spcAft>
              <a:buClr>
                <a:prstClr val="black"/>
              </a:buClr>
              <a:buSzPct val="95000"/>
              <a:buFont typeface="Wingdings 3" panose="05040102010807070707" pitchFamily="18" charset="2"/>
              <a:buChar char="Ê"/>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Unacceptable performance in any contribution factor</a:t>
            </a:r>
          </a:p>
          <a:p>
            <a:pPr marL="801688" marR="0" lvl="2" indent="-231775" algn="l" defTabSz="457200" rtl="0" eaLnBrk="1" fontAlgn="auto" latinLnBrk="0" hangingPunct="1">
              <a:lnSpc>
                <a:spcPct val="100000"/>
              </a:lnSpc>
              <a:spcBef>
                <a:spcPts val="0"/>
              </a:spcBef>
              <a:spcAft>
                <a:spcPts val="0"/>
              </a:spcAft>
              <a:buClr>
                <a:prstClr val="black"/>
              </a:buClr>
              <a:buSzPct val="95000"/>
              <a:buFont typeface="Arial" panose="020B0604020202020204" pitchFamily="34" charset="0"/>
              <a:buChar char="•"/>
              <a:tabLst>
                <a:tab pos="801688"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PAQL of 1 (Unacceptable) in any factor </a:t>
            </a:r>
          </a:p>
        </p:txBody>
      </p:sp>
      <p:sp>
        <p:nvSpPr>
          <p:cNvPr id="10" name="TextBox 9">
            <a:extLst>
              <a:ext uri="{FF2B5EF4-FFF2-40B4-BE49-F238E27FC236}">
                <a16:creationId xmlns:a16="http://schemas.microsoft.com/office/drawing/2014/main" id="{E7320673-71F4-4128-AA30-E6D3402820DA}"/>
              </a:ext>
            </a:extLst>
          </p:cNvPr>
          <p:cNvSpPr txBox="1"/>
          <p:nvPr/>
        </p:nvSpPr>
        <p:spPr>
          <a:xfrm>
            <a:off x="4670988" y="4045692"/>
            <a:ext cx="3853410" cy="2223686"/>
          </a:xfrm>
          <a:prstGeom prst="rect">
            <a:avLst/>
          </a:prstGeom>
          <a:solidFill>
            <a:schemeClr val="accent1">
              <a:lumMod val="50000"/>
            </a:schemeClr>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marL="63500" marR="0" lvl="0" indent="0" algn="l" defTabSz="457200" rtl="0" eaLnBrk="1" fontAlgn="auto" latinLnBrk="0" hangingPunct="1">
              <a:lnSpc>
                <a:spcPct val="90000"/>
              </a:lnSpc>
              <a:spcBef>
                <a:spcPts val="1000"/>
              </a:spcBef>
              <a:spcAft>
                <a:spcPts val="0"/>
              </a:spcAft>
              <a:buClr>
                <a:srgbClr val="4472C4">
                  <a:lumMod val="50000"/>
                </a:srgbClr>
              </a:buClr>
              <a:buSzTx/>
              <a:buFontTx/>
              <a:buNone/>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mn-ea"/>
                <a:cs typeface="+mn-cs"/>
              </a:rPr>
              <a:t>Inadequate contribution could result in…</a:t>
            </a:r>
          </a:p>
          <a:p>
            <a:pPr marL="690563" marR="0" lvl="1" indent="-342900" algn="l" defTabSz="457200" rtl="0" eaLnBrk="1" fontAlgn="auto" latinLnBrk="0" hangingPunct="1">
              <a:lnSpc>
                <a:spcPct val="90000"/>
              </a:lnSpc>
              <a:spcBef>
                <a:spcPts val="500"/>
              </a:spcBef>
              <a:spcAft>
                <a:spcPts val="0"/>
              </a:spcAft>
              <a:buClr>
                <a:prstClr val="black"/>
              </a:buClr>
              <a:buSzTx/>
              <a:buFont typeface="Wingdings 3" panose="05040102010807070707" pitchFamily="18" charset="2"/>
              <a:buChar char="Ê"/>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Reassignment</a:t>
            </a:r>
          </a:p>
          <a:p>
            <a:pPr marL="690563" marR="0" lvl="1" indent="-342900" algn="l" defTabSz="457200" rtl="0" eaLnBrk="1" fontAlgn="auto" latinLnBrk="0" hangingPunct="1">
              <a:lnSpc>
                <a:spcPct val="90000"/>
              </a:lnSpc>
              <a:spcBef>
                <a:spcPts val="500"/>
              </a:spcBef>
              <a:spcAft>
                <a:spcPts val="0"/>
              </a:spcAft>
              <a:buClr>
                <a:prstClr val="black"/>
              </a:buClr>
              <a:buSzTx/>
              <a:buFont typeface="Wingdings 3" panose="05040102010807070707" pitchFamily="18" charset="2"/>
              <a:buChar char="Ê"/>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Reduction in Pay</a:t>
            </a:r>
          </a:p>
          <a:p>
            <a:pPr marL="690563" marR="0" lvl="1" indent="-342900" algn="l" defTabSz="457200" rtl="0" eaLnBrk="1" fontAlgn="auto" latinLnBrk="0" hangingPunct="1">
              <a:lnSpc>
                <a:spcPct val="90000"/>
              </a:lnSpc>
              <a:spcBef>
                <a:spcPts val="500"/>
              </a:spcBef>
              <a:spcAft>
                <a:spcPts val="0"/>
              </a:spcAft>
              <a:buClr>
                <a:prstClr val="black"/>
              </a:buClr>
              <a:buSzTx/>
              <a:buFont typeface="Wingdings 3" panose="05040102010807070707" pitchFamily="18" charset="2"/>
              <a:buChar char="Ê"/>
              <a:tabLst/>
              <a:defRPr/>
            </a:pPr>
            <a:r>
              <a:rPr kumimoji="0" lang="en-US" altLang="en-US" sz="2200" b="0" i="0" u="none" strike="noStrike" kern="1200" cap="none" spc="0" normalizeH="0" baseline="0" noProof="0" dirty="0">
                <a:ln>
                  <a:noFill/>
                </a:ln>
                <a:solidFill>
                  <a:prstClr val="black"/>
                </a:solidFill>
                <a:effectLst/>
                <a:uLnTx/>
                <a:uFillTx/>
                <a:latin typeface="Calibri" panose="020F0502020204030204"/>
                <a:ea typeface="+mn-ea"/>
                <a:cs typeface="+mn-cs"/>
              </a:rPr>
              <a:t>Removal from Federal Service</a:t>
            </a:r>
          </a:p>
        </p:txBody>
      </p:sp>
    </p:spTree>
    <p:extLst>
      <p:ext uri="{BB962C8B-B14F-4D97-AF65-F5344CB8AC3E}">
        <p14:creationId xmlns:p14="http://schemas.microsoft.com/office/powerpoint/2010/main" val="33960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EC1A47-190E-4ADE-ADA7-2B0451AD2D86}"/>
              </a:ext>
            </a:extLst>
          </p:cNvPr>
          <p:cNvSpPr>
            <a:spLocks noGrp="1"/>
          </p:cNvSpPr>
          <p:nvPr>
            <p:ph type="sldNum" sz="quarter" idx="4"/>
          </p:nvPr>
        </p:nvSpPr>
        <p:spPr>
          <a:xfrm>
            <a:off x="7187184" y="6642339"/>
            <a:ext cx="1952149" cy="21566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14EEA7B-C798-4884-AE41-52E469B297D8}" type="slidenum">
              <a:rPr lang="en-US" smtClean="0">
                <a:latin typeface="Calibri" panose="020F0502020204030204"/>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8178" name="Content Placeholder 3"/>
          <p:cNvSpPr>
            <a:spLocks noGrp="1"/>
          </p:cNvSpPr>
          <p:nvPr>
            <p:ph idx="4294967295"/>
          </p:nvPr>
        </p:nvSpPr>
        <p:spPr>
          <a:xfrm>
            <a:off x="4390941" y="1004532"/>
            <a:ext cx="4495800" cy="5373688"/>
          </a:xfrm>
          <a:prstGeom prst="rect">
            <a:avLst/>
          </a:prstGeom>
        </p:spPr>
        <p:txBody>
          <a:bodyPr>
            <a:normAutofit/>
          </a:bodyPr>
          <a:lstStyle/>
          <a:p>
            <a:pPr marL="9525" indent="0">
              <a:lnSpc>
                <a:spcPct val="120000"/>
              </a:lnSpc>
              <a:buNone/>
            </a:pPr>
            <a:r>
              <a:rPr lang="en-US" altLang="en-US" dirty="0">
                <a:solidFill>
                  <a:schemeClr val="accent1">
                    <a:lumMod val="50000"/>
                  </a:schemeClr>
                </a:solidFill>
                <a:effectLst>
                  <a:outerShdw blurRad="38100" dist="38100" dir="2700000" algn="tl">
                    <a:srgbClr val="000000">
                      <a:alpha val="43137"/>
                    </a:srgbClr>
                  </a:outerShdw>
                </a:effectLst>
              </a:rPr>
              <a:t>Process:</a:t>
            </a:r>
          </a:p>
          <a:p>
            <a:pPr marL="290513" lvl="1" indent="-182880">
              <a:lnSpc>
                <a:spcPct val="120000"/>
              </a:lnSpc>
            </a:pPr>
            <a:r>
              <a:rPr lang="en-US" altLang="en-US" dirty="0">
                <a:solidFill>
                  <a:srgbClr val="000000"/>
                </a:solidFill>
                <a:latin typeface="Calibri" panose="020F0502020204030204" pitchFamily="34" charset="0"/>
                <a:cs typeface="Calibri" panose="020F0502020204030204" pitchFamily="34" charset="0"/>
              </a:rPr>
              <a:t>Through a Collective Bargaining Agreement; or</a:t>
            </a:r>
          </a:p>
          <a:p>
            <a:pPr marL="290513" lvl="1" indent="-182880">
              <a:lnSpc>
                <a:spcPct val="120000"/>
              </a:lnSpc>
            </a:pPr>
            <a:r>
              <a:rPr lang="en-US" altLang="en-US" dirty="0">
                <a:solidFill>
                  <a:srgbClr val="000000"/>
                </a:solidFill>
                <a:latin typeface="Calibri" panose="020F0502020204030204" pitchFamily="34" charset="0"/>
                <a:cs typeface="Calibri" panose="020F0502020204030204" pitchFamily="34" charset="0"/>
              </a:rPr>
              <a:t>Administrative Grievance Procedure (5 CFR 771) as supplemented by local procedures</a:t>
            </a:r>
          </a:p>
          <a:p>
            <a:pPr marL="519113" lvl="2" indent="-166688">
              <a:lnSpc>
                <a:spcPct val="120000"/>
              </a:lnSpc>
              <a:buSzPct val="95000"/>
            </a:pPr>
            <a:r>
              <a:rPr lang="en-US" altLang="en-US" dirty="0">
                <a:solidFill>
                  <a:srgbClr val="000000"/>
                </a:solidFill>
                <a:latin typeface="Calibri" panose="020F0502020204030204" pitchFamily="34" charset="0"/>
                <a:cs typeface="Calibri" panose="020F0502020204030204" pitchFamily="34" charset="0"/>
              </a:rPr>
              <a:t>Employee submits reconsideration to Supervisor</a:t>
            </a:r>
          </a:p>
          <a:p>
            <a:pPr marL="519113" lvl="2" indent="-166688">
              <a:lnSpc>
                <a:spcPct val="120000"/>
              </a:lnSpc>
              <a:buSzPct val="95000"/>
            </a:pPr>
            <a:r>
              <a:rPr lang="en-US" altLang="en-US" dirty="0">
                <a:solidFill>
                  <a:srgbClr val="000000"/>
                </a:solidFill>
                <a:latin typeface="Calibri" panose="020F0502020204030204" pitchFamily="34" charset="0"/>
                <a:cs typeface="Calibri" panose="020F0502020204030204" pitchFamily="34" charset="0"/>
              </a:rPr>
              <a:t>Supervisor provides recommendation to Pay Pool Panel</a:t>
            </a:r>
          </a:p>
          <a:p>
            <a:pPr marL="519113" lvl="2" indent="-166688">
              <a:lnSpc>
                <a:spcPct val="120000"/>
              </a:lnSpc>
              <a:buSzPct val="95000"/>
            </a:pPr>
            <a:r>
              <a:rPr lang="en-US" altLang="en-US" dirty="0">
                <a:solidFill>
                  <a:srgbClr val="000000"/>
                </a:solidFill>
                <a:latin typeface="Calibri" panose="020F0502020204030204" pitchFamily="34" charset="0"/>
                <a:cs typeface="Calibri" panose="020F0502020204030204" pitchFamily="34" charset="0"/>
              </a:rPr>
              <a:t>Pay Pool Panel may accept recommendation or reach independent decision</a:t>
            </a:r>
          </a:p>
          <a:p>
            <a:pPr marL="519113" lvl="2" indent="-166688">
              <a:lnSpc>
                <a:spcPct val="120000"/>
              </a:lnSpc>
              <a:buSzPct val="95000"/>
            </a:pPr>
            <a:r>
              <a:rPr lang="en-US" altLang="en-US" dirty="0">
                <a:solidFill>
                  <a:srgbClr val="000000"/>
                </a:solidFill>
                <a:latin typeface="Calibri" panose="020F0502020204030204" pitchFamily="34" charset="0"/>
                <a:cs typeface="Calibri" panose="020F0502020204030204" pitchFamily="34" charset="0"/>
              </a:rPr>
              <a:t>Pay pool decision is final unless employee requires reconsideration by next higher official to Pay Pool Manager</a:t>
            </a:r>
          </a:p>
          <a:p>
            <a:pPr marL="519113" lvl="2" indent="-166688">
              <a:lnSpc>
                <a:spcPct val="120000"/>
              </a:lnSpc>
              <a:buSzPct val="95000"/>
            </a:pPr>
            <a:r>
              <a:rPr lang="en-US" altLang="en-US" dirty="0">
                <a:solidFill>
                  <a:srgbClr val="000000"/>
                </a:solidFill>
                <a:latin typeface="Calibri" panose="020F0502020204030204" pitchFamily="34" charset="0"/>
                <a:cs typeface="Calibri" panose="020F0502020204030204" pitchFamily="34" charset="0"/>
              </a:rPr>
              <a:t>Next higher official renders final decision</a:t>
            </a:r>
          </a:p>
        </p:txBody>
      </p:sp>
      <p:pic>
        <p:nvPicPr>
          <p:cNvPr id="6" name="Picture 5">
            <a:extLst>
              <a:ext uri="{FF2B5EF4-FFF2-40B4-BE49-F238E27FC236}">
                <a16:creationId xmlns:a16="http://schemas.microsoft.com/office/drawing/2014/main" id="{2B412147-3EA5-4904-8EEC-783779B2F365}"/>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rot="21356089">
            <a:off x="777406" y="3155672"/>
            <a:ext cx="3832962" cy="2555307"/>
          </a:xfrm>
          <a:prstGeom prst="rect">
            <a:avLst/>
          </a:prstGeom>
          <a:solidFill>
            <a:srgbClr val="FFFFFF">
              <a:shade val="85000"/>
            </a:srgbClr>
          </a:solidFill>
          <a:ln w="190500" cap="rnd">
            <a:solidFill>
              <a:srgbClr val="FFFFFF"/>
            </a:solidFill>
          </a:ln>
          <a:effectLst>
            <a:outerShdw blurRad="36195" dist="12700" dir="11700000" algn="tl" rotWithShape="0">
              <a:srgbClr val="000000">
                <a:alpha val="33000"/>
              </a:srgbClr>
            </a:outerShdw>
          </a:effectLst>
          <a:scene3d>
            <a:camera prst="perspectiveContrastingLeftFacing" fov="1800000">
              <a:rot lat="846817" lon="19700166" rev="21474393"/>
            </a:camera>
            <a:lightRig rig="soft" dir="t"/>
          </a:scene3d>
          <a:sp3d contourW="12700" prstMaterial="matte">
            <a:bevelT w="63500" h="50800"/>
            <a:contourClr>
              <a:srgbClr val="C0C0C0"/>
            </a:contourClr>
          </a:sp3d>
        </p:spPr>
      </p:pic>
      <p:sp>
        <p:nvSpPr>
          <p:cNvPr id="8" name="TextBox 7">
            <a:extLst>
              <a:ext uri="{FF2B5EF4-FFF2-40B4-BE49-F238E27FC236}">
                <a16:creationId xmlns:a16="http://schemas.microsoft.com/office/drawing/2014/main" id="{EFA383AD-2C85-4E34-A3F3-2508F6052F54}"/>
              </a:ext>
            </a:extLst>
          </p:cNvPr>
          <p:cNvSpPr txBox="1"/>
          <p:nvPr/>
        </p:nvSpPr>
        <p:spPr>
          <a:xfrm>
            <a:off x="415405" y="930640"/>
            <a:ext cx="4191000" cy="830997"/>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4472C4">
                    <a:lumMod val="50000"/>
                  </a:srgbClr>
                </a:solidFill>
                <a:effectLst>
                  <a:outerShdw blurRad="38100" dist="38100" dir="2700000" algn="tl">
                    <a:srgbClr val="000000">
                      <a:alpha val="43137"/>
                    </a:srgbClr>
                  </a:outerShdw>
                </a:effectLst>
                <a:uLnTx/>
                <a:uFillTx/>
                <a:latin typeface="Calibri" panose="020F0502020204030204"/>
                <a:ea typeface="+mn-ea"/>
                <a:cs typeface="+mn-cs"/>
              </a:rPr>
              <a:t>Employees may request reconsideration of:</a:t>
            </a:r>
          </a:p>
        </p:txBody>
      </p:sp>
      <p:sp>
        <p:nvSpPr>
          <p:cNvPr id="3" name="TextBox 2">
            <a:extLst>
              <a:ext uri="{FF2B5EF4-FFF2-40B4-BE49-F238E27FC236}">
                <a16:creationId xmlns:a16="http://schemas.microsoft.com/office/drawing/2014/main" id="{EB106BA4-31B3-4BA8-9E9D-02FFB6D03C48}"/>
              </a:ext>
            </a:extLst>
          </p:cNvPr>
          <p:cNvSpPr txBox="1"/>
          <p:nvPr/>
        </p:nvSpPr>
        <p:spPr>
          <a:xfrm>
            <a:off x="447032" y="1640504"/>
            <a:ext cx="3392630" cy="1698927"/>
          </a:xfrm>
          <a:prstGeom prst="rect">
            <a:avLst/>
          </a:prstGeom>
          <a:noFill/>
        </p:spPr>
        <p:txBody>
          <a:bodyPr wrap="square" rtlCol="0">
            <a:spAutoFit/>
          </a:bodyPr>
          <a:lstStyle/>
          <a:p>
            <a:pPr marL="457200" marR="0" lvl="1" indent="-2286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t>OCS Rating</a:t>
            </a:r>
          </a:p>
          <a:p>
            <a:pPr marL="457200" marR="0" lvl="1" indent="-2286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t>Quality of Performance Rating </a:t>
            </a:r>
          </a:p>
          <a:p>
            <a:pPr marL="457200" marR="0" lvl="1" indent="-22860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mn-ea"/>
                <a:cs typeface="+mn-cs"/>
              </a:rPr>
              <a:t>Supervisor Assessment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574E40C4-55AC-48B6-B425-B15BB2100EF8}"/>
              </a:ext>
            </a:extLst>
          </p:cNvPr>
          <p:cNvSpPr>
            <a:spLocks noGrp="1"/>
          </p:cNvSpPr>
          <p:nvPr>
            <p:ph type="title"/>
          </p:nvPr>
        </p:nvSpPr>
        <p:spPr>
          <a:xfrm>
            <a:off x="886968" y="512064"/>
            <a:ext cx="7057497" cy="418576"/>
          </a:xfrm>
        </p:spPr>
        <p:txBody>
          <a:bodyPr/>
          <a:lstStyle/>
          <a:p>
            <a:r>
              <a:rPr lang="en-US" dirty="0"/>
              <a:t>CCAS Administrative Grievance Process </a:t>
            </a:r>
          </a:p>
        </p:txBody>
      </p:sp>
      <p:sp>
        <p:nvSpPr>
          <p:cNvPr id="10" name="TextBox 9">
            <a:extLst>
              <a:ext uri="{FF2B5EF4-FFF2-40B4-BE49-F238E27FC236}">
                <a16:creationId xmlns:a16="http://schemas.microsoft.com/office/drawing/2014/main" id="{F38F9624-2732-418F-8470-99A0175B5857}"/>
              </a:ext>
            </a:extLst>
          </p:cNvPr>
          <p:cNvSpPr txBox="1"/>
          <p:nvPr/>
        </p:nvSpPr>
        <p:spPr>
          <a:xfrm>
            <a:off x="295218" y="5636502"/>
            <a:ext cx="4495800" cy="720090"/>
          </a:xfrm>
          <a:prstGeom prst="plaque">
            <a:avLst/>
          </a:prstGeom>
          <a:solidFill>
            <a:schemeClr val="tx2"/>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itchFamily="34" charset="0"/>
              </a:rPr>
              <a:t>Reconsideration requests must be submitted during the Open Window Period only</a:t>
            </a:r>
          </a:p>
        </p:txBody>
      </p:sp>
    </p:spTree>
    <p:custDataLst>
      <p:tags r:id="rId1"/>
    </p:custDataLst>
    <p:extLst>
      <p:ext uri="{BB962C8B-B14F-4D97-AF65-F5344CB8AC3E}">
        <p14:creationId xmlns:p14="http://schemas.microsoft.com/office/powerpoint/2010/main" val="175859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0FFBA-F6FC-4F84-87D4-56556CB47FD9}"/>
              </a:ext>
            </a:extLst>
          </p:cNvPr>
          <p:cNvSpPr>
            <a:spLocks noGrp="1"/>
          </p:cNvSpPr>
          <p:nvPr>
            <p:ph type="title"/>
          </p:nvPr>
        </p:nvSpPr>
        <p:spPr/>
        <p:txBody>
          <a:bodyPr/>
          <a:lstStyle/>
          <a:p>
            <a:r>
              <a:rPr lang="en-US" dirty="0"/>
              <a:t>Release of Aggregate Results</a:t>
            </a:r>
          </a:p>
        </p:txBody>
      </p:sp>
      <p:sp>
        <p:nvSpPr>
          <p:cNvPr id="4" name="Slide Number Placeholder 1">
            <a:extLst>
              <a:ext uri="{FF2B5EF4-FFF2-40B4-BE49-F238E27FC236}">
                <a16:creationId xmlns:a16="http://schemas.microsoft.com/office/drawing/2014/main" id="{0864DD66-0BFB-470A-AD27-6C706F1630F7}"/>
              </a:ext>
            </a:extLst>
          </p:cNvPr>
          <p:cNvSpPr>
            <a:spLocks noGrp="1"/>
          </p:cNvSpPr>
          <p:nvPr>
            <p:ph type="sldNum" sz="quarter" idx="1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Picture 5" descr="A close up of a computer&#10;&#10;Description generated with high confidence">
            <a:extLst>
              <a:ext uri="{FF2B5EF4-FFF2-40B4-BE49-F238E27FC236}">
                <a16:creationId xmlns:a16="http://schemas.microsoft.com/office/drawing/2014/main" id="{9AE02343-F05E-44C4-9BEA-C844FD642B7A}"/>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06683" y="3855364"/>
            <a:ext cx="3959834" cy="2639889"/>
          </a:xfrm>
          <a:prstGeom prst="rect">
            <a:avLst/>
          </a:prstGeom>
        </p:spPr>
      </p:pic>
      <p:sp>
        <p:nvSpPr>
          <p:cNvPr id="2" name="Content Placeholder 1">
            <a:extLst>
              <a:ext uri="{FF2B5EF4-FFF2-40B4-BE49-F238E27FC236}">
                <a16:creationId xmlns:a16="http://schemas.microsoft.com/office/drawing/2014/main" id="{2748B3E3-E20C-446A-ACB8-A18A148A3686}"/>
              </a:ext>
            </a:extLst>
          </p:cNvPr>
          <p:cNvSpPr>
            <a:spLocks noGrp="1"/>
          </p:cNvSpPr>
          <p:nvPr>
            <p:ph sz="quarter" idx="13"/>
          </p:nvPr>
        </p:nvSpPr>
        <p:spPr>
          <a:xfrm>
            <a:off x="634314" y="953476"/>
            <a:ext cx="7875372" cy="5338919"/>
          </a:xfrm>
        </p:spPr>
        <p:txBody>
          <a:bodyPr/>
          <a:lstStyle/>
          <a:p>
            <a:pPr>
              <a:lnSpc>
                <a:spcPct val="100000"/>
              </a:lnSpc>
              <a:spcBef>
                <a:spcPts val="0"/>
              </a:spcBef>
              <a:buClr>
                <a:srgbClr val="002060"/>
              </a:buClr>
            </a:pPr>
            <a:r>
              <a:rPr lang="en-US" sz="2200" dirty="0"/>
              <a:t>Pay Pool Manager will provide aggregate results of CCAS assessment process</a:t>
            </a:r>
          </a:p>
          <a:p>
            <a:pPr lvl="1">
              <a:lnSpc>
                <a:spcPct val="100000"/>
              </a:lnSpc>
              <a:buClr>
                <a:srgbClr val="002060"/>
              </a:buClr>
              <a:buFont typeface="Calibri" panose="020F0502020204030204" pitchFamily="34" charset="0"/>
              <a:buChar char="‒"/>
            </a:pPr>
            <a:r>
              <a:rPr lang="en-US" sz="2000" dirty="0"/>
              <a:t>After conclusion of CCAS Feedback period</a:t>
            </a:r>
          </a:p>
          <a:p>
            <a:pPr lvl="1">
              <a:lnSpc>
                <a:spcPct val="100000"/>
              </a:lnSpc>
              <a:spcBef>
                <a:spcPts val="0"/>
              </a:spcBef>
              <a:buClr>
                <a:srgbClr val="002060"/>
              </a:buClr>
              <a:buFont typeface="Calibri" panose="020F0502020204030204" pitchFamily="34" charset="0"/>
              <a:buChar char="‒"/>
            </a:pPr>
            <a:r>
              <a:rPr lang="en-US" sz="2000" dirty="0"/>
              <a:t>Graphical representation of results</a:t>
            </a:r>
          </a:p>
          <a:p>
            <a:pPr lvl="2">
              <a:lnSpc>
                <a:spcPct val="100000"/>
              </a:lnSpc>
              <a:spcBef>
                <a:spcPts val="0"/>
              </a:spcBef>
              <a:buClr>
                <a:srgbClr val="002060"/>
              </a:buClr>
              <a:buFont typeface="Calibri" panose="020F0502020204030204" pitchFamily="34" charset="0"/>
              <a:buChar char="‒"/>
            </a:pPr>
            <a:r>
              <a:rPr lang="en-US" sz="1600" dirty="0"/>
              <a:t>Pay pool scatter-plot, bar chart, etc.</a:t>
            </a:r>
          </a:p>
          <a:p>
            <a:pPr lvl="1">
              <a:lnSpc>
                <a:spcPct val="100000"/>
              </a:lnSpc>
              <a:spcBef>
                <a:spcPts val="0"/>
              </a:spcBef>
              <a:buClr>
                <a:srgbClr val="002060"/>
              </a:buClr>
              <a:buFont typeface="Calibri" panose="020F0502020204030204" pitchFamily="34" charset="0"/>
              <a:buChar char="‒"/>
            </a:pPr>
            <a:r>
              <a:rPr lang="en-US" sz="2000" dirty="0"/>
              <a:t>Data tables displaying number and percentage of employees</a:t>
            </a:r>
          </a:p>
          <a:p>
            <a:pPr lvl="2">
              <a:lnSpc>
                <a:spcPct val="100000"/>
              </a:lnSpc>
              <a:spcBef>
                <a:spcPts val="0"/>
              </a:spcBef>
              <a:buClr>
                <a:srgbClr val="002060"/>
              </a:buClr>
              <a:buFont typeface="Calibri" panose="020F0502020204030204" pitchFamily="34" charset="0"/>
              <a:buChar char="‒"/>
            </a:pPr>
            <a:r>
              <a:rPr lang="en-US" sz="1600" dirty="0"/>
              <a:t>By career path and</a:t>
            </a:r>
          </a:p>
          <a:p>
            <a:pPr lvl="2">
              <a:lnSpc>
                <a:spcPct val="100000"/>
              </a:lnSpc>
              <a:spcBef>
                <a:spcPts val="0"/>
              </a:spcBef>
              <a:buClr>
                <a:srgbClr val="002060"/>
              </a:buClr>
              <a:buFont typeface="Calibri" panose="020F0502020204030204" pitchFamily="34" charset="0"/>
              <a:buChar char="‒"/>
            </a:pPr>
            <a:r>
              <a:rPr lang="en-US" sz="1600" dirty="0"/>
              <a:t>By rail region</a:t>
            </a:r>
          </a:p>
          <a:p>
            <a:pPr lvl="1">
              <a:lnSpc>
                <a:spcPct val="100000"/>
              </a:lnSpc>
              <a:spcBef>
                <a:spcPts val="0"/>
              </a:spcBef>
              <a:buClr>
                <a:srgbClr val="002060"/>
              </a:buClr>
              <a:buFont typeface="Calibri" panose="020F0502020204030204" pitchFamily="34" charset="0"/>
              <a:buChar char="‒"/>
            </a:pPr>
            <a:r>
              <a:rPr lang="en-US" sz="2000" dirty="0"/>
              <a:t>Further delineation at the pay pool manager’s discretion</a:t>
            </a:r>
          </a:p>
          <a:p>
            <a:pPr>
              <a:lnSpc>
                <a:spcPct val="100000"/>
              </a:lnSpc>
              <a:buClr>
                <a:srgbClr val="072C55"/>
              </a:buClr>
            </a:pPr>
            <a:r>
              <a:rPr lang="en-US" sz="2200" dirty="0"/>
              <a:t>Data tables by career path and broadband</a:t>
            </a:r>
          </a:p>
          <a:p>
            <a:pPr marL="227012" indent="0">
              <a:lnSpc>
                <a:spcPct val="100000"/>
              </a:lnSpc>
              <a:spcBef>
                <a:spcPts val="0"/>
              </a:spcBef>
              <a:buClr>
                <a:srgbClr val="072C55"/>
              </a:buClr>
              <a:buNone/>
            </a:pPr>
            <a:r>
              <a:rPr lang="en-US" sz="2200" dirty="0"/>
              <a:t>level to present…</a:t>
            </a:r>
          </a:p>
          <a:p>
            <a:pPr lvl="1">
              <a:lnSpc>
                <a:spcPct val="100000"/>
              </a:lnSpc>
              <a:buClr>
                <a:srgbClr val="002060"/>
              </a:buClr>
              <a:buFont typeface="Calibri" panose="020F0502020204030204" pitchFamily="34" charset="0"/>
              <a:buChar char="‒"/>
            </a:pPr>
            <a:r>
              <a:rPr lang="en-US" sz="2000" dirty="0"/>
              <a:t>Average OCS</a:t>
            </a:r>
          </a:p>
          <a:p>
            <a:pPr lvl="1">
              <a:lnSpc>
                <a:spcPct val="100000"/>
              </a:lnSpc>
              <a:spcBef>
                <a:spcPts val="0"/>
              </a:spcBef>
              <a:buClr>
                <a:srgbClr val="002060"/>
              </a:buClr>
              <a:buFont typeface="Calibri" panose="020F0502020204030204" pitchFamily="34" charset="0"/>
              <a:buChar char="‒"/>
            </a:pPr>
            <a:r>
              <a:rPr lang="en-US" sz="2000" dirty="0"/>
              <a:t>Average CRI (dollars and percent of basic pay)</a:t>
            </a:r>
          </a:p>
          <a:p>
            <a:pPr lvl="1">
              <a:lnSpc>
                <a:spcPct val="100000"/>
              </a:lnSpc>
              <a:spcBef>
                <a:spcPts val="0"/>
              </a:spcBef>
              <a:buClr>
                <a:srgbClr val="002060"/>
              </a:buClr>
              <a:buFont typeface="Calibri" panose="020F0502020204030204" pitchFamily="34" charset="0"/>
              <a:buChar char="‒"/>
            </a:pPr>
            <a:r>
              <a:rPr lang="en-US" sz="2000" dirty="0"/>
              <a:t>Average CA (dollars and percent of aggregate pay)</a:t>
            </a:r>
          </a:p>
          <a:p>
            <a:pPr lvl="1">
              <a:lnSpc>
                <a:spcPct val="100000"/>
              </a:lnSpc>
              <a:spcBef>
                <a:spcPts val="0"/>
              </a:spcBef>
              <a:buClr>
                <a:srgbClr val="002060"/>
              </a:buClr>
              <a:buFont typeface="Calibri" panose="020F0502020204030204" pitchFamily="34" charset="0"/>
              <a:buChar char="‒"/>
            </a:pPr>
            <a:r>
              <a:rPr lang="en-US" sz="2000" dirty="0"/>
              <a:t>Average Rating of Record</a:t>
            </a:r>
          </a:p>
        </p:txBody>
      </p:sp>
      <p:sp>
        <p:nvSpPr>
          <p:cNvPr id="7" name="TextBox 6">
            <a:extLst>
              <a:ext uri="{FF2B5EF4-FFF2-40B4-BE49-F238E27FC236}">
                <a16:creationId xmlns:a16="http://schemas.microsoft.com/office/drawing/2014/main" id="{ADD66F39-E023-460A-B89A-63ED443C1200}"/>
              </a:ext>
            </a:extLst>
          </p:cNvPr>
          <p:cNvSpPr txBox="1"/>
          <p:nvPr/>
        </p:nvSpPr>
        <p:spPr>
          <a:xfrm>
            <a:off x="648510" y="6155990"/>
            <a:ext cx="6084800" cy="360045"/>
          </a:xfrm>
          <a:prstGeom prst="plaque">
            <a:avLst/>
          </a:prstGeom>
          <a:solidFill>
            <a:schemeClr val="tx2"/>
          </a:solidFill>
          <a:ln w="635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Arial" pitchFamily="34" charset="0"/>
              </a:rPr>
              <a:t>Further delineation is at the Pay Pool Manager’s discretion</a:t>
            </a:r>
          </a:p>
        </p:txBody>
      </p:sp>
    </p:spTree>
    <p:extLst>
      <p:ext uri="{BB962C8B-B14F-4D97-AF65-F5344CB8AC3E}">
        <p14:creationId xmlns:p14="http://schemas.microsoft.com/office/powerpoint/2010/main" val="222519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B399B6-8A87-4893-B3A4-B1453EABDD7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0E20024E-D43D-45B1-A9DC-5536E9EB10B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6774" y="1318637"/>
            <a:ext cx="4085226" cy="4730262"/>
          </a:xfrm>
          <a:prstGeom prst="rect">
            <a:avLst/>
          </a:prstGeom>
        </p:spPr>
      </p:pic>
      <p:pic>
        <p:nvPicPr>
          <p:cNvPr id="4" name="Picture 3">
            <a:extLst>
              <a:ext uri="{FF2B5EF4-FFF2-40B4-BE49-F238E27FC236}">
                <a16:creationId xmlns:a16="http://schemas.microsoft.com/office/drawing/2014/main" id="{DEA57564-6E2E-4861-830D-6B05C00DF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828" t="17936" r="11499" b="25248"/>
          <a:stretch/>
        </p:blipFill>
        <p:spPr>
          <a:xfrm>
            <a:off x="4032118" y="1341425"/>
            <a:ext cx="4431324" cy="1998591"/>
          </a:xfrm>
          <a:prstGeom prst="rect">
            <a:avLst/>
          </a:prstGeom>
        </p:spPr>
      </p:pic>
      <p:pic>
        <p:nvPicPr>
          <p:cNvPr id="5" name="Picture 4">
            <a:extLst>
              <a:ext uri="{FF2B5EF4-FFF2-40B4-BE49-F238E27FC236}">
                <a16:creationId xmlns:a16="http://schemas.microsoft.com/office/drawing/2014/main" id="{BB98EFFF-563D-4307-91D6-3BD875DE90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2234" t="25451" r="36519" b="35430"/>
          <a:stretch/>
        </p:blipFill>
        <p:spPr>
          <a:xfrm>
            <a:off x="5271706" y="2981474"/>
            <a:ext cx="1952149" cy="2691277"/>
          </a:xfrm>
          <a:prstGeom prst="rect">
            <a:avLst/>
          </a:prstGeom>
        </p:spPr>
      </p:pic>
    </p:spTree>
    <p:extLst>
      <p:ext uri="{BB962C8B-B14F-4D97-AF65-F5344CB8AC3E}">
        <p14:creationId xmlns:p14="http://schemas.microsoft.com/office/powerpoint/2010/main" val="3860946179"/>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6576E1-3CBF-4F32-B04C-63B1A43F8F60}"/>
              </a:ext>
            </a:extLst>
          </p:cNvPr>
          <p:cNvSpPr>
            <a:spLocks noGrp="1"/>
          </p:cNvSpPr>
          <p:nvPr>
            <p:ph sz="quarter" idx="11"/>
          </p:nvPr>
        </p:nvSpPr>
        <p:spPr>
          <a:xfrm>
            <a:off x="599949" y="813021"/>
            <a:ext cx="7944102" cy="1834897"/>
          </a:xfrm>
        </p:spPr>
        <p:txBody>
          <a:bodyPr/>
          <a:lstStyle/>
          <a:p>
            <a:r>
              <a:rPr lang="en-US" dirty="0"/>
              <a:t>AcqDemo Pay Pool </a:t>
            </a:r>
            <a:br>
              <a:rPr lang="en-US" dirty="0"/>
            </a:br>
            <a:r>
              <a:rPr lang="en-US" dirty="0"/>
              <a:t>Panel Member Training</a:t>
            </a:r>
          </a:p>
        </p:txBody>
      </p:sp>
    </p:spTree>
    <p:extLst>
      <p:ext uri="{BB962C8B-B14F-4D97-AF65-F5344CB8AC3E}">
        <p14:creationId xmlns:p14="http://schemas.microsoft.com/office/powerpoint/2010/main" val="1999511796"/>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C3E25D-B774-41D0-8042-E01A8374301F}"/>
              </a:ext>
            </a:extLst>
          </p:cNvPr>
          <p:cNvSpPr>
            <a:spLocks noGrp="1"/>
          </p:cNvSpPr>
          <p:nvPr>
            <p:ph type="title"/>
          </p:nvPr>
        </p:nvSpPr>
        <p:spPr/>
        <p:txBody>
          <a:bodyPr/>
          <a:lstStyle/>
          <a:p>
            <a:r>
              <a:rPr lang="en-US" sz="3200" dirty="0"/>
              <a:t>Design Overview</a:t>
            </a:r>
          </a:p>
        </p:txBody>
      </p:sp>
      <p:sp>
        <p:nvSpPr>
          <p:cNvPr id="2" name="Slide Number Placeholder 1">
            <a:extLst>
              <a:ext uri="{FF2B5EF4-FFF2-40B4-BE49-F238E27FC236}">
                <a16:creationId xmlns:a16="http://schemas.microsoft.com/office/drawing/2014/main" id="{1584D380-A951-CD44-973D-9BDA1CC6CB7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551826D-F4EE-4B3C-BC15-AA9A66A65B57}"/>
              </a:ext>
            </a:extLst>
          </p:cNvPr>
          <p:cNvPicPr>
            <a:picLocks noChangeAspect="1"/>
          </p:cNvPicPr>
          <p:nvPr/>
        </p:nvPicPr>
        <p:blipFill rotWithShape="1">
          <a:blip r:embed="rId3" cstate="email">
            <a:clrChange>
              <a:clrFrom>
                <a:srgbClr val="A9C9BA"/>
              </a:clrFrom>
              <a:clrTo>
                <a:srgbClr val="A9C9BA">
                  <a:alpha val="0"/>
                </a:srgbClr>
              </a:clrTo>
            </a:clrChange>
            <a:extLst>
              <a:ext uri="{28A0092B-C50C-407E-A947-70E740481C1C}">
                <a14:useLocalDpi xmlns:a14="http://schemas.microsoft.com/office/drawing/2010/main"/>
              </a:ext>
            </a:extLst>
          </a:blip>
          <a:srcRect/>
          <a:stretch/>
        </p:blipFill>
        <p:spPr>
          <a:xfrm>
            <a:off x="5456920" y="3549856"/>
            <a:ext cx="3687080" cy="2996540"/>
          </a:xfrm>
          <a:prstGeom prst="rect">
            <a:avLst/>
          </a:prstGeom>
        </p:spPr>
      </p:pic>
      <p:sp>
        <p:nvSpPr>
          <p:cNvPr id="8" name="Content Placeholder 5">
            <a:extLst>
              <a:ext uri="{FF2B5EF4-FFF2-40B4-BE49-F238E27FC236}">
                <a16:creationId xmlns:a16="http://schemas.microsoft.com/office/drawing/2014/main" id="{0E1B4234-D37F-4124-801B-CDF87EB7203C}"/>
              </a:ext>
            </a:extLst>
          </p:cNvPr>
          <p:cNvSpPr txBox="1">
            <a:spLocks/>
          </p:cNvSpPr>
          <p:nvPr/>
        </p:nvSpPr>
        <p:spPr>
          <a:xfrm>
            <a:off x="630936" y="1174505"/>
            <a:ext cx="7882128" cy="50968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Another approach to performance management</a:t>
            </a:r>
          </a:p>
          <a:p>
            <a:pPr marL="45720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…two key differences:</a:t>
            </a:r>
          </a:p>
          <a:p>
            <a:pPr marL="914400" marR="0" lvl="1" indent="-452438" algn="l" defTabSz="914400" rtl="0" eaLnBrk="1" fontAlgn="auto" latinLnBrk="0" hangingPunct="1">
              <a:lnSpc>
                <a:spcPct val="100000"/>
              </a:lnSpc>
              <a:spcBef>
                <a:spcPts val="600"/>
              </a:spcBef>
              <a:spcAft>
                <a:spcPts val="600"/>
              </a:spcAft>
              <a:buClrTx/>
              <a:buSzTx/>
              <a:buFont typeface="+mj-lt"/>
              <a:buAutoNum type="arabicPeriod" startAt="2"/>
              <a:tabLst/>
              <a:defRPr/>
            </a:pPr>
            <a:r>
              <a:rPr kumimoji="0" lang="en-US" sz="26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a:ea typeface="Tahoma" pitchFamily="34" charset="0"/>
                <a:cs typeface="Tahoma" pitchFamily="34" charset="0"/>
              </a:rPr>
              <a:t>Designed to align compensation with level of contribution</a:t>
            </a:r>
          </a:p>
          <a:p>
            <a:pPr marL="855663" marR="0" lvl="2" indent="-277813"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Basic pay level translates to expected contribution level</a:t>
            </a:r>
          </a:p>
          <a:p>
            <a:pPr marL="855663" marR="0" lvl="2" indent="-277813" algn="l" defTabSz="914400" rtl="0" eaLnBrk="1" fontAlgn="auto" latinLnBrk="0" hangingPunct="1">
              <a:lnSpc>
                <a:spcPct val="100000"/>
              </a:lnSpc>
              <a:spcBef>
                <a:spcPts val="600"/>
              </a:spcBef>
              <a:spcAft>
                <a:spcPts val="60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Assessed contribution level compared to the expected contribution level to determine compensation eligibility </a:t>
            </a:r>
          </a:p>
          <a:p>
            <a:pPr marL="855663" marR="0" lvl="2" indent="-277813" algn="l" defTabSz="914400" rtl="0" eaLnBrk="1" fontAlgn="auto" latinLnBrk="0" hangingPunct="1">
              <a:lnSpc>
                <a:spcPct val="100000"/>
              </a:lnSpc>
              <a:spcBef>
                <a:spcPts val="0"/>
              </a:spcBef>
              <a:spcAft>
                <a:spcPts val="0"/>
              </a:spcAft>
              <a:buClrTx/>
              <a:buSzPct val="95000"/>
              <a:buFont typeface="Wingdings" panose="05000000000000000000" pitchFamily="2" charset="2"/>
              <a:buChar char="Ø"/>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AcqDemo software applications </a:t>
            </a:r>
          </a:p>
          <a:p>
            <a:pPr marL="855663" marR="0" lvl="2" indent="0" algn="l" defTabSz="914400"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facilitate equitable distribution </a:t>
            </a:r>
          </a:p>
          <a:p>
            <a:pPr marL="855663" marR="0" lvl="2" indent="0" algn="l" defTabSz="914400" rtl="0" eaLnBrk="1" fontAlgn="auto" latinLnBrk="0" hangingPunct="1">
              <a:lnSpc>
                <a:spcPct val="100000"/>
              </a:lnSpc>
              <a:spcBef>
                <a:spcPts val="0"/>
              </a:spcBef>
              <a:spcAft>
                <a:spcPts val="0"/>
              </a:spcAft>
              <a:buClrTx/>
              <a:buSzPct val="95000"/>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a:ea typeface="Tahoma" pitchFamily="34" charset="0"/>
                <a:cs typeface="Tahoma" pitchFamily="34" charset="0"/>
              </a:rPr>
              <a:t>of pay pool funds</a:t>
            </a:r>
          </a:p>
        </p:txBody>
      </p:sp>
    </p:spTree>
    <p:extLst>
      <p:ext uri="{BB962C8B-B14F-4D97-AF65-F5344CB8AC3E}">
        <p14:creationId xmlns:p14="http://schemas.microsoft.com/office/powerpoint/2010/main" val="360625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iterate type="lt">
                                    <p:tmPct val="10000"/>
                                  </p:iterate>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par>
                                <p:cTn id="8" presetID="6" presetClass="entr" presetSubtype="32"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50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10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500"/>
                                  </p:stCondLst>
                                  <p:iterate type="lt">
                                    <p:tmPct val="10000"/>
                                  </p:iterate>
                                  <p:childTnLst>
                                    <p:set>
                                      <p:cBhvr>
                                        <p:cTn id="19" dur="1" fill="hold">
                                          <p:stCondLst>
                                            <p:cond delay="0"/>
                                          </p:stCondLst>
                                        </p:cTn>
                                        <p:tgtEl>
                                          <p:spTgt spid="8">
                                            <p:txEl>
                                              <p:pRg st="4" end="4"/>
                                            </p:txEl>
                                          </p:spTgt>
                                        </p:tgtEl>
                                        <p:attrNameLst>
                                          <p:attrName>style.visibility</p:attrName>
                                        </p:attrNameLst>
                                      </p:cBhvr>
                                      <p:to>
                                        <p:strVal val="visible"/>
                                      </p:to>
                                    </p:set>
                                    <p:animEffect transition="in" filter="wipe(left)">
                                      <p:cBhvr>
                                        <p:cTn id="20" dur="500"/>
                                        <p:tgtEl>
                                          <p:spTgt spid="8">
                                            <p:txEl>
                                              <p:pRg st="4" end="4"/>
                                            </p:txEl>
                                          </p:spTgt>
                                        </p:tgtEl>
                                      </p:cBhvr>
                                    </p:animEffect>
                                  </p:childTnLst>
                                </p:cTn>
                              </p:par>
                            </p:childTnLst>
                          </p:cTn>
                        </p:par>
                        <p:par>
                          <p:cTn id="21" fill="hold">
                            <p:stCondLst>
                              <p:cond delay="5800"/>
                            </p:stCondLst>
                            <p:childTnLst>
                              <p:par>
                                <p:cTn id="22" presetID="22" presetClass="entr" presetSubtype="8" fill="hold" nodeType="afterEffect">
                                  <p:stCondLst>
                                    <p:cond delay="50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left)">
                                      <p:cBhvr>
                                        <p:cTn id="24" dur="1000"/>
                                        <p:tgtEl>
                                          <p:spTgt spid="8">
                                            <p:txEl>
                                              <p:pRg st="5" end="5"/>
                                            </p:txEl>
                                          </p:spTgt>
                                        </p:tgtEl>
                                      </p:cBhvr>
                                    </p:animEffect>
                                  </p:childTnLst>
                                </p:cTn>
                              </p:par>
                            </p:childTnLst>
                          </p:cTn>
                        </p:par>
                        <p:par>
                          <p:cTn id="25" fill="hold">
                            <p:stCondLst>
                              <p:cond delay="7300"/>
                            </p:stCondLst>
                            <p:childTnLst>
                              <p:par>
                                <p:cTn id="26" presetID="22" presetClass="entr" presetSubtype="8" fill="hold" nodeType="after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wipe(left)">
                                      <p:cBhvr>
                                        <p:cTn id="28" dur="1000"/>
                                        <p:tgtEl>
                                          <p:spTgt spid="8">
                                            <p:txEl>
                                              <p:pRg st="6" end="6"/>
                                            </p:txEl>
                                          </p:spTgt>
                                        </p:tgtEl>
                                      </p:cBhvr>
                                    </p:animEffect>
                                  </p:childTnLst>
                                </p:cTn>
                              </p:par>
                            </p:childTnLst>
                          </p:cTn>
                        </p:par>
                        <p:par>
                          <p:cTn id="29" fill="hold">
                            <p:stCondLst>
                              <p:cond delay="8300"/>
                            </p:stCondLst>
                            <p:childTnLst>
                              <p:par>
                                <p:cTn id="30" presetID="22" presetClass="entr" presetSubtype="8" fill="hold" nodeType="after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42" name="Title 1"/>
          <p:cNvSpPr>
            <a:spLocks noGrp="1"/>
          </p:cNvSpPr>
          <p:nvPr>
            <p:ph type="title"/>
          </p:nvPr>
        </p:nvSpPr>
        <p:spPr>
          <a:prstGeom prst="rect">
            <a:avLst/>
          </a:prstGeom>
        </p:spPr>
        <p:txBody>
          <a:bodyPr>
            <a:noAutofit/>
          </a:bodyPr>
          <a:lstStyle/>
          <a:p>
            <a:r>
              <a:rPr lang="en-US" i="1" dirty="0"/>
              <a:t>The CCAS Cycle</a:t>
            </a:r>
          </a:p>
        </p:txBody>
      </p:sp>
      <p:sp>
        <p:nvSpPr>
          <p:cNvPr id="58" name="Slide Number Placeholder 3">
            <a:extLst>
              <a:ext uri="{FF2B5EF4-FFF2-40B4-BE49-F238E27FC236}">
                <a16:creationId xmlns:a16="http://schemas.microsoft.com/office/drawing/2014/main" id="{CC8DED2E-DC1A-4779-97DE-80850D73EB4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93EB-6271-4776-AD74-9AC7DBDF4235}" type="slidenum">
              <a:rPr kumimoji="0" lang="en-US" sz="1200" b="0" i="0" u="none" strike="noStrike" kern="1200" cap="none" spc="0" normalizeH="0" baseline="0" noProof="0" smtClean="0">
                <a:ln>
                  <a:noFill/>
                </a:ln>
                <a:solidFill>
                  <a:srgbClr val="636363">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636363">
                  <a:tint val="75000"/>
                </a:srgbClr>
              </a:solidFill>
              <a:effectLst/>
              <a:uLnTx/>
              <a:uFillTx/>
              <a:latin typeface="Calibri" panose="020F0502020204030204"/>
              <a:ea typeface="+mn-ea"/>
              <a:cs typeface="+mn-cs"/>
            </a:endParaRPr>
          </a:p>
        </p:txBody>
      </p:sp>
      <p:pic>
        <p:nvPicPr>
          <p:cNvPr id="59" name="Picture 112" descr="MC900441976[1]">
            <a:extLst>
              <a:ext uri="{FF2B5EF4-FFF2-40B4-BE49-F238E27FC236}">
                <a16:creationId xmlns:a16="http://schemas.microsoft.com/office/drawing/2014/main" id="{D18A9D57-0B6C-41B5-BA7B-3275069DDE90}"/>
              </a:ext>
            </a:extLst>
          </p:cNvPr>
          <p:cNvPicPr>
            <a:picLocks noChangeAspect="1" noChangeArrowheads="1"/>
          </p:cNvPicPr>
          <p:nvPr/>
        </p:nvPicPr>
        <p:blipFill>
          <a:blip r:embed="rId3" cstate="email">
            <a:duotone>
              <a:prstClr val="black"/>
              <a:srgbClr val="4472C4">
                <a:tint val="45000"/>
                <a:satMod val="400000"/>
              </a:srgbClr>
            </a:duotone>
            <a:extLst>
              <a:ext uri="{28A0092B-C50C-407E-A947-70E740481C1C}">
                <a14:useLocalDpi xmlns:a14="http://schemas.microsoft.com/office/drawing/2010/main"/>
              </a:ext>
            </a:extLst>
          </a:blip>
          <a:srcRect/>
          <a:stretch>
            <a:fillRect/>
          </a:stretch>
        </p:blipFill>
        <p:spPr bwMode="auto">
          <a:xfrm>
            <a:off x="3542957" y="2836625"/>
            <a:ext cx="1735532" cy="1023386"/>
          </a:xfrm>
          <a:prstGeom prst="rect">
            <a:avLst/>
          </a:prstGeom>
          <a:noFill/>
          <a:ln w="9525">
            <a:noFill/>
            <a:miter lim="800000"/>
            <a:headEnd/>
            <a:tailEnd/>
          </a:ln>
        </p:spPr>
      </p:pic>
      <p:sp>
        <p:nvSpPr>
          <p:cNvPr id="114" name="Text Box 113">
            <a:extLst>
              <a:ext uri="{FF2B5EF4-FFF2-40B4-BE49-F238E27FC236}">
                <a16:creationId xmlns:a16="http://schemas.microsoft.com/office/drawing/2014/main" id="{BA775F3F-15C4-4082-A268-A768A0775E94}"/>
              </a:ext>
            </a:extLst>
          </p:cNvPr>
          <p:cNvSpPr txBox="1">
            <a:spLocks noChangeArrowheads="1"/>
          </p:cNvSpPr>
          <p:nvPr/>
        </p:nvSpPr>
        <p:spPr bwMode="auto">
          <a:xfrm>
            <a:off x="3563737" y="3151022"/>
            <a:ext cx="1690688" cy="369332"/>
          </a:xfrm>
          <a:prstGeom prst="rect">
            <a:avLst/>
          </a:prstGeom>
          <a:noFill/>
          <a:ln w="9525" algn="ctr">
            <a:noFill/>
            <a:miter lim="800000"/>
            <a:headEnd/>
            <a:tailEnd/>
          </a:ln>
          <a:effectLst>
            <a:prstShdw prst="shdw18" dist="17961" dir="13500000">
              <a:srgbClr val="5B9BD5">
                <a:gamma/>
                <a:shade val="60000"/>
                <a:invGamma/>
              </a:srgbClr>
            </a:prst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a:ln>
                  <a:noFill/>
                </a:ln>
                <a:solidFill>
                  <a:srgbClr val="002060"/>
                </a:solidFill>
                <a:effectLst/>
                <a:uLnTx/>
                <a:uFillTx/>
                <a:latin typeface="Comic Sans MS" panose="030F0702030302020204" pitchFamily="66" charset="0"/>
                <a:ea typeface="+mn-ea"/>
                <a:cs typeface="Aharoni" pitchFamily="2" charset="-79"/>
              </a:rPr>
              <a:t>Feedback</a:t>
            </a:r>
          </a:p>
        </p:txBody>
      </p:sp>
      <p:sp>
        <p:nvSpPr>
          <p:cNvPr id="115" name="Freeform 33">
            <a:extLst>
              <a:ext uri="{FF2B5EF4-FFF2-40B4-BE49-F238E27FC236}">
                <a16:creationId xmlns:a16="http://schemas.microsoft.com/office/drawing/2014/main" id="{EDAB85F9-3FF5-42B5-A68A-13E61DFEA6EF}"/>
              </a:ext>
            </a:extLst>
          </p:cNvPr>
          <p:cNvSpPr>
            <a:spLocks noChangeArrowheads="1"/>
          </p:cNvSpPr>
          <p:nvPr/>
        </p:nvSpPr>
        <p:spPr bwMode="auto">
          <a:xfrm>
            <a:off x="2133600" y="1295400"/>
            <a:ext cx="4572000" cy="3827721"/>
          </a:xfrm>
          <a:custGeom>
            <a:avLst/>
            <a:gdLst>
              <a:gd name="T0" fmla="*/ 425 w 1149"/>
              <a:gd name="T1" fmla="*/ 264 h 811"/>
              <a:gd name="T2" fmla="*/ 389 w 1149"/>
              <a:gd name="T3" fmla="*/ 287 h 811"/>
              <a:gd name="T4" fmla="*/ 361 w 1149"/>
              <a:gd name="T5" fmla="*/ 314 h 811"/>
              <a:gd name="T6" fmla="*/ 340 w 1149"/>
              <a:gd name="T7" fmla="*/ 345 h 811"/>
              <a:gd name="T8" fmla="*/ 327 w 1149"/>
              <a:gd name="T9" fmla="*/ 378 h 811"/>
              <a:gd name="T10" fmla="*/ 324 w 1149"/>
              <a:gd name="T11" fmla="*/ 412 h 811"/>
              <a:gd name="T12" fmla="*/ 330 w 1149"/>
              <a:gd name="T13" fmla="*/ 445 h 811"/>
              <a:gd name="T14" fmla="*/ 345 w 1149"/>
              <a:gd name="T15" fmla="*/ 478 h 811"/>
              <a:gd name="T16" fmla="*/ 369 w 1149"/>
              <a:gd name="T17" fmla="*/ 507 h 811"/>
              <a:gd name="T18" fmla="*/ 400 w 1149"/>
              <a:gd name="T19" fmla="*/ 533 h 811"/>
              <a:gd name="T20" fmla="*/ 437 w 1149"/>
              <a:gd name="T21" fmla="*/ 554 h 811"/>
              <a:gd name="T22" fmla="*/ 480 w 1149"/>
              <a:gd name="T23" fmla="*/ 570 h 811"/>
              <a:gd name="T24" fmla="*/ 526 w 1149"/>
              <a:gd name="T25" fmla="*/ 580 h 811"/>
              <a:gd name="T26" fmla="*/ 574 w 1149"/>
              <a:gd name="T27" fmla="*/ 583 h 811"/>
              <a:gd name="T28" fmla="*/ 622 w 1149"/>
              <a:gd name="T29" fmla="*/ 580 h 811"/>
              <a:gd name="T30" fmla="*/ 668 w 1149"/>
              <a:gd name="T31" fmla="*/ 570 h 811"/>
              <a:gd name="T32" fmla="*/ 710 w 1149"/>
              <a:gd name="T33" fmla="*/ 554 h 811"/>
              <a:gd name="T34" fmla="*/ 748 w 1149"/>
              <a:gd name="T35" fmla="*/ 533 h 811"/>
              <a:gd name="T36" fmla="*/ 779 w 1149"/>
              <a:gd name="T37" fmla="*/ 507 h 811"/>
              <a:gd name="T38" fmla="*/ 803 w 1149"/>
              <a:gd name="T39" fmla="*/ 478 h 811"/>
              <a:gd name="T40" fmla="*/ 818 w 1149"/>
              <a:gd name="T41" fmla="*/ 445 h 811"/>
              <a:gd name="T42" fmla="*/ 824 w 1149"/>
              <a:gd name="T43" fmla="*/ 412 h 811"/>
              <a:gd name="T44" fmla="*/ 821 w 1149"/>
              <a:gd name="T45" fmla="*/ 378 h 811"/>
              <a:gd name="T46" fmla="*/ 808 w 1149"/>
              <a:gd name="T47" fmla="*/ 345 h 811"/>
              <a:gd name="T48" fmla="*/ 787 w 1149"/>
              <a:gd name="T49" fmla="*/ 314 h 811"/>
              <a:gd name="T50" fmla="*/ 758 w 1149"/>
              <a:gd name="T51" fmla="*/ 287 h 811"/>
              <a:gd name="T52" fmla="*/ 723 w 1149"/>
              <a:gd name="T53" fmla="*/ 264 h 811"/>
              <a:gd name="T54" fmla="*/ 682 w 1149"/>
              <a:gd name="T55" fmla="*/ 247 h 811"/>
              <a:gd name="T56" fmla="*/ 636 w 1149"/>
              <a:gd name="T57" fmla="*/ 235 h 811"/>
              <a:gd name="T58" fmla="*/ 665 w 1149"/>
              <a:gd name="T59" fmla="*/ 4 h 811"/>
              <a:gd name="T60" fmla="*/ 772 w 1149"/>
              <a:gd name="T61" fmla="*/ 23 h 811"/>
              <a:gd name="T62" fmla="*/ 872 w 1149"/>
              <a:gd name="T63" fmla="*/ 57 h 811"/>
              <a:gd name="T64" fmla="*/ 961 w 1149"/>
              <a:gd name="T65" fmla="*/ 104 h 811"/>
              <a:gd name="T66" fmla="*/ 1035 w 1149"/>
              <a:gd name="T67" fmla="*/ 162 h 811"/>
              <a:gd name="T68" fmla="*/ 1092 w 1149"/>
              <a:gd name="T69" fmla="*/ 229 h 811"/>
              <a:gd name="T70" fmla="*/ 1130 w 1149"/>
              <a:gd name="T71" fmla="*/ 302 h 811"/>
              <a:gd name="T72" fmla="*/ 1148 w 1149"/>
              <a:gd name="T73" fmla="*/ 380 h 811"/>
              <a:gd name="T74" fmla="*/ 1144 w 1149"/>
              <a:gd name="T75" fmla="*/ 458 h 811"/>
              <a:gd name="T76" fmla="*/ 1119 w 1149"/>
              <a:gd name="T77" fmla="*/ 534 h 811"/>
              <a:gd name="T78" fmla="*/ 1074 w 1149"/>
              <a:gd name="T79" fmla="*/ 605 h 811"/>
              <a:gd name="T80" fmla="*/ 1010 w 1149"/>
              <a:gd name="T81" fmla="*/ 669 h 811"/>
              <a:gd name="T82" fmla="*/ 930 w 1149"/>
              <a:gd name="T83" fmla="*/ 724 h 811"/>
              <a:gd name="T84" fmla="*/ 837 w 1149"/>
              <a:gd name="T85" fmla="*/ 766 h 811"/>
              <a:gd name="T86" fmla="*/ 735 w 1149"/>
              <a:gd name="T87" fmla="*/ 795 h 811"/>
              <a:gd name="T88" fmla="*/ 626 w 1149"/>
              <a:gd name="T89" fmla="*/ 810 h 811"/>
              <a:gd name="T90" fmla="*/ 515 w 1149"/>
              <a:gd name="T91" fmla="*/ 809 h 811"/>
              <a:gd name="T92" fmla="*/ 407 w 1149"/>
              <a:gd name="T93" fmla="*/ 794 h 811"/>
              <a:gd name="T94" fmla="*/ 304 w 1149"/>
              <a:gd name="T95" fmla="*/ 764 h 811"/>
              <a:gd name="T96" fmla="*/ 212 w 1149"/>
              <a:gd name="T97" fmla="*/ 720 h 811"/>
              <a:gd name="T98" fmla="*/ 133 w 1149"/>
              <a:gd name="T99" fmla="*/ 666 h 811"/>
              <a:gd name="T100" fmla="*/ 71 w 1149"/>
              <a:gd name="T101" fmla="*/ 601 h 811"/>
              <a:gd name="T102" fmla="*/ 27 w 1149"/>
              <a:gd name="T103" fmla="*/ 529 h 811"/>
              <a:gd name="T104" fmla="*/ 3 w 1149"/>
              <a:gd name="T105" fmla="*/ 453 h 811"/>
              <a:gd name="T106" fmla="*/ 1 w 1149"/>
              <a:gd name="T107" fmla="*/ 374 h 811"/>
              <a:gd name="T108" fmla="*/ 20 w 1149"/>
              <a:gd name="T109" fmla="*/ 297 h 811"/>
              <a:gd name="T110" fmla="*/ 59 w 1149"/>
              <a:gd name="T111" fmla="*/ 224 h 811"/>
              <a:gd name="T112" fmla="*/ 118 w 1149"/>
              <a:gd name="T113" fmla="*/ 158 h 811"/>
              <a:gd name="T114" fmla="*/ 193 w 1149"/>
              <a:gd name="T115" fmla="*/ 101 h 811"/>
              <a:gd name="T116" fmla="*/ 193 w 1149"/>
              <a:gd name="T117" fmla="*/ 41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49"/>
              <a:gd name="T178" fmla="*/ 0 h 811"/>
              <a:gd name="T179" fmla="*/ 1149 w 1149"/>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49" h="811">
                <a:moveTo>
                  <a:pt x="566" y="57"/>
                </a:moveTo>
                <a:lnTo>
                  <a:pt x="488" y="324"/>
                </a:lnTo>
                <a:lnTo>
                  <a:pt x="482" y="317"/>
                </a:lnTo>
                <a:lnTo>
                  <a:pt x="475" y="310"/>
                </a:lnTo>
                <a:lnTo>
                  <a:pt x="468" y="304"/>
                </a:lnTo>
                <a:lnTo>
                  <a:pt x="461" y="297"/>
                </a:lnTo>
                <a:lnTo>
                  <a:pt x="454" y="290"/>
                </a:lnTo>
                <a:lnTo>
                  <a:pt x="447" y="284"/>
                </a:lnTo>
                <a:lnTo>
                  <a:pt x="440" y="277"/>
                </a:lnTo>
                <a:lnTo>
                  <a:pt x="432" y="271"/>
                </a:lnTo>
                <a:lnTo>
                  <a:pt x="425" y="264"/>
                </a:lnTo>
                <a:lnTo>
                  <a:pt x="422" y="266"/>
                </a:lnTo>
                <a:lnTo>
                  <a:pt x="418" y="268"/>
                </a:lnTo>
                <a:lnTo>
                  <a:pt x="415" y="270"/>
                </a:lnTo>
                <a:lnTo>
                  <a:pt x="411" y="272"/>
                </a:lnTo>
                <a:lnTo>
                  <a:pt x="408" y="274"/>
                </a:lnTo>
                <a:lnTo>
                  <a:pt x="405" y="276"/>
                </a:lnTo>
                <a:lnTo>
                  <a:pt x="402" y="278"/>
                </a:lnTo>
                <a:lnTo>
                  <a:pt x="399" y="280"/>
                </a:lnTo>
                <a:lnTo>
                  <a:pt x="395" y="283"/>
                </a:lnTo>
                <a:lnTo>
                  <a:pt x="392" y="285"/>
                </a:lnTo>
                <a:lnTo>
                  <a:pt x="389" y="287"/>
                </a:lnTo>
                <a:lnTo>
                  <a:pt x="387" y="289"/>
                </a:lnTo>
                <a:lnTo>
                  <a:pt x="384" y="292"/>
                </a:lnTo>
                <a:lnTo>
                  <a:pt x="381" y="294"/>
                </a:lnTo>
                <a:lnTo>
                  <a:pt x="378" y="296"/>
                </a:lnTo>
                <a:lnTo>
                  <a:pt x="375" y="299"/>
                </a:lnTo>
                <a:lnTo>
                  <a:pt x="373" y="301"/>
                </a:lnTo>
                <a:lnTo>
                  <a:pt x="370" y="304"/>
                </a:lnTo>
                <a:lnTo>
                  <a:pt x="368" y="306"/>
                </a:lnTo>
                <a:lnTo>
                  <a:pt x="365" y="309"/>
                </a:lnTo>
                <a:lnTo>
                  <a:pt x="363" y="312"/>
                </a:lnTo>
                <a:lnTo>
                  <a:pt x="361" y="314"/>
                </a:lnTo>
                <a:lnTo>
                  <a:pt x="358" y="317"/>
                </a:lnTo>
                <a:lnTo>
                  <a:pt x="356" y="320"/>
                </a:lnTo>
                <a:lnTo>
                  <a:pt x="354" y="322"/>
                </a:lnTo>
                <a:lnTo>
                  <a:pt x="352" y="325"/>
                </a:lnTo>
                <a:lnTo>
                  <a:pt x="350" y="328"/>
                </a:lnTo>
                <a:lnTo>
                  <a:pt x="348" y="331"/>
                </a:lnTo>
                <a:lnTo>
                  <a:pt x="346" y="333"/>
                </a:lnTo>
                <a:lnTo>
                  <a:pt x="344" y="336"/>
                </a:lnTo>
                <a:lnTo>
                  <a:pt x="343" y="339"/>
                </a:lnTo>
                <a:lnTo>
                  <a:pt x="341" y="342"/>
                </a:lnTo>
                <a:lnTo>
                  <a:pt x="340" y="345"/>
                </a:lnTo>
                <a:lnTo>
                  <a:pt x="338" y="348"/>
                </a:lnTo>
                <a:lnTo>
                  <a:pt x="337" y="351"/>
                </a:lnTo>
                <a:lnTo>
                  <a:pt x="335" y="354"/>
                </a:lnTo>
                <a:lnTo>
                  <a:pt x="334" y="356"/>
                </a:lnTo>
                <a:lnTo>
                  <a:pt x="333" y="359"/>
                </a:lnTo>
                <a:lnTo>
                  <a:pt x="332" y="362"/>
                </a:lnTo>
                <a:lnTo>
                  <a:pt x="331" y="365"/>
                </a:lnTo>
                <a:lnTo>
                  <a:pt x="330" y="368"/>
                </a:lnTo>
                <a:lnTo>
                  <a:pt x="329" y="372"/>
                </a:lnTo>
                <a:lnTo>
                  <a:pt x="328" y="375"/>
                </a:lnTo>
                <a:lnTo>
                  <a:pt x="327" y="378"/>
                </a:lnTo>
                <a:lnTo>
                  <a:pt x="327" y="381"/>
                </a:lnTo>
                <a:lnTo>
                  <a:pt x="326" y="384"/>
                </a:lnTo>
                <a:lnTo>
                  <a:pt x="325" y="387"/>
                </a:lnTo>
                <a:lnTo>
                  <a:pt x="325" y="390"/>
                </a:lnTo>
                <a:lnTo>
                  <a:pt x="325" y="393"/>
                </a:lnTo>
                <a:lnTo>
                  <a:pt x="324" y="396"/>
                </a:lnTo>
                <a:lnTo>
                  <a:pt x="324" y="399"/>
                </a:lnTo>
                <a:lnTo>
                  <a:pt x="324" y="402"/>
                </a:lnTo>
                <a:lnTo>
                  <a:pt x="324" y="405"/>
                </a:lnTo>
                <a:lnTo>
                  <a:pt x="324" y="408"/>
                </a:lnTo>
                <a:lnTo>
                  <a:pt x="324" y="412"/>
                </a:lnTo>
                <a:lnTo>
                  <a:pt x="324" y="415"/>
                </a:lnTo>
                <a:lnTo>
                  <a:pt x="324" y="418"/>
                </a:lnTo>
                <a:lnTo>
                  <a:pt x="325" y="421"/>
                </a:lnTo>
                <a:lnTo>
                  <a:pt x="325" y="424"/>
                </a:lnTo>
                <a:lnTo>
                  <a:pt x="326" y="427"/>
                </a:lnTo>
                <a:lnTo>
                  <a:pt x="326" y="430"/>
                </a:lnTo>
                <a:lnTo>
                  <a:pt x="327" y="433"/>
                </a:lnTo>
                <a:lnTo>
                  <a:pt x="328" y="436"/>
                </a:lnTo>
                <a:lnTo>
                  <a:pt x="328" y="439"/>
                </a:lnTo>
                <a:lnTo>
                  <a:pt x="329" y="442"/>
                </a:lnTo>
                <a:lnTo>
                  <a:pt x="330" y="445"/>
                </a:lnTo>
                <a:lnTo>
                  <a:pt x="331" y="448"/>
                </a:lnTo>
                <a:lnTo>
                  <a:pt x="332" y="451"/>
                </a:lnTo>
                <a:lnTo>
                  <a:pt x="333" y="454"/>
                </a:lnTo>
                <a:lnTo>
                  <a:pt x="335" y="457"/>
                </a:lnTo>
                <a:lnTo>
                  <a:pt x="336" y="460"/>
                </a:lnTo>
                <a:lnTo>
                  <a:pt x="337" y="463"/>
                </a:lnTo>
                <a:lnTo>
                  <a:pt x="339" y="466"/>
                </a:lnTo>
                <a:lnTo>
                  <a:pt x="340" y="469"/>
                </a:lnTo>
                <a:lnTo>
                  <a:pt x="342" y="472"/>
                </a:lnTo>
                <a:lnTo>
                  <a:pt x="343" y="475"/>
                </a:lnTo>
                <a:lnTo>
                  <a:pt x="345" y="478"/>
                </a:lnTo>
                <a:lnTo>
                  <a:pt x="347" y="480"/>
                </a:lnTo>
                <a:lnTo>
                  <a:pt x="349" y="483"/>
                </a:lnTo>
                <a:lnTo>
                  <a:pt x="351" y="486"/>
                </a:lnTo>
                <a:lnTo>
                  <a:pt x="353" y="489"/>
                </a:lnTo>
                <a:lnTo>
                  <a:pt x="355" y="491"/>
                </a:lnTo>
                <a:lnTo>
                  <a:pt x="357" y="494"/>
                </a:lnTo>
                <a:lnTo>
                  <a:pt x="359" y="497"/>
                </a:lnTo>
                <a:lnTo>
                  <a:pt x="361" y="499"/>
                </a:lnTo>
                <a:lnTo>
                  <a:pt x="364" y="502"/>
                </a:lnTo>
                <a:lnTo>
                  <a:pt x="366" y="505"/>
                </a:lnTo>
                <a:lnTo>
                  <a:pt x="369" y="507"/>
                </a:lnTo>
                <a:lnTo>
                  <a:pt x="371" y="510"/>
                </a:lnTo>
                <a:lnTo>
                  <a:pt x="374" y="512"/>
                </a:lnTo>
                <a:lnTo>
                  <a:pt x="376" y="515"/>
                </a:lnTo>
                <a:lnTo>
                  <a:pt x="379" y="517"/>
                </a:lnTo>
                <a:lnTo>
                  <a:pt x="382" y="519"/>
                </a:lnTo>
                <a:lnTo>
                  <a:pt x="385" y="522"/>
                </a:lnTo>
                <a:lnTo>
                  <a:pt x="388" y="524"/>
                </a:lnTo>
                <a:lnTo>
                  <a:pt x="391" y="526"/>
                </a:lnTo>
                <a:lnTo>
                  <a:pt x="394" y="529"/>
                </a:lnTo>
                <a:lnTo>
                  <a:pt x="397" y="531"/>
                </a:lnTo>
                <a:lnTo>
                  <a:pt x="400" y="533"/>
                </a:lnTo>
                <a:lnTo>
                  <a:pt x="403" y="535"/>
                </a:lnTo>
                <a:lnTo>
                  <a:pt x="406" y="537"/>
                </a:lnTo>
                <a:lnTo>
                  <a:pt x="409" y="539"/>
                </a:lnTo>
                <a:lnTo>
                  <a:pt x="413" y="541"/>
                </a:lnTo>
                <a:lnTo>
                  <a:pt x="416" y="543"/>
                </a:lnTo>
                <a:lnTo>
                  <a:pt x="420" y="545"/>
                </a:lnTo>
                <a:lnTo>
                  <a:pt x="423" y="547"/>
                </a:lnTo>
                <a:lnTo>
                  <a:pt x="427" y="549"/>
                </a:lnTo>
                <a:lnTo>
                  <a:pt x="430" y="551"/>
                </a:lnTo>
                <a:lnTo>
                  <a:pt x="434" y="553"/>
                </a:lnTo>
                <a:lnTo>
                  <a:pt x="437" y="554"/>
                </a:lnTo>
                <a:lnTo>
                  <a:pt x="441" y="556"/>
                </a:lnTo>
                <a:lnTo>
                  <a:pt x="445" y="558"/>
                </a:lnTo>
                <a:lnTo>
                  <a:pt x="448" y="559"/>
                </a:lnTo>
                <a:lnTo>
                  <a:pt x="452" y="561"/>
                </a:lnTo>
                <a:lnTo>
                  <a:pt x="456" y="562"/>
                </a:lnTo>
                <a:lnTo>
                  <a:pt x="460" y="564"/>
                </a:lnTo>
                <a:lnTo>
                  <a:pt x="464" y="565"/>
                </a:lnTo>
                <a:lnTo>
                  <a:pt x="468" y="566"/>
                </a:lnTo>
                <a:lnTo>
                  <a:pt x="472" y="568"/>
                </a:lnTo>
                <a:lnTo>
                  <a:pt x="476" y="569"/>
                </a:lnTo>
                <a:lnTo>
                  <a:pt x="480" y="570"/>
                </a:lnTo>
                <a:lnTo>
                  <a:pt x="484" y="571"/>
                </a:lnTo>
                <a:lnTo>
                  <a:pt x="488" y="572"/>
                </a:lnTo>
                <a:lnTo>
                  <a:pt x="492" y="573"/>
                </a:lnTo>
                <a:lnTo>
                  <a:pt x="496" y="574"/>
                </a:lnTo>
                <a:lnTo>
                  <a:pt x="501" y="575"/>
                </a:lnTo>
                <a:lnTo>
                  <a:pt x="505" y="576"/>
                </a:lnTo>
                <a:lnTo>
                  <a:pt x="509" y="577"/>
                </a:lnTo>
                <a:lnTo>
                  <a:pt x="513" y="578"/>
                </a:lnTo>
                <a:lnTo>
                  <a:pt x="517" y="578"/>
                </a:lnTo>
                <a:lnTo>
                  <a:pt x="522" y="579"/>
                </a:lnTo>
                <a:lnTo>
                  <a:pt x="526" y="580"/>
                </a:lnTo>
                <a:lnTo>
                  <a:pt x="530" y="580"/>
                </a:lnTo>
                <a:lnTo>
                  <a:pt x="535" y="581"/>
                </a:lnTo>
                <a:lnTo>
                  <a:pt x="539" y="581"/>
                </a:lnTo>
                <a:lnTo>
                  <a:pt x="543" y="582"/>
                </a:lnTo>
                <a:lnTo>
                  <a:pt x="548" y="582"/>
                </a:lnTo>
                <a:lnTo>
                  <a:pt x="552" y="582"/>
                </a:lnTo>
                <a:lnTo>
                  <a:pt x="556" y="583"/>
                </a:lnTo>
                <a:lnTo>
                  <a:pt x="561" y="583"/>
                </a:lnTo>
                <a:lnTo>
                  <a:pt x="565" y="583"/>
                </a:lnTo>
                <a:lnTo>
                  <a:pt x="569" y="583"/>
                </a:lnTo>
                <a:lnTo>
                  <a:pt x="574" y="583"/>
                </a:lnTo>
                <a:lnTo>
                  <a:pt x="578" y="583"/>
                </a:lnTo>
                <a:lnTo>
                  <a:pt x="583" y="583"/>
                </a:lnTo>
                <a:lnTo>
                  <a:pt x="587" y="583"/>
                </a:lnTo>
                <a:lnTo>
                  <a:pt x="591" y="583"/>
                </a:lnTo>
                <a:lnTo>
                  <a:pt x="596" y="582"/>
                </a:lnTo>
                <a:lnTo>
                  <a:pt x="600" y="582"/>
                </a:lnTo>
                <a:lnTo>
                  <a:pt x="604" y="582"/>
                </a:lnTo>
                <a:lnTo>
                  <a:pt x="609" y="581"/>
                </a:lnTo>
                <a:lnTo>
                  <a:pt x="613" y="581"/>
                </a:lnTo>
                <a:lnTo>
                  <a:pt x="617" y="580"/>
                </a:lnTo>
                <a:lnTo>
                  <a:pt x="622" y="580"/>
                </a:lnTo>
                <a:lnTo>
                  <a:pt x="626" y="579"/>
                </a:lnTo>
                <a:lnTo>
                  <a:pt x="630" y="579"/>
                </a:lnTo>
                <a:lnTo>
                  <a:pt x="634" y="578"/>
                </a:lnTo>
                <a:lnTo>
                  <a:pt x="639" y="577"/>
                </a:lnTo>
                <a:lnTo>
                  <a:pt x="643" y="576"/>
                </a:lnTo>
                <a:lnTo>
                  <a:pt x="647" y="575"/>
                </a:lnTo>
                <a:lnTo>
                  <a:pt x="651" y="574"/>
                </a:lnTo>
                <a:lnTo>
                  <a:pt x="655" y="573"/>
                </a:lnTo>
                <a:lnTo>
                  <a:pt x="660" y="572"/>
                </a:lnTo>
                <a:lnTo>
                  <a:pt x="664" y="571"/>
                </a:lnTo>
                <a:lnTo>
                  <a:pt x="668" y="570"/>
                </a:lnTo>
                <a:lnTo>
                  <a:pt x="672" y="569"/>
                </a:lnTo>
                <a:lnTo>
                  <a:pt x="676" y="568"/>
                </a:lnTo>
                <a:lnTo>
                  <a:pt x="680" y="566"/>
                </a:lnTo>
                <a:lnTo>
                  <a:pt x="684" y="565"/>
                </a:lnTo>
                <a:lnTo>
                  <a:pt x="688" y="564"/>
                </a:lnTo>
                <a:lnTo>
                  <a:pt x="692" y="562"/>
                </a:lnTo>
                <a:lnTo>
                  <a:pt x="695" y="561"/>
                </a:lnTo>
                <a:lnTo>
                  <a:pt x="699" y="559"/>
                </a:lnTo>
                <a:lnTo>
                  <a:pt x="703" y="558"/>
                </a:lnTo>
                <a:lnTo>
                  <a:pt x="707" y="556"/>
                </a:lnTo>
                <a:lnTo>
                  <a:pt x="710" y="554"/>
                </a:lnTo>
                <a:lnTo>
                  <a:pt x="714" y="553"/>
                </a:lnTo>
                <a:lnTo>
                  <a:pt x="718" y="551"/>
                </a:lnTo>
                <a:lnTo>
                  <a:pt x="721" y="549"/>
                </a:lnTo>
                <a:lnTo>
                  <a:pt x="725" y="547"/>
                </a:lnTo>
                <a:lnTo>
                  <a:pt x="728" y="545"/>
                </a:lnTo>
                <a:lnTo>
                  <a:pt x="732" y="543"/>
                </a:lnTo>
                <a:lnTo>
                  <a:pt x="735" y="541"/>
                </a:lnTo>
                <a:lnTo>
                  <a:pt x="738" y="539"/>
                </a:lnTo>
                <a:lnTo>
                  <a:pt x="742" y="537"/>
                </a:lnTo>
                <a:lnTo>
                  <a:pt x="745" y="535"/>
                </a:lnTo>
                <a:lnTo>
                  <a:pt x="748" y="533"/>
                </a:lnTo>
                <a:lnTo>
                  <a:pt x="751" y="531"/>
                </a:lnTo>
                <a:lnTo>
                  <a:pt x="754" y="529"/>
                </a:lnTo>
                <a:lnTo>
                  <a:pt x="757" y="527"/>
                </a:lnTo>
                <a:lnTo>
                  <a:pt x="760" y="524"/>
                </a:lnTo>
                <a:lnTo>
                  <a:pt x="763" y="522"/>
                </a:lnTo>
                <a:lnTo>
                  <a:pt x="766" y="520"/>
                </a:lnTo>
                <a:lnTo>
                  <a:pt x="769" y="517"/>
                </a:lnTo>
                <a:lnTo>
                  <a:pt x="771" y="515"/>
                </a:lnTo>
                <a:lnTo>
                  <a:pt x="774" y="512"/>
                </a:lnTo>
                <a:lnTo>
                  <a:pt x="777" y="510"/>
                </a:lnTo>
                <a:lnTo>
                  <a:pt x="779" y="507"/>
                </a:lnTo>
                <a:lnTo>
                  <a:pt x="782" y="505"/>
                </a:lnTo>
                <a:lnTo>
                  <a:pt x="784" y="502"/>
                </a:lnTo>
                <a:lnTo>
                  <a:pt x="786" y="500"/>
                </a:lnTo>
                <a:lnTo>
                  <a:pt x="789" y="497"/>
                </a:lnTo>
                <a:lnTo>
                  <a:pt x="791" y="494"/>
                </a:lnTo>
                <a:lnTo>
                  <a:pt x="793" y="492"/>
                </a:lnTo>
                <a:lnTo>
                  <a:pt x="795" y="489"/>
                </a:lnTo>
                <a:lnTo>
                  <a:pt x="797" y="486"/>
                </a:lnTo>
                <a:lnTo>
                  <a:pt x="799" y="483"/>
                </a:lnTo>
                <a:lnTo>
                  <a:pt x="801" y="480"/>
                </a:lnTo>
                <a:lnTo>
                  <a:pt x="803" y="478"/>
                </a:lnTo>
                <a:lnTo>
                  <a:pt x="804" y="475"/>
                </a:lnTo>
                <a:lnTo>
                  <a:pt x="806" y="472"/>
                </a:lnTo>
                <a:lnTo>
                  <a:pt x="808" y="469"/>
                </a:lnTo>
                <a:lnTo>
                  <a:pt x="809" y="466"/>
                </a:lnTo>
                <a:lnTo>
                  <a:pt x="811" y="463"/>
                </a:lnTo>
                <a:lnTo>
                  <a:pt x="812" y="460"/>
                </a:lnTo>
                <a:lnTo>
                  <a:pt x="813" y="457"/>
                </a:lnTo>
                <a:lnTo>
                  <a:pt x="814" y="454"/>
                </a:lnTo>
                <a:lnTo>
                  <a:pt x="816" y="451"/>
                </a:lnTo>
                <a:lnTo>
                  <a:pt x="817" y="448"/>
                </a:lnTo>
                <a:lnTo>
                  <a:pt x="818" y="445"/>
                </a:lnTo>
                <a:lnTo>
                  <a:pt x="819" y="442"/>
                </a:lnTo>
                <a:lnTo>
                  <a:pt x="819" y="439"/>
                </a:lnTo>
                <a:lnTo>
                  <a:pt x="820" y="436"/>
                </a:lnTo>
                <a:lnTo>
                  <a:pt x="821" y="433"/>
                </a:lnTo>
                <a:lnTo>
                  <a:pt x="822" y="430"/>
                </a:lnTo>
                <a:lnTo>
                  <a:pt x="822" y="427"/>
                </a:lnTo>
                <a:lnTo>
                  <a:pt x="823" y="424"/>
                </a:lnTo>
                <a:lnTo>
                  <a:pt x="823" y="421"/>
                </a:lnTo>
                <a:lnTo>
                  <a:pt x="823" y="418"/>
                </a:lnTo>
                <a:lnTo>
                  <a:pt x="824" y="415"/>
                </a:lnTo>
                <a:lnTo>
                  <a:pt x="824" y="412"/>
                </a:lnTo>
                <a:lnTo>
                  <a:pt x="824" y="409"/>
                </a:lnTo>
                <a:lnTo>
                  <a:pt x="824" y="405"/>
                </a:lnTo>
                <a:lnTo>
                  <a:pt x="824" y="402"/>
                </a:lnTo>
                <a:lnTo>
                  <a:pt x="824" y="399"/>
                </a:lnTo>
                <a:lnTo>
                  <a:pt x="823" y="396"/>
                </a:lnTo>
                <a:lnTo>
                  <a:pt x="823" y="393"/>
                </a:lnTo>
                <a:lnTo>
                  <a:pt x="823" y="390"/>
                </a:lnTo>
                <a:lnTo>
                  <a:pt x="822" y="387"/>
                </a:lnTo>
                <a:lnTo>
                  <a:pt x="822" y="384"/>
                </a:lnTo>
                <a:lnTo>
                  <a:pt x="821" y="381"/>
                </a:lnTo>
                <a:lnTo>
                  <a:pt x="821" y="378"/>
                </a:lnTo>
                <a:lnTo>
                  <a:pt x="820" y="375"/>
                </a:lnTo>
                <a:lnTo>
                  <a:pt x="819" y="372"/>
                </a:lnTo>
                <a:lnTo>
                  <a:pt x="818" y="369"/>
                </a:lnTo>
                <a:lnTo>
                  <a:pt x="817" y="366"/>
                </a:lnTo>
                <a:lnTo>
                  <a:pt x="816" y="363"/>
                </a:lnTo>
                <a:lnTo>
                  <a:pt x="815" y="360"/>
                </a:lnTo>
                <a:lnTo>
                  <a:pt x="814" y="357"/>
                </a:lnTo>
                <a:lnTo>
                  <a:pt x="812" y="354"/>
                </a:lnTo>
                <a:lnTo>
                  <a:pt x="811" y="351"/>
                </a:lnTo>
                <a:lnTo>
                  <a:pt x="810" y="348"/>
                </a:lnTo>
                <a:lnTo>
                  <a:pt x="808" y="345"/>
                </a:lnTo>
                <a:lnTo>
                  <a:pt x="807" y="342"/>
                </a:lnTo>
                <a:lnTo>
                  <a:pt x="805" y="339"/>
                </a:lnTo>
                <a:lnTo>
                  <a:pt x="803" y="336"/>
                </a:lnTo>
                <a:lnTo>
                  <a:pt x="802" y="333"/>
                </a:lnTo>
                <a:lnTo>
                  <a:pt x="800" y="331"/>
                </a:lnTo>
                <a:lnTo>
                  <a:pt x="798" y="328"/>
                </a:lnTo>
                <a:lnTo>
                  <a:pt x="796" y="325"/>
                </a:lnTo>
                <a:lnTo>
                  <a:pt x="794" y="322"/>
                </a:lnTo>
                <a:lnTo>
                  <a:pt x="792" y="320"/>
                </a:lnTo>
                <a:lnTo>
                  <a:pt x="790" y="317"/>
                </a:lnTo>
                <a:lnTo>
                  <a:pt x="787" y="314"/>
                </a:lnTo>
                <a:lnTo>
                  <a:pt x="785" y="312"/>
                </a:lnTo>
                <a:lnTo>
                  <a:pt x="783" y="309"/>
                </a:lnTo>
                <a:lnTo>
                  <a:pt x="780" y="306"/>
                </a:lnTo>
                <a:lnTo>
                  <a:pt x="778" y="304"/>
                </a:lnTo>
                <a:lnTo>
                  <a:pt x="775" y="301"/>
                </a:lnTo>
                <a:lnTo>
                  <a:pt x="772" y="299"/>
                </a:lnTo>
                <a:lnTo>
                  <a:pt x="770" y="297"/>
                </a:lnTo>
                <a:lnTo>
                  <a:pt x="767" y="294"/>
                </a:lnTo>
                <a:lnTo>
                  <a:pt x="764" y="292"/>
                </a:lnTo>
                <a:lnTo>
                  <a:pt x="761" y="289"/>
                </a:lnTo>
                <a:lnTo>
                  <a:pt x="758" y="287"/>
                </a:lnTo>
                <a:lnTo>
                  <a:pt x="755" y="285"/>
                </a:lnTo>
                <a:lnTo>
                  <a:pt x="752" y="283"/>
                </a:lnTo>
                <a:lnTo>
                  <a:pt x="749" y="280"/>
                </a:lnTo>
                <a:lnTo>
                  <a:pt x="746" y="278"/>
                </a:lnTo>
                <a:lnTo>
                  <a:pt x="743" y="276"/>
                </a:lnTo>
                <a:lnTo>
                  <a:pt x="740" y="274"/>
                </a:lnTo>
                <a:lnTo>
                  <a:pt x="736" y="272"/>
                </a:lnTo>
                <a:lnTo>
                  <a:pt x="733" y="270"/>
                </a:lnTo>
                <a:lnTo>
                  <a:pt x="730" y="268"/>
                </a:lnTo>
                <a:lnTo>
                  <a:pt x="726" y="266"/>
                </a:lnTo>
                <a:lnTo>
                  <a:pt x="723" y="264"/>
                </a:lnTo>
                <a:lnTo>
                  <a:pt x="719" y="262"/>
                </a:lnTo>
                <a:lnTo>
                  <a:pt x="716" y="261"/>
                </a:lnTo>
                <a:lnTo>
                  <a:pt x="712" y="259"/>
                </a:lnTo>
                <a:lnTo>
                  <a:pt x="708" y="257"/>
                </a:lnTo>
                <a:lnTo>
                  <a:pt x="705" y="256"/>
                </a:lnTo>
                <a:lnTo>
                  <a:pt x="701" y="254"/>
                </a:lnTo>
                <a:lnTo>
                  <a:pt x="697" y="253"/>
                </a:lnTo>
                <a:lnTo>
                  <a:pt x="693" y="251"/>
                </a:lnTo>
                <a:lnTo>
                  <a:pt x="689" y="250"/>
                </a:lnTo>
                <a:lnTo>
                  <a:pt x="685" y="248"/>
                </a:lnTo>
                <a:lnTo>
                  <a:pt x="682" y="247"/>
                </a:lnTo>
                <a:lnTo>
                  <a:pt x="678" y="245"/>
                </a:lnTo>
                <a:lnTo>
                  <a:pt x="674" y="244"/>
                </a:lnTo>
                <a:lnTo>
                  <a:pt x="670" y="243"/>
                </a:lnTo>
                <a:lnTo>
                  <a:pt x="665" y="242"/>
                </a:lnTo>
                <a:lnTo>
                  <a:pt x="661" y="241"/>
                </a:lnTo>
                <a:lnTo>
                  <a:pt x="657" y="240"/>
                </a:lnTo>
                <a:lnTo>
                  <a:pt x="653" y="239"/>
                </a:lnTo>
                <a:lnTo>
                  <a:pt x="649" y="238"/>
                </a:lnTo>
                <a:lnTo>
                  <a:pt x="645" y="237"/>
                </a:lnTo>
                <a:lnTo>
                  <a:pt x="641" y="236"/>
                </a:lnTo>
                <a:lnTo>
                  <a:pt x="636" y="235"/>
                </a:lnTo>
                <a:lnTo>
                  <a:pt x="632" y="234"/>
                </a:lnTo>
                <a:lnTo>
                  <a:pt x="628" y="234"/>
                </a:lnTo>
                <a:lnTo>
                  <a:pt x="624" y="233"/>
                </a:lnTo>
                <a:lnTo>
                  <a:pt x="619" y="232"/>
                </a:lnTo>
                <a:lnTo>
                  <a:pt x="615" y="232"/>
                </a:lnTo>
                <a:lnTo>
                  <a:pt x="615" y="0"/>
                </a:lnTo>
                <a:lnTo>
                  <a:pt x="625" y="0"/>
                </a:lnTo>
                <a:lnTo>
                  <a:pt x="635" y="1"/>
                </a:lnTo>
                <a:lnTo>
                  <a:pt x="645" y="2"/>
                </a:lnTo>
                <a:lnTo>
                  <a:pt x="655" y="3"/>
                </a:lnTo>
                <a:lnTo>
                  <a:pt x="665" y="4"/>
                </a:lnTo>
                <a:lnTo>
                  <a:pt x="675" y="5"/>
                </a:lnTo>
                <a:lnTo>
                  <a:pt x="685" y="6"/>
                </a:lnTo>
                <a:lnTo>
                  <a:pt x="695" y="8"/>
                </a:lnTo>
                <a:lnTo>
                  <a:pt x="705" y="9"/>
                </a:lnTo>
                <a:lnTo>
                  <a:pt x="714" y="11"/>
                </a:lnTo>
                <a:lnTo>
                  <a:pt x="724" y="13"/>
                </a:lnTo>
                <a:lnTo>
                  <a:pt x="734" y="14"/>
                </a:lnTo>
                <a:lnTo>
                  <a:pt x="743" y="16"/>
                </a:lnTo>
                <a:lnTo>
                  <a:pt x="753" y="19"/>
                </a:lnTo>
                <a:lnTo>
                  <a:pt x="763" y="21"/>
                </a:lnTo>
                <a:lnTo>
                  <a:pt x="772" y="23"/>
                </a:lnTo>
                <a:lnTo>
                  <a:pt x="782" y="26"/>
                </a:lnTo>
                <a:lnTo>
                  <a:pt x="791" y="28"/>
                </a:lnTo>
                <a:lnTo>
                  <a:pt x="800" y="31"/>
                </a:lnTo>
                <a:lnTo>
                  <a:pt x="809" y="34"/>
                </a:lnTo>
                <a:lnTo>
                  <a:pt x="819" y="37"/>
                </a:lnTo>
                <a:lnTo>
                  <a:pt x="828" y="40"/>
                </a:lnTo>
                <a:lnTo>
                  <a:pt x="837" y="43"/>
                </a:lnTo>
                <a:lnTo>
                  <a:pt x="846" y="47"/>
                </a:lnTo>
                <a:lnTo>
                  <a:pt x="854" y="50"/>
                </a:lnTo>
                <a:lnTo>
                  <a:pt x="863" y="54"/>
                </a:lnTo>
                <a:lnTo>
                  <a:pt x="872" y="57"/>
                </a:lnTo>
                <a:lnTo>
                  <a:pt x="880" y="61"/>
                </a:lnTo>
                <a:lnTo>
                  <a:pt x="889" y="65"/>
                </a:lnTo>
                <a:lnTo>
                  <a:pt x="897" y="69"/>
                </a:lnTo>
                <a:lnTo>
                  <a:pt x="906" y="73"/>
                </a:lnTo>
                <a:lnTo>
                  <a:pt x="914" y="77"/>
                </a:lnTo>
                <a:lnTo>
                  <a:pt x="922" y="81"/>
                </a:lnTo>
                <a:lnTo>
                  <a:pt x="930" y="86"/>
                </a:lnTo>
                <a:lnTo>
                  <a:pt x="938" y="90"/>
                </a:lnTo>
                <a:lnTo>
                  <a:pt x="945" y="95"/>
                </a:lnTo>
                <a:lnTo>
                  <a:pt x="953" y="99"/>
                </a:lnTo>
                <a:lnTo>
                  <a:pt x="961" y="104"/>
                </a:lnTo>
                <a:lnTo>
                  <a:pt x="968" y="109"/>
                </a:lnTo>
                <a:lnTo>
                  <a:pt x="975" y="114"/>
                </a:lnTo>
                <a:lnTo>
                  <a:pt x="982" y="119"/>
                </a:lnTo>
                <a:lnTo>
                  <a:pt x="989" y="124"/>
                </a:lnTo>
                <a:lnTo>
                  <a:pt x="996" y="129"/>
                </a:lnTo>
                <a:lnTo>
                  <a:pt x="1003" y="134"/>
                </a:lnTo>
                <a:lnTo>
                  <a:pt x="1010" y="140"/>
                </a:lnTo>
                <a:lnTo>
                  <a:pt x="1016" y="145"/>
                </a:lnTo>
                <a:lnTo>
                  <a:pt x="1023" y="151"/>
                </a:lnTo>
                <a:lnTo>
                  <a:pt x="1029" y="156"/>
                </a:lnTo>
                <a:lnTo>
                  <a:pt x="1035" y="162"/>
                </a:lnTo>
                <a:lnTo>
                  <a:pt x="1041" y="168"/>
                </a:lnTo>
                <a:lnTo>
                  <a:pt x="1047" y="173"/>
                </a:lnTo>
                <a:lnTo>
                  <a:pt x="1052" y="179"/>
                </a:lnTo>
                <a:lnTo>
                  <a:pt x="1058" y="185"/>
                </a:lnTo>
                <a:lnTo>
                  <a:pt x="1063" y="191"/>
                </a:lnTo>
                <a:lnTo>
                  <a:pt x="1068" y="197"/>
                </a:lnTo>
                <a:lnTo>
                  <a:pt x="1073" y="204"/>
                </a:lnTo>
                <a:lnTo>
                  <a:pt x="1078" y="210"/>
                </a:lnTo>
                <a:lnTo>
                  <a:pt x="1083" y="216"/>
                </a:lnTo>
                <a:lnTo>
                  <a:pt x="1088" y="222"/>
                </a:lnTo>
                <a:lnTo>
                  <a:pt x="1092" y="229"/>
                </a:lnTo>
                <a:lnTo>
                  <a:pt x="1096" y="235"/>
                </a:lnTo>
                <a:lnTo>
                  <a:pt x="1101" y="242"/>
                </a:lnTo>
                <a:lnTo>
                  <a:pt x="1105" y="248"/>
                </a:lnTo>
                <a:lnTo>
                  <a:pt x="1108" y="255"/>
                </a:lnTo>
                <a:lnTo>
                  <a:pt x="1112" y="262"/>
                </a:lnTo>
                <a:lnTo>
                  <a:pt x="1115" y="268"/>
                </a:lnTo>
                <a:lnTo>
                  <a:pt x="1119" y="275"/>
                </a:lnTo>
                <a:lnTo>
                  <a:pt x="1122" y="282"/>
                </a:lnTo>
                <a:lnTo>
                  <a:pt x="1125" y="289"/>
                </a:lnTo>
                <a:lnTo>
                  <a:pt x="1128" y="295"/>
                </a:lnTo>
                <a:lnTo>
                  <a:pt x="1130" y="302"/>
                </a:lnTo>
                <a:lnTo>
                  <a:pt x="1133" y="309"/>
                </a:lnTo>
                <a:lnTo>
                  <a:pt x="1135" y="316"/>
                </a:lnTo>
                <a:lnTo>
                  <a:pt x="1137" y="323"/>
                </a:lnTo>
                <a:lnTo>
                  <a:pt x="1139" y="330"/>
                </a:lnTo>
                <a:lnTo>
                  <a:pt x="1141" y="337"/>
                </a:lnTo>
                <a:lnTo>
                  <a:pt x="1142" y="344"/>
                </a:lnTo>
                <a:lnTo>
                  <a:pt x="1144" y="351"/>
                </a:lnTo>
                <a:lnTo>
                  <a:pt x="1145" y="358"/>
                </a:lnTo>
                <a:lnTo>
                  <a:pt x="1146" y="365"/>
                </a:lnTo>
                <a:lnTo>
                  <a:pt x="1147" y="372"/>
                </a:lnTo>
                <a:lnTo>
                  <a:pt x="1148" y="380"/>
                </a:lnTo>
                <a:lnTo>
                  <a:pt x="1148" y="387"/>
                </a:lnTo>
                <a:lnTo>
                  <a:pt x="1149" y="394"/>
                </a:lnTo>
                <a:lnTo>
                  <a:pt x="1149" y="401"/>
                </a:lnTo>
                <a:lnTo>
                  <a:pt x="1149" y="408"/>
                </a:lnTo>
                <a:lnTo>
                  <a:pt x="1149" y="415"/>
                </a:lnTo>
                <a:lnTo>
                  <a:pt x="1148" y="422"/>
                </a:lnTo>
                <a:lnTo>
                  <a:pt x="1148" y="429"/>
                </a:lnTo>
                <a:lnTo>
                  <a:pt x="1147" y="437"/>
                </a:lnTo>
                <a:lnTo>
                  <a:pt x="1146" y="444"/>
                </a:lnTo>
                <a:lnTo>
                  <a:pt x="1145" y="451"/>
                </a:lnTo>
                <a:lnTo>
                  <a:pt x="1144" y="458"/>
                </a:lnTo>
                <a:lnTo>
                  <a:pt x="1143" y="465"/>
                </a:lnTo>
                <a:lnTo>
                  <a:pt x="1141" y="472"/>
                </a:lnTo>
                <a:lnTo>
                  <a:pt x="1139" y="479"/>
                </a:lnTo>
                <a:lnTo>
                  <a:pt x="1137" y="486"/>
                </a:lnTo>
                <a:lnTo>
                  <a:pt x="1135" y="493"/>
                </a:lnTo>
                <a:lnTo>
                  <a:pt x="1133" y="500"/>
                </a:lnTo>
                <a:lnTo>
                  <a:pt x="1131" y="507"/>
                </a:lnTo>
                <a:lnTo>
                  <a:pt x="1128" y="514"/>
                </a:lnTo>
                <a:lnTo>
                  <a:pt x="1125" y="520"/>
                </a:lnTo>
                <a:lnTo>
                  <a:pt x="1122" y="527"/>
                </a:lnTo>
                <a:lnTo>
                  <a:pt x="1119" y="534"/>
                </a:lnTo>
                <a:lnTo>
                  <a:pt x="1116" y="541"/>
                </a:lnTo>
                <a:lnTo>
                  <a:pt x="1112" y="547"/>
                </a:lnTo>
                <a:lnTo>
                  <a:pt x="1109" y="554"/>
                </a:lnTo>
                <a:lnTo>
                  <a:pt x="1105" y="561"/>
                </a:lnTo>
                <a:lnTo>
                  <a:pt x="1101" y="567"/>
                </a:lnTo>
                <a:lnTo>
                  <a:pt x="1097" y="574"/>
                </a:lnTo>
                <a:lnTo>
                  <a:pt x="1093" y="580"/>
                </a:lnTo>
                <a:lnTo>
                  <a:pt x="1088" y="587"/>
                </a:lnTo>
                <a:lnTo>
                  <a:pt x="1084" y="593"/>
                </a:lnTo>
                <a:lnTo>
                  <a:pt x="1079" y="599"/>
                </a:lnTo>
                <a:lnTo>
                  <a:pt x="1074" y="605"/>
                </a:lnTo>
                <a:lnTo>
                  <a:pt x="1069" y="612"/>
                </a:lnTo>
                <a:lnTo>
                  <a:pt x="1064" y="618"/>
                </a:lnTo>
                <a:lnTo>
                  <a:pt x="1058" y="624"/>
                </a:lnTo>
                <a:lnTo>
                  <a:pt x="1053" y="630"/>
                </a:lnTo>
                <a:lnTo>
                  <a:pt x="1047" y="636"/>
                </a:lnTo>
                <a:lnTo>
                  <a:pt x="1041" y="641"/>
                </a:lnTo>
                <a:lnTo>
                  <a:pt x="1035" y="647"/>
                </a:lnTo>
                <a:lnTo>
                  <a:pt x="1029" y="653"/>
                </a:lnTo>
                <a:lnTo>
                  <a:pt x="1023" y="658"/>
                </a:lnTo>
                <a:lnTo>
                  <a:pt x="1017" y="664"/>
                </a:lnTo>
                <a:lnTo>
                  <a:pt x="1010" y="669"/>
                </a:lnTo>
                <a:lnTo>
                  <a:pt x="1004" y="675"/>
                </a:lnTo>
                <a:lnTo>
                  <a:pt x="997" y="680"/>
                </a:lnTo>
                <a:lnTo>
                  <a:pt x="990" y="685"/>
                </a:lnTo>
                <a:lnTo>
                  <a:pt x="983" y="690"/>
                </a:lnTo>
                <a:lnTo>
                  <a:pt x="976" y="695"/>
                </a:lnTo>
                <a:lnTo>
                  <a:pt x="969" y="700"/>
                </a:lnTo>
                <a:lnTo>
                  <a:pt x="961" y="705"/>
                </a:lnTo>
                <a:lnTo>
                  <a:pt x="954" y="710"/>
                </a:lnTo>
                <a:lnTo>
                  <a:pt x="946" y="715"/>
                </a:lnTo>
                <a:lnTo>
                  <a:pt x="938" y="719"/>
                </a:lnTo>
                <a:lnTo>
                  <a:pt x="930" y="724"/>
                </a:lnTo>
                <a:lnTo>
                  <a:pt x="922" y="728"/>
                </a:lnTo>
                <a:lnTo>
                  <a:pt x="914" y="732"/>
                </a:lnTo>
                <a:lnTo>
                  <a:pt x="906" y="736"/>
                </a:lnTo>
                <a:lnTo>
                  <a:pt x="898" y="741"/>
                </a:lnTo>
                <a:lnTo>
                  <a:pt x="890" y="744"/>
                </a:lnTo>
                <a:lnTo>
                  <a:pt x="881" y="748"/>
                </a:lnTo>
                <a:lnTo>
                  <a:pt x="873" y="752"/>
                </a:lnTo>
                <a:lnTo>
                  <a:pt x="864" y="756"/>
                </a:lnTo>
                <a:lnTo>
                  <a:pt x="855" y="759"/>
                </a:lnTo>
                <a:lnTo>
                  <a:pt x="846" y="763"/>
                </a:lnTo>
                <a:lnTo>
                  <a:pt x="837" y="766"/>
                </a:lnTo>
                <a:lnTo>
                  <a:pt x="828" y="769"/>
                </a:lnTo>
                <a:lnTo>
                  <a:pt x="819" y="772"/>
                </a:lnTo>
                <a:lnTo>
                  <a:pt x="810" y="775"/>
                </a:lnTo>
                <a:lnTo>
                  <a:pt x="801" y="778"/>
                </a:lnTo>
                <a:lnTo>
                  <a:pt x="792" y="781"/>
                </a:lnTo>
                <a:lnTo>
                  <a:pt x="782" y="784"/>
                </a:lnTo>
                <a:lnTo>
                  <a:pt x="773" y="786"/>
                </a:lnTo>
                <a:lnTo>
                  <a:pt x="763" y="788"/>
                </a:lnTo>
                <a:lnTo>
                  <a:pt x="754" y="791"/>
                </a:lnTo>
                <a:lnTo>
                  <a:pt x="744" y="793"/>
                </a:lnTo>
                <a:lnTo>
                  <a:pt x="735" y="795"/>
                </a:lnTo>
                <a:lnTo>
                  <a:pt x="725" y="797"/>
                </a:lnTo>
                <a:lnTo>
                  <a:pt x="715" y="799"/>
                </a:lnTo>
                <a:lnTo>
                  <a:pt x="705" y="800"/>
                </a:lnTo>
                <a:lnTo>
                  <a:pt x="696" y="802"/>
                </a:lnTo>
                <a:lnTo>
                  <a:pt x="686" y="803"/>
                </a:lnTo>
                <a:lnTo>
                  <a:pt x="676" y="805"/>
                </a:lnTo>
                <a:lnTo>
                  <a:pt x="666" y="806"/>
                </a:lnTo>
                <a:lnTo>
                  <a:pt x="656" y="807"/>
                </a:lnTo>
                <a:lnTo>
                  <a:pt x="646" y="808"/>
                </a:lnTo>
                <a:lnTo>
                  <a:pt x="636" y="809"/>
                </a:lnTo>
                <a:lnTo>
                  <a:pt x="626" y="810"/>
                </a:lnTo>
                <a:lnTo>
                  <a:pt x="616" y="810"/>
                </a:lnTo>
                <a:lnTo>
                  <a:pt x="606" y="811"/>
                </a:lnTo>
                <a:lnTo>
                  <a:pt x="596" y="811"/>
                </a:lnTo>
                <a:lnTo>
                  <a:pt x="586" y="811"/>
                </a:lnTo>
                <a:lnTo>
                  <a:pt x="576" y="811"/>
                </a:lnTo>
                <a:lnTo>
                  <a:pt x="566" y="811"/>
                </a:lnTo>
                <a:lnTo>
                  <a:pt x="555" y="811"/>
                </a:lnTo>
                <a:lnTo>
                  <a:pt x="545" y="811"/>
                </a:lnTo>
                <a:lnTo>
                  <a:pt x="535" y="810"/>
                </a:lnTo>
                <a:lnTo>
                  <a:pt x="525" y="810"/>
                </a:lnTo>
                <a:lnTo>
                  <a:pt x="515" y="809"/>
                </a:lnTo>
                <a:lnTo>
                  <a:pt x="505" y="808"/>
                </a:lnTo>
                <a:lnTo>
                  <a:pt x="495" y="807"/>
                </a:lnTo>
                <a:lnTo>
                  <a:pt x="485" y="806"/>
                </a:lnTo>
                <a:lnTo>
                  <a:pt x="475" y="805"/>
                </a:lnTo>
                <a:lnTo>
                  <a:pt x="465" y="804"/>
                </a:lnTo>
                <a:lnTo>
                  <a:pt x="456" y="802"/>
                </a:lnTo>
                <a:lnTo>
                  <a:pt x="446" y="801"/>
                </a:lnTo>
                <a:lnTo>
                  <a:pt x="436" y="799"/>
                </a:lnTo>
                <a:lnTo>
                  <a:pt x="426" y="797"/>
                </a:lnTo>
                <a:lnTo>
                  <a:pt x="416" y="796"/>
                </a:lnTo>
                <a:lnTo>
                  <a:pt x="407" y="794"/>
                </a:lnTo>
                <a:lnTo>
                  <a:pt x="397" y="791"/>
                </a:lnTo>
                <a:lnTo>
                  <a:pt x="388" y="789"/>
                </a:lnTo>
                <a:lnTo>
                  <a:pt x="378" y="787"/>
                </a:lnTo>
                <a:lnTo>
                  <a:pt x="369" y="784"/>
                </a:lnTo>
                <a:lnTo>
                  <a:pt x="359" y="782"/>
                </a:lnTo>
                <a:lnTo>
                  <a:pt x="350" y="779"/>
                </a:lnTo>
                <a:lnTo>
                  <a:pt x="341" y="776"/>
                </a:lnTo>
                <a:lnTo>
                  <a:pt x="332" y="773"/>
                </a:lnTo>
                <a:lnTo>
                  <a:pt x="322" y="770"/>
                </a:lnTo>
                <a:lnTo>
                  <a:pt x="313" y="767"/>
                </a:lnTo>
                <a:lnTo>
                  <a:pt x="304" y="764"/>
                </a:lnTo>
                <a:lnTo>
                  <a:pt x="296" y="760"/>
                </a:lnTo>
                <a:lnTo>
                  <a:pt x="287" y="757"/>
                </a:lnTo>
                <a:lnTo>
                  <a:pt x="278" y="753"/>
                </a:lnTo>
                <a:lnTo>
                  <a:pt x="270" y="749"/>
                </a:lnTo>
                <a:lnTo>
                  <a:pt x="261" y="746"/>
                </a:lnTo>
                <a:lnTo>
                  <a:pt x="253" y="742"/>
                </a:lnTo>
                <a:lnTo>
                  <a:pt x="244" y="738"/>
                </a:lnTo>
                <a:lnTo>
                  <a:pt x="236" y="733"/>
                </a:lnTo>
                <a:lnTo>
                  <a:pt x="228" y="729"/>
                </a:lnTo>
                <a:lnTo>
                  <a:pt x="220" y="725"/>
                </a:lnTo>
                <a:lnTo>
                  <a:pt x="212" y="720"/>
                </a:lnTo>
                <a:lnTo>
                  <a:pt x="204" y="716"/>
                </a:lnTo>
                <a:lnTo>
                  <a:pt x="197" y="711"/>
                </a:lnTo>
                <a:lnTo>
                  <a:pt x="189" y="707"/>
                </a:lnTo>
                <a:lnTo>
                  <a:pt x="182" y="702"/>
                </a:lnTo>
                <a:lnTo>
                  <a:pt x="175" y="697"/>
                </a:lnTo>
                <a:lnTo>
                  <a:pt x="167" y="692"/>
                </a:lnTo>
                <a:lnTo>
                  <a:pt x="160" y="687"/>
                </a:lnTo>
                <a:lnTo>
                  <a:pt x="153" y="682"/>
                </a:lnTo>
                <a:lnTo>
                  <a:pt x="147" y="676"/>
                </a:lnTo>
                <a:lnTo>
                  <a:pt x="140" y="671"/>
                </a:lnTo>
                <a:lnTo>
                  <a:pt x="133" y="666"/>
                </a:lnTo>
                <a:lnTo>
                  <a:pt x="127" y="660"/>
                </a:lnTo>
                <a:lnTo>
                  <a:pt x="121" y="654"/>
                </a:lnTo>
                <a:lnTo>
                  <a:pt x="115" y="649"/>
                </a:lnTo>
                <a:lnTo>
                  <a:pt x="109" y="643"/>
                </a:lnTo>
                <a:lnTo>
                  <a:pt x="103" y="637"/>
                </a:lnTo>
                <a:lnTo>
                  <a:pt x="97" y="631"/>
                </a:lnTo>
                <a:lnTo>
                  <a:pt x="92" y="625"/>
                </a:lnTo>
                <a:lnTo>
                  <a:pt x="86" y="619"/>
                </a:lnTo>
                <a:lnTo>
                  <a:pt x="81" y="613"/>
                </a:lnTo>
                <a:lnTo>
                  <a:pt x="76" y="607"/>
                </a:lnTo>
                <a:lnTo>
                  <a:pt x="71" y="601"/>
                </a:lnTo>
                <a:lnTo>
                  <a:pt x="66" y="595"/>
                </a:lnTo>
                <a:lnTo>
                  <a:pt x="61" y="588"/>
                </a:lnTo>
                <a:lnTo>
                  <a:pt x="57" y="582"/>
                </a:lnTo>
                <a:lnTo>
                  <a:pt x="53" y="576"/>
                </a:lnTo>
                <a:lnTo>
                  <a:pt x="49" y="569"/>
                </a:lnTo>
                <a:lnTo>
                  <a:pt x="45" y="563"/>
                </a:lnTo>
                <a:lnTo>
                  <a:pt x="41" y="556"/>
                </a:lnTo>
                <a:lnTo>
                  <a:pt x="37" y="549"/>
                </a:lnTo>
                <a:lnTo>
                  <a:pt x="34" y="543"/>
                </a:lnTo>
                <a:lnTo>
                  <a:pt x="30" y="536"/>
                </a:lnTo>
                <a:lnTo>
                  <a:pt x="27" y="529"/>
                </a:lnTo>
                <a:lnTo>
                  <a:pt x="24" y="522"/>
                </a:lnTo>
                <a:lnTo>
                  <a:pt x="21" y="515"/>
                </a:lnTo>
                <a:lnTo>
                  <a:pt x="19" y="509"/>
                </a:lnTo>
                <a:lnTo>
                  <a:pt x="16" y="502"/>
                </a:lnTo>
                <a:lnTo>
                  <a:pt x="14" y="495"/>
                </a:lnTo>
                <a:lnTo>
                  <a:pt x="12" y="488"/>
                </a:lnTo>
                <a:lnTo>
                  <a:pt x="10" y="481"/>
                </a:lnTo>
                <a:lnTo>
                  <a:pt x="8" y="474"/>
                </a:lnTo>
                <a:lnTo>
                  <a:pt x="6" y="467"/>
                </a:lnTo>
                <a:lnTo>
                  <a:pt x="5" y="460"/>
                </a:lnTo>
                <a:lnTo>
                  <a:pt x="3" y="453"/>
                </a:lnTo>
                <a:lnTo>
                  <a:pt x="2" y="446"/>
                </a:lnTo>
                <a:lnTo>
                  <a:pt x="1" y="439"/>
                </a:lnTo>
                <a:lnTo>
                  <a:pt x="1" y="431"/>
                </a:lnTo>
                <a:lnTo>
                  <a:pt x="0" y="424"/>
                </a:lnTo>
                <a:lnTo>
                  <a:pt x="0" y="417"/>
                </a:lnTo>
                <a:lnTo>
                  <a:pt x="0" y="410"/>
                </a:lnTo>
                <a:lnTo>
                  <a:pt x="0" y="403"/>
                </a:lnTo>
                <a:lnTo>
                  <a:pt x="0" y="396"/>
                </a:lnTo>
                <a:lnTo>
                  <a:pt x="0" y="389"/>
                </a:lnTo>
                <a:lnTo>
                  <a:pt x="0" y="382"/>
                </a:lnTo>
                <a:lnTo>
                  <a:pt x="1" y="374"/>
                </a:lnTo>
                <a:lnTo>
                  <a:pt x="2" y="367"/>
                </a:lnTo>
                <a:lnTo>
                  <a:pt x="3" y="360"/>
                </a:lnTo>
                <a:lnTo>
                  <a:pt x="4" y="353"/>
                </a:lnTo>
                <a:lnTo>
                  <a:pt x="6" y="346"/>
                </a:lnTo>
                <a:lnTo>
                  <a:pt x="7" y="339"/>
                </a:lnTo>
                <a:lnTo>
                  <a:pt x="9" y="332"/>
                </a:lnTo>
                <a:lnTo>
                  <a:pt x="11" y="325"/>
                </a:lnTo>
                <a:lnTo>
                  <a:pt x="13" y="318"/>
                </a:lnTo>
                <a:lnTo>
                  <a:pt x="15" y="311"/>
                </a:lnTo>
                <a:lnTo>
                  <a:pt x="17" y="304"/>
                </a:lnTo>
                <a:lnTo>
                  <a:pt x="20" y="297"/>
                </a:lnTo>
                <a:lnTo>
                  <a:pt x="23" y="290"/>
                </a:lnTo>
                <a:lnTo>
                  <a:pt x="26" y="284"/>
                </a:lnTo>
                <a:lnTo>
                  <a:pt x="29" y="277"/>
                </a:lnTo>
                <a:lnTo>
                  <a:pt x="32" y="270"/>
                </a:lnTo>
                <a:lnTo>
                  <a:pt x="35" y="263"/>
                </a:lnTo>
                <a:lnTo>
                  <a:pt x="39" y="257"/>
                </a:lnTo>
                <a:lnTo>
                  <a:pt x="43" y="250"/>
                </a:lnTo>
                <a:lnTo>
                  <a:pt x="47" y="244"/>
                </a:lnTo>
                <a:lnTo>
                  <a:pt x="51" y="237"/>
                </a:lnTo>
                <a:lnTo>
                  <a:pt x="55" y="231"/>
                </a:lnTo>
                <a:lnTo>
                  <a:pt x="59" y="224"/>
                </a:lnTo>
                <a:lnTo>
                  <a:pt x="64" y="218"/>
                </a:lnTo>
                <a:lnTo>
                  <a:pt x="69" y="212"/>
                </a:lnTo>
                <a:lnTo>
                  <a:pt x="74" y="205"/>
                </a:lnTo>
                <a:lnTo>
                  <a:pt x="79" y="199"/>
                </a:lnTo>
                <a:lnTo>
                  <a:pt x="84" y="193"/>
                </a:lnTo>
                <a:lnTo>
                  <a:pt x="89" y="187"/>
                </a:lnTo>
                <a:lnTo>
                  <a:pt x="95" y="181"/>
                </a:lnTo>
                <a:lnTo>
                  <a:pt x="100" y="175"/>
                </a:lnTo>
                <a:lnTo>
                  <a:pt x="106" y="169"/>
                </a:lnTo>
                <a:lnTo>
                  <a:pt x="112" y="164"/>
                </a:lnTo>
                <a:lnTo>
                  <a:pt x="118" y="158"/>
                </a:lnTo>
                <a:lnTo>
                  <a:pt x="124" y="152"/>
                </a:lnTo>
                <a:lnTo>
                  <a:pt x="130" y="147"/>
                </a:lnTo>
                <a:lnTo>
                  <a:pt x="137" y="141"/>
                </a:lnTo>
                <a:lnTo>
                  <a:pt x="143" y="136"/>
                </a:lnTo>
                <a:lnTo>
                  <a:pt x="150" y="131"/>
                </a:lnTo>
                <a:lnTo>
                  <a:pt x="157" y="125"/>
                </a:lnTo>
                <a:lnTo>
                  <a:pt x="164" y="120"/>
                </a:lnTo>
                <a:lnTo>
                  <a:pt x="171" y="115"/>
                </a:lnTo>
                <a:lnTo>
                  <a:pt x="178" y="110"/>
                </a:lnTo>
                <a:lnTo>
                  <a:pt x="186" y="105"/>
                </a:lnTo>
                <a:lnTo>
                  <a:pt x="193" y="101"/>
                </a:lnTo>
                <a:lnTo>
                  <a:pt x="201" y="96"/>
                </a:lnTo>
                <a:lnTo>
                  <a:pt x="209" y="91"/>
                </a:lnTo>
                <a:lnTo>
                  <a:pt x="216" y="87"/>
                </a:lnTo>
                <a:lnTo>
                  <a:pt x="224" y="82"/>
                </a:lnTo>
                <a:lnTo>
                  <a:pt x="232" y="78"/>
                </a:lnTo>
                <a:lnTo>
                  <a:pt x="226" y="72"/>
                </a:lnTo>
                <a:lnTo>
                  <a:pt x="219" y="66"/>
                </a:lnTo>
                <a:lnTo>
                  <a:pt x="213" y="60"/>
                </a:lnTo>
                <a:lnTo>
                  <a:pt x="206" y="53"/>
                </a:lnTo>
                <a:lnTo>
                  <a:pt x="200" y="47"/>
                </a:lnTo>
                <a:lnTo>
                  <a:pt x="193" y="41"/>
                </a:lnTo>
                <a:lnTo>
                  <a:pt x="187" y="35"/>
                </a:lnTo>
                <a:lnTo>
                  <a:pt x="180" y="28"/>
                </a:lnTo>
                <a:lnTo>
                  <a:pt x="174" y="22"/>
                </a:lnTo>
                <a:lnTo>
                  <a:pt x="566" y="57"/>
                </a:lnTo>
              </a:path>
            </a:pathLst>
          </a:custGeom>
          <a:gradFill flip="none" rotWithShape="1">
            <a:gsLst>
              <a:gs pos="0">
                <a:srgbClr val="4472C4">
                  <a:lumMod val="75000"/>
                </a:srgbClr>
              </a:gs>
              <a:gs pos="50000">
                <a:srgbClr val="4472C4">
                  <a:lumMod val="50000"/>
                </a:srgbClr>
              </a:gs>
              <a:gs pos="100000">
                <a:srgbClr val="44546A">
                  <a:lumMod val="50000"/>
                </a:srgbClr>
              </a:gs>
            </a:gsLst>
            <a:lin ang="5400000" scaled="1"/>
            <a:tileRect/>
          </a:gradFill>
          <a:ln w="9525">
            <a:noFill/>
            <a:round/>
            <a:headEnd type="none" w="sm" len="sm"/>
            <a:tailEnd type="none" w="sm" len="sm"/>
          </a:ln>
          <a:effectLst>
            <a:outerShdw dist="279400" dir="6060000" sx="83000" sy="83000" rotWithShape="0">
              <a:prstClr val="black">
                <a:alpha val="15000"/>
              </a:prstClr>
            </a:outerShdw>
          </a:effectLst>
          <a:scene3d>
            <a:camera prst="perspectiveRelaxed">
              <a:rot lat="19473589" lon="0" rev="0"/>
            </a:camera>
            <a:lightRig rig="twoPt" dir="t"/>
          </a:scene3d>
          <a:sp3d extrusionH="381000" contourW="12700">
            <a:extrusionClr>
              <a:srgbClr val="E7E6E6">
                <a:lumMod val="50000"/>
              </a:srgbClr>
            </a:extrusionClr>
            <a:contourClr>
              <a:srgbClr val="E7E6E6">
                <a:lumMod val="25000"/>
              </a:srgbClr>
            </a:contourClr>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1D0998DC-890B-4D22-9801-D734A5882246}"/>
              </a:ext>
            </a:extLst>
          </p:cNvPr>
          <p:cNvGrpSpPr/>
          <p:nvPr/>
        </p:nvGrpSpPr>
        <p:grpSpPr>
          <a:xfrm>
            <a:off x="5715000" y="3348318"/>
            <a:ext cx="3048000" cy="1528482"/>
            <a:chOff x="5715000" y="3348318"/>
            <a:chExt cx="3048000" cy="1528482"/>
          </a:xfrm>
        </p:grpSpPr>
        <p:grpSp>
          <p:nvGrpSpPr>
            <p:cNvPr id="117" name="Group 48">
              <a:extLst>
                <a:ext uri="{FF2B5EF4-FFF2-40B4-BE49-F238E27FC236}">
                  <a16:creationId xmlns:a16="http://schemas.microsoft.com/office/drawing/2014/main" id="{49FFF280-0C54-4115-A993-45CB686095CB}"/>
                </a:ext>
              </a:extLst>
            </p:cNvPr>
            <p:cNvGrpSpPr/>
            <p:nvPr/>
          </p:nvGrpSpPr>
          <p:grpSpPr>
            <a:xfrm>
              <a:off x="6629400" y="3348318"/>
              <a:ext cx="2133600" cy="1528482"/>
              <a:chOff x="6553200" y="3653118"/>
              <a:chExt cx="2133600" cy="1528482"/>
            </a:xfrm>
          </p:grpSpPr>
          <p:grpSp>
            <p:nvGrpSpPr>
              <p:cNvPr id="122" name="Group 62">
                <a:extLst>
                  <a:ext uri="{FF2B5EF4-FFF2-40B4-BE49-F238E27FC236}">
                    <a16:creationId xmlns:a16="http://schemas.microsoft.com/office/drawing/2014/main" id="{AF304084-B6EE-4EE6-AC1B-A889BB150AE2}"/>
                  </a:ext>
                </a:extLst>
              </p:cNvPr>
              <p:cNvGrpSpPr/>
              <p:nvPr/>
            </p:nvGrpSpPr>
            <p:grpSpPr>
              <a:xfrm>
                <a:off x="6553200" y="4419600"/>
                <a:ext cx="2133600" cy="762000"/>
                <a:chOff x="6477000" y="1905000"/>
                <a:chExt cx="2133600" cy="762000"/>
              </a:xfrm>
            </p:grpSpPr>
            <p:cxnSp>
              <p:nvCxnSpPr>
                <p:cNvPr id="124" name="Straight Connector 123">
                  <a:extLst>
                    <a:ext uri="{FF2B5EF4-FFF2-40B4-BE49-F238E27FC236}">
                      <a16:creationId xmlns:a16="http://schemas.microsoft.com/office/drawing/2014/main" id="{B902A09B-F959-4467-90CB-15AF93CB3C3E}"/>
                    </a:ext>
                  </a:extLst>
                </p:cNvPr>
                <p:cNvCxnSpPr/>
                <p:nvPr/>
              </p:nvCxnSpPr>
              <p:spPr>
                <a:xfrm rot="5400000">
                  <a:off x="6096397" y="2285603"/>
                  <a:ext cx="762000" cy="794"/>
                </a:xfrm>
                <a:prstGeom prst="line">
                  <a:avLst/>
                </a:prstGeom>
                <a:noFill/>
                <a:ln w="6350" cap="flat" cmpd="sng" algn="ctr">
                  <a:solidFill>
                    <a:sysClr val="windowText" lastClr="000000">
                      <a:lumMod val="75000"/>
                      <a:lumOff val="25000"/>
                    </a:sysClr>
                  </a:solidFill>
                  <a:prstDash val="solid"/>
                  <a:miter lim="800000"/>
                </a:ln>
                <a:effectLst/>
              </p:spPr>
            </p:cxnSp>
            <p:cxnSp>
              <p:nvCxnSpPr>
                <p:cNvPr id="125" name="Straight Connector 124">
                  <a:extLst>
                    <a:ext uri="{FF2B5EF4-FFF2-40B4-BE49-F238E27FC236}">
                      <a16:creationId xmlns:a16="http://schemas.microsoft.com/office/drawing/2014/main" id="{11072FA6-AF54-4083-B2C6-62300D1C1986}"/>
                    </a:ext>
                  </a:extLst>
                </p:cNvPr>
                <p:cNvCxnSpPr/>
                <p:nvPr/>
              </p:nvCxnSpPr>
              <p:spPr>
                <a:xfrm>
                  <a:off x="6477000" y="1905000"/>
                  <a:ext cx="1905000" cy="8930"/>
                </a:xfrm>
                <a:prstGeom prst="line">
                  <a:avLst/>
                </a:prstGeom>
                <a:noFill/>
                <a:ln w="6350" cap="flat" cmpd="sng" algn="ctr">
                  <a:solidFill>
                    <a:sysClr val="windowText" lastClr="000000">
                      <a:lumMod val="75000"/>
                      <a:lumOff val="25000"/>
                    </a:sysClr>
                  </a:solidFill>
                  <a:prstDash val="solid"/>
                  <a:miter lim="800000"/>
                </a:ln>
                <a:effectLst/>
              </p:spPr>
            </p:cxnSp>
            <p:sp>
              <p:nvSpPr>
                <p:cNvPr id="126" name="TextBox 125">
                  <a:extLst>
                    <a:ext uri="{FF2B5EF4-FFF2-40B4-BE49-F238E27FC236}">
                      <a16:creationId xmlns:a16="http://schemas.microsoft.com/office/drawing/2014/main" id="{425B8C3C-9F32-4EA9-BC78-2D90FC3DB424}"/>
                    </a:ext>
                  </a:extLst>
                </p:cNvPr>
                <p:cNvSpPr txBox="1"/>
                <p:nvPr/>
              </p:nvSpPr>
              <p:spPr>
                <a:xfrm>
                  <a:off x="6553200" y="1905000"/>
                  <a:ext cx="2057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Pay Pool Panels</a:t>
                  </a:r>
                </a:p>
              </p:txBody>
            </p:sp>
          </p:grpSp>
          <p:sp>
            <p:nvSpPr>
              <p:cNvPr id="123" name="TextBox 122">
                <a:extLst>
                  <a:ext uri="{FF2B5EF4-FFF2-40B4-BE49-F238E27FC236}">
                    <a16:creationId xmlns:a16="http://schemas.microsoft.com/office/drawing/2014/main" id="{B2FDF5B6-B440-4920-BBFE-A3D589517128}"/>
                  </a:ext>
                </a:extLst>
              </p:cNvPr>
              <p:cNvSpPr txBox="1"/>
              <p:nvPr/>
            </p:nvSpPr>
            <p:spPr>
              <a:xfrm>
                <a:off x="6643065" y="3653118"/>
                <a:ext cx="16925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a:ea typeface="+mn-ea"/>
                    <a:cs typeface="+mn-cs"/>
                  </a:rPr>
                  <a:t>November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a:ea typeface="+mn-ea"/>
                    <a:cs typeface="+mn-cs"/>
                  </a:rPr>
                  <a:t>December</a:t>
                </a:r>
              </a:p>
            </p:txBody>
          </p:sp>
        </p:grpSp>
        <p:grpSp>
          <p:nvGrpSpPr>
            <p:cNvPr id="118" name="Gruppe 69">
              <a:extLst>
                <a:ext uri="{FF2B5EF4-FFF2-40B4-BE49-F238E27FC236}">
                  <a16:creationId xmlns:a16="http://schemas.microsoft.com/office/drawing/2014/main" id="{04A7B0C2-09FE-4F62-BDFC-B9D447BE8AE0}"/>
                </a:ext>
              </a:extLst>
            </p:cNvPr>
            <p:cNvGrpSpPr>
              <a:grpSpLocks/>
            </p:cNvGrpSpPr>
            <p:nvPr/>
          </p:nvGrpSpPr>
          <p:grpSpPr bwMode="auto">
            <a:xfrm>
              <a:off x="5715000" y="3440892"/>
              <a:ext cx="369602" cy="369108"/>
              <a:chOff x="6985496" y="4742888"/>
              <a:chExt cx="1340936" cy="1335810"/>
            </a:xfrm>
          </p:grpSpPr>
          <p:sp>
            <p:nvSpPr>
              <p:cNvPr id="119" name="Ellipse 101">
                <a:extLst>
                  <a:ext uri="{FF2B5EF4-FFF2-40B4-BE49-F238E27FC236}">
                    <a16:creationId xmlns:a16="http://schemas.microsoft.com/office/drawing/2014/main" id="{9FD9CB6E-171F-44CF-83A0-BE3CB9780E27}"/>
                  </a:ext>
                </a:extLst>
              </p:cNvPr>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20" name="Måne 64">
                <a:extLst>
                  <a:ext uri="{FF2B5EF4-FFF2-40B4-BE49-F238E27FC236}">
                    <a16:creationId xmlns:a16="http://schemas.microsoft.com/office/drawing/2014/main" id="{46328BC7-1586-448B-B2DE-79715C4F2D05}"/>
                  </a:ext>
                </a:extLst>
              </p:cNvPr>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21" name="Ellipse 103">
                <a:extLst>
                  <a:ext uri="{FF2B5EF4-FFF2-40B4-BE49-F238E27FC236}">
                    <a16:creationId xmlns:a16="http://schemas.microsoft.com/office/drawing/2014/main" id="{B788917F-C746-4F19-A478-6D19BE6DA2D9}"/>
                  </a:ext>
                </a:extLst>
              </p:cNvPr>
              <p:cNvSpPr>
                <a:spLocks noChangeArrowheads="1"/>
              </p:cNvSpPr>
              <p:nvPr/>
            </p:nvSpPr>
            <p:spPr bwMode="auto">
              <a:xfrm>
                <a:off x="7169801" y="4788850"/>
                <a:ext cx="984882" cy="718148"/>
              </a:xfrm>
              <a:prstGeom prst="ellipse">
                <a:avLst/>
              </a:prstGeom>
              <a:gradFill rotWithShape="1">
                <a:gsLst>
                  <a:gs pos="0">
                    <a:srgbClr val="8EB4E3">
                      <a:alpha val="0"/>
                    </a:srgbClr>
                  </a:gs>
                  <a:gs pos="100000">
                    <a:srgbClr val="FFFFFF">
                      <a:alpha val="76999"/>
                    </a:srgbClr>
                  </a:gs>
                </a:gsLst>
                <a:lin ang="16200000"/>
              </a:gradFill>
              <a:ln w="9525"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34" charset="-128"/>
                  <a:cs typeface="+mn-cs"/>
                </a:endParaRPr>
              </a:p>
            </p:txBody>
          </p:sp>
        </p:grpSp>
      </p:grpSp>
      <p:grpSp>
        <p:nvGrpSpPr>
          <p:cNvPr id="127" name="Group 126">
            <a:extLst>
              <a:ext uri="{FF2B5EF4-FFF2-40B4-BE49-F238E27FC236}">
                <a16:creationId xmlns:a16="http://schemas.microsoft.com/office/drawing/2014/main" id="{16BFE471-D467-482D-ACC7-6C7BE9F0CD66}"/>
              </a:ext>
            </a:extLst>
          </p:cNvPr>
          <p:cNvGrpSpPr/>
          <p:nvPr/>
        </p:nvGrpSpPr>
        <p:grpSpPr>
          <a:xfrm>
            <a:off x="3152272" y="4191000"/>
            <a:ext cx="2590800" cy="2133600"/>
            <a:chOff x="3152272" y="4191000"/>
            <a:chExt cx="2590800" cy="2133600"/>
          </a:xfrm>
        </p:grpSpPr>
        <p:cxnSp>
          <p:nvCxnSpPr>
            <p:cNvPr id="128" name="Straight Connector 127">
              <a:extLst>
                <a:ext uri="{FF2B5EF4-FFF2-40B4-BE49-F238E27FC236}">
                  <a16:creationId xmlns:a16="http://schemas.microsoft.com/office/drawing/2014/main" id="{6C568290-7ABE-40DF-80ED-68E4199BFADF}"/>
                </a:ext>
              </a:extLst>
            </p:cNvPr>
            <p:cNvCxnSpPr/>
            <p:nvPr/>
          </p:nvCxnSpPr>
          <p:spPr>
            <a:xfrm>
              <a:off x="3152272" y="5686293"/>
              <a:ext cx="2590800" cy="1588"/>
            </a:xfrm>
            <a:prstGeom prst="line">
              <a:avLst/>
            </a:prstGeom>
            <a:noFill/>
            <a:ln w="6350" cap="flat" cmpd="sng" algn="ctr">
              <a:solidFill>
                <a:sysClr val="windowText" lastClr="000000">
                  <a:lumMod val="75000"/>
                  <a:lumOff val="25000"/>
                </a:sysClr>
              </a:solidFill>
              <a:prstDash val="solid"/>
              <a:miter lim="800000"/>
            </a:ln>
            <a:effectLst/>
          </p:spPr>
        </p:cxnSp>
        <p:sp>
          <p:nvSpPr>
            <p:cNvPr id="129" name="TextBox 128">
              <a:extLst>
                <a:ext uri="{FF2B5EF4-FFF2-40B4-BE49-F238E27FC236}">
                  <a16:creationId xmlns:a16="http://schemas.microsoft.com/office/drawing/2014/main" id="{BBC344AD-AFED-4BA1-ACD8-BBF03E5CACEA}"/>
                </a:ext>
              </a:extLst>
            </p:cNvPr>
            <p:cNvSpPr txBox="1"/>
            <p:nvPr/>
          </p:nvSpPr>
          <p:spPr>
            <a:xfrm>
              <a:off x="3247522" y="5678269"/>
              <a:ext cx="24003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End-of-Cycle Discussion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and </a:t>
              </a:r>
              <a:r>
                <a:rPr kumimoji="0" lang="en-US" sz="1800" b="1" i="0" u="none" strike="noStrike" kern="0" cap="none" spc="0" normalizeH="0" baseline="0" noProof="0" dirty="0">
                  <a:ln>
                    <a:noFill/>
                  </a:ln>
                  <a:solidFill>
                    <a:srgbClr val="00B050"/>
                  </a:solidFill>
                  <a:effectLst/>
                  <a:uLnTx/>
                  <a:uFillTx/>
                  <a:latin typeface="Calibri" panose="020F0502020204030204"/>
                  <a:ea typeface="+mn-ea"/>
                  <a:cs typeface="+mn-cs"/>
                </a:rPr>
                <a:t>Payout</a:t>
              </a:r>
            </a:p>
          </p:txBody>
        </p:sp>
        <p:sp>
          <p:nvSpPr>
            <p:cNvPr id="130" name="TextBox 129">
              <a:extLst>
                <a:ext uri="{FF2B5EF4-FFF2-40B4-BE49-F238E27FC236}">
                  <a16:creationId xmlns:a16="http://schemas.microsoft.com/office/drawing/2014/main" id="{CEAB064E-A3F6-4CBE-9E76-7908B4C6AC58}"/>
                </a:ext>
              </a:extLst>
            </p:cNvPr>
            <p:cNvSpPr txBox="1"/>
            <p:nvPr/>
          </p:nvSpPr>
          <p:spPr>
            <a:xfrm>
              <a:off x="3858537" y="5257800"/>
              <a:ext cx="117827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ea typeface="+mn-ea"/>
                  <a:cs typeface="+mn-cs"/>
                </a:rPr>
                <a:t>January</a:t>
              </a:r>
            </a:p>
          </p:txBody>
        </p:sp>
        <p:grpSp>
          <p:nvGrpSpPr>
            <p:cNvPr id="131" name="Gruppe 69">
              <a:extLst>
                <a:ext uri="{FF2B5EF4-FFF2-40B4-BE49-F238E27FC236}">
                  <a16:creationId xmlns:a16="http://schemas.microsoft.com/office/drawing/2014/main" id="{35C60A7D-2DD9-41EB-B3D1-C852EF5FD79E}"/>
                </a:ext>
              </a:extLst>
            </p:cNvPr>
            <p:cNvGrpSpPr>
              <a:grpSpLocks/>
            </p:cNvGrpSpPr>
            <p:nvPr/>
          </p:nvGrpSpPr>
          <p:grpSpPr bwMode="auto">
            <a:xfrm>
              <a:off x="4267200" y="4191000"/>
              <a:ext cx="369602" cy="369108"/>
              <a:chOff x="6985496" y="4742888"/>
              <a:chExt cx="1340936" cy="1335810"/>
            </a:xfrm>
          </p:grpSpPr>
          <p:sp>
            <p:nvSpPr>
              <p:cNvPr id="132" name="Ellipse 101">
                <a:extLst>
                  <a:ext uri="{FF2B5EF4-FFF2-40B4-BE49-F238E27FC236}">
                    <a16:creationId xmlns:a16="http://schemas.microsoft.com/office/drawing/2014/main" id="{9F27A720-941B-4B80-9084-7C4B912C4F2C}"/>
                  </a:ext>
                </a:extLst>
              </p:cNvPr>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33" name="Måne 64">
                <a:extLst>
                  <a:ext uri="{FF2B5EF4-FFF2-40B4-BE49-F238E27FC236}">
                    <a16:creationId xmlns:a16="http://schemas.microsoft.com/office/drawing/2014/main" id="{13704D85-29AE-4590-B101-FE461E764079}"/>
                  </a:ext>
                </a:extLst>
              </p:cNvPr>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34" name="Ellipse 103">
                <a:extLst>
                  <a:ext uri="{FF2B5EF4-FFF2-40B4-BE49-F238E27FC236}">
                    <a16:creationId xmlns:a16="http://schemas.microsoft.com/office/drawing/2014/main" id="{46FE2ADF-A86E-4515-8AB4-DE37E54D25E7}"/>
                  </a:ext>
                </a:extLst>
              </p:cNvPr>
              <p:cNvSpPr>
                <a:spLocks noChangeArrowheads="1"/>
              </p:cNvSpPr>
              <p:nvPr/>
            </p:nvSpPr>
            <p:spPr bwMode="auto">
              <a:xfrm>
                <a:off x="7169801" y="4788850"/>
                <a:ext cx="984882" cy="718148"/>
              </a:xfrm>
              <a:prstGeom prst="ellipse">
                <a:avLst/>
              </a:prstGeom>
              <a:gradFill rotWithShape="1">
                <a:gsLst>
                  <a:gs pos="0">
                    <a:srgbClr val="8EB4E3">
                      <a:alpha val="0"/>
                    </a:srgbClr>
                  </a:gs>
                  <a:gs pos="100000">
                    <a:srgbClr val="FFFFFF">
                      <a:alpha val="76999"/>
                    </a:srgbClr>
                  </a:gs>
                </a:gsLst>
                <a:lin ang="16200000"/>
              </a:gradFill>
              <a:ln w="9525"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34" charset="-128"/>
                  <a:cs typeface="+mn-cs"/>
                </a:endParaRPr>
              </a:p>
            </p:txBody>
          </p:sp>
        </p:grpSp>
      </p:grpSp>
      <p:grpSp>
        <p:nvGrpSpPr>
          <p:cNvPr id="135" name="Group 134">
            <a:extLst>
              <a:ext uri="{FF2B5EF4-FFF2-40B4-BE49-F238E27FC236}">
                <a16:creationId xmlns:a16="http://schemas.microsoft.com/office/drawing/2014/main" id="{44E6A50E-E920-4CDD-9671-4D38967207D2}"/>
              </a:ext>
            </a:extLst>
          </p:cNvPr>
          <p:cNvGrpSpPr/>
          <p:nvPr/>
        </p:nvGrpSpPr>
        <p:grpSpPr>
          <a:xfrm>
            <a:off x="151606" y="3440892"/>
            <a:ext cx="2884996" cy="1435908"/>
            <a:chOff x="151606" y="3440892"/>
            <a:chExt cx="2884996" cy="1435908"/>
          </a:xfrm>
        </p:grpSpPr>
        <p:grpSp>
          <p:nvGrpSpPr>
            <p:cNvPr id="136" name="Group 50">
              <a:extLst>
                <a:ext uri="{FF2B5EF4-FFF2-40B4-BE49-F238E27FC236}">
                  <a16:creationId xmlns:a16="http://schemas.microsoft.com/office/drawing/2014/main" id="{7B106BB2-BE36-465B-BC3D-153E73D556B6}"/>
                </a:ext>
              </a:extLst>
            </p:cNvPr>
            <p:cNvGrpSpPr/>
            <p:nvPr/>
          </p:nvGrpSpPr>
          <p:grpSpPr>
            <a:xfrm>
              <a:off x="151606" y="3682554"/>
              <a:ext cx="2078883" cy="1194246"/>
              <a:chOff x="75406" y="3987354"/>
              <a:chExt cx="2078883" cy="1194246"/>
            </a:xfrm>
          </p:grpSpPr>
          <p:grpSp>
            <p:nvGrpSpPr>
              <p:cNvPr id="141" name="Group 66">
                <a:extLst>
                  <a:ext uri="{FF2B5EF4-FFF2-40B4-BE49-F238E27FC236}">
                    <a16:creationId xmlns:a16="http://schemas.microsoft.com/office/drawing/2014/main" id="{97DF21F5-03EF-47E4-B14F-A3C05D6A232A}"/>
                  </a:ext>
                </a:extLst>
              </p:cNvPr>
              <p:cNvGrpSpPr/>
              <p:nvPr/>
            </p:nvGrpSpPr>
            <p:grpSpPr>
              <a:xfrm>
                <a:off x="75406" y="4419600"/>
                <a:ext cx="2058194" cy="762000"/>
                <a:chOff x="5562600" y="4800600"/>
                <a:chExt cx="2058194" cy="762000"/>
              </a:xfrm>
            </p:grpSpPr>
            <p:cxnSp>
              <p:nvCxnSpPr>
                <p:cNvPr id="143" name="Straight Connector 142">
                  <a:extLst>
                    <a:ext uri="{FF2B5EF4-FFF2-40B4-BE49-F238E27FC236}">
                      <a16:creationId xmlns:a16="http://schemas.microsoft.com/office/drawing/2014/main" id="{A0985BAA-92E4-424A-966F-2BCD6BF21B33}"/>
                    </a:ext>
                  </a:extLst>
                </p:cNvPr>
                <p:cNvCxnSpPr/>
                <p:nvPr/>
              </p:nvCxnSpPr>
              <p:spPr>
                <a:xfrm rot="5400000">
                  <a:off x="7239397" y="5181203"/>
                  <a:ext cx="762000" cy="794"/>
                </a:xfrm>
                <a:prstGeom prst="line">
                  <a:avLst/>
                </a:prstGeom>
                <a:noFill/>
                <a:ln w="6350" cap="flat" cmpd="sng" algn="ctr">
                  <a:solidFill>
                    <a:sysClr val="windowText" lastClr="000000">
                      <a:lumMod val="75000"/>
                      <a:lumOff val="25000"/>
                    </a:sysClr>
                  </a:solidFill>
                  <a:prstDash val="solid"/>
                  <a:miter lim="800000"/>
                </a:ln>
                <a:effectLst/>
              </p:spPr>
            </p:cxnSp>
            <p:cxnSp>
              <p:nvCxnSpPr>
                <p:cNvPr id="144" name="Straight Connector 143">
                  <a:extLst>
                    <a:ext uri="{FF2B5EF4-FFF2-40B4-BE49-F238E27FC236}">
                      <a16:creationId xmlns:a16="http://schemas.microsoft.com/office/drawing/2014/main" id="{7F26B85D-0344-4480-9CB8-1DB0FD7683C4}"/>
                    </a:ext>
                  </a:extLst>
                </p:cNvPr>
                <p:cNvCxnSpPr/>
                <p:nvPr/>
              </p:nvCxnSpPr>
              <p:spPr>
                <a:xfrm>
                  <a:off x="5715000" y="4800600"/>
                  <a:ext cx="1905000" cy="8930"/>
                </a:xfrm>
                <a:prstGeom prst="line">
                  <a:avLst/>
                </a:prstGeom>
                <a:noFill/>
                <a:ln w="6350" cap="flat" cmpd="sng" algn="ctr">
                  <a:solidFill>
                    <a:sysClr val="windowText" lastClr="000000">
                      <a:lumMod val="75000"/>
                      <a:lumOff val="25000"/>
                    </a:sysClr>
                  </a:solidFill>
                  <a:prstDash val="solid"/>
                  <a:miter lim="800000"/>
                </a:ln>
                <a:effectLst/>
              </p:spPr>
            </p:cxnSp>
            <p:sp>
              <p:nvSpPr>
                <p:cNvPr id="145" name="TextBox 144">
                  <a:extLst>
                    <a:ext uri="{FF2B5EF4-FFF2-40B4-BE49-F238E27FC236}">
                      <a16:creationId xmlns:a16="http://schemas.microsoft.com/office/drawing/2014/main" id="{7FA20D46-E3E2-41B3-AD9F-84A9E4D190E7}"/>
                    </a:ext>
                  </a:extLst>
                </p:cNvPr>
                <p:cNvSpPr txBox="1"/>
                <p:nvPr/>
              </p:nvSpPr>
              <p:spPr>
                <a:xfrm>
                  <a:off x="5562600" y="4876800"/>
                  <a:ext cx="20574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Mid-Point Review</a:t>
                  </a:r>
                </a:p>
              </p:txBody>
            </p:sp>
          </p:grpSp>
          <p:sp>
            <p:nvSpPr>
              <p:cNvPr id="142" name="TextBox 141">
                <a:extLst>
                  <a:ext uri="{FF2B5EF4-FFF2-40B4-BE49-F238E27FC236}">
                    <a16:creationId xmlns:a16="http://schemas.microsoft.com/office/drawing/2014/main" id="{DBDB6DB7-3EEF-4F39-9409-F3BC131E7266}"/>
                  </a:ext>
                </a:extLst>
              </p:cNvPr>
              <p:cNvSpPr txBox="1"/>
              <p:nvPr/>
            </p:nvSpPr>
            <p:spPr>
              <a:xfrm>
                <a:off x="702417" y="3987354"/>
                <a:ext cx="14518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a:ea typeface="+mn-ea"/>
                    <a:cs typeface="+mn-cs"/>
                  </a:rPr>
                  <a:t>April-May</a:t>
                </a:r>
              </a:p>
            </p:txBody>
          </p:sp>
        </p:grpSp>
        <p:grpSp>
          <p:nvGrpSpPr>
            <p:cNvPr id="137" name="Gruppe 69">
              <a:extLst>
                <a:ext uri="{FF2B5EF4-FFF2-40B4-BE49-F238E27FC236}">
                  <a16:creationId xmlns:a16="http://schemas.microsoft.com/office/drawing/2014/main" id="{C3688C5D-C8E8-48F6-B131-05DEA4F239B9}"/>
                </a:ext>
              </a:extLst>
            </p:cNvPr>
            <p:cNvGrpSpPr>
              <a:grpSpLocks/>
            </p:cNvGrpSpPr>
            <p:nvPr/>
          </p:nvGrpSpPr>
          <p:grpSpPr bwMode="auto">
            <a:xfrm>
              <a:off x="2667000" y="3440892"/>
              <a:ext cx="369602" cy="369108"/>
              <a:chOff x="6985496" y="4742888"/>
              <a:chExt cx="1340936" cy="1335810"/>
            </a:xfrm>
          </p:grpSpPr>
          <p:sp>
            <p:nvSpPr>
              <p:cNvPr id="138" name="Ellipse 101">
                <a:extLst>
                  <a:ext uri="{FF2B5EF4-FFF2-40B4-BE49-F238E27FC236}">
                    <a16:creationId xmlns:a16="http://schemas.microsoft.com/office/drawing/2014/main" id="{F5E50FCF-6F94-4CBA-8FFC-843B66A9B336}"/>
                  </a:ext>
                </a:extLst>
              </p:cNvPr>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39" name="Måne 64">
                <a:extLst>
                  <a:ext uri="{FF2B5EF4-FFF2-40B4-BE49-F238E27FC236}">
                    <a16:creationId xmlns:a16="http://schemas.microsoft.com/office/drawing/2014/main" id="{8D74B6E0-9145-43AD-B1A8-3F673534E38C}"/>
                  </a:ext>
                </a:extLst>
              </p:cNvPr>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40" name="Ellipse 103">
                <a:extLst>
                  <a:ext uri="{FF2B5EF4-FFF2-40B4-BE49-F238E27FC236}">
                    <a16:creationId xmlns:a16="http://schemas.microsoft.com/office/drawing/2014/main" id="{89C25101-FE81-4F3D-B580-1298C4D7422A}"/>
                  </a:ext>
                </a:extLst>
              </p:cNvPr>
              <p:cNvSpPr>
                <a:spLocks noChangeArrowheads="1"/>
              </p:cNvSpPr>
              <p:nvPr/>
            </p:nvSpPr>
            <p:spPr bwMode="auto">
              <a:xfrm>
                <a:off x="7169801" y="4788850"/>
                <a:ext cx="984882" cy="718148"/>
              </a:xfrm>
              <a:prstGeom prst="ellipse">
                <a:avLst/>
              </a:prstGeom>
              <a:gradFill rotWithShape="1">
                <a:gsLst>
                  <a:gs pos="0">
                    <a:srgbClr val="8EB4E3">
                      <a:alpha val="0"/>
                    </a:srgbClr>
                  </a:gs>
                  <a:gs pos="100000">
                    <a:srgbClr val="FFFFFF">
                      <a:alpha val="76999"/>
                    </a:srgbClr>
                  </a:gs>
                </a:gsLst>
                <a:lin ang="16200000"/>
              </a:gradFill>
              <a:ln w="9525"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34" charset="-128"/>
                  <a:cs typeface="+mn-cs"/>
                </a:endParaRPr>
              </a:p>
            </p:txBody>
          </p:sp>
        </p:grpSp>
      </p:grpSp>
      <p:grpSp>
        <p:nvGrpSpPr>
          <p:cNvPr id="146" name="Group 145">
            <a:extLst>
              <a:ext uri="{FF2B5EF4-FFF2-40B4-BE49-F238E27FC236}">
                <a16:creationId xmlns:a16="http://schemas.microsoft.com/office/drawing/2014/main" id="{CBF9D9B2-C24E-4A0C-A7D5-7B35BA316888}"/>
              </a:ext>
            </a:extLst>
          </p:cNvPr>
          <p:cNvGrpSpPr/>
          <p:nvPr/>
        </p:nvGrpSpPr>
        <p:grpSpPr>
          <a:xfrm>
            <a:off x="304800" y="1166607"/>
            <a:ext cx="3112802" cy="1488501"/>
            <a:chOff x="304800" y="1166607"/>
            <a:chExt cx="3112802" cy="1488501"/>
          </a:xfrm>
        </p:grpSpPr>
        <p:grpSp>
          <p:nvGrpSpPr>
            <p:cNvPr id="147" name="Group 51">
              <a:extLst>
                <a:ext uri="{FF2B5EF4-FFF2-40B4-BE49-F238E27FC236}">
                  <a16:creationId xmlns:a16="http://schemas.microsoft.com/office/drawing/2014/main" id="{10F32551-DE9E-4386-B566-B84C41E9EADE}"/>
                </a:ext>
              </a:extLst>
            </p:cNvPr>
            <p:cNvGrpSpPr/>
            <p:nvPr/>
          </p:nvGrpSpPr>
          <p:grpSpPr>
            <a:xfrm>
              <a:off x="304800" y="1166607"/>
              <a:ext cx="2132806" cy="1195593"/>
              <a:chOff x="228600" y="1471407"/>
              <a:chExt cx="2132806" cy="1195593"/>
            </a:xfrm>
          </p:grpSpPr>
          <p:grpSp>
            <p:nvGrpSpPr>
              <p:cNvPr id="152" name="Group 52">
                <a:extLst>
                  <a:ext uri="{FF2B5EF4-FFF2-40B4-BE49-F238E27FC236}">
                    <a16:creationId xmlns:a16="http://schemas.microsoft.com/office/drawing/2014/main" id="{C1E1AD88-29C1-4B22-A705-F84F20EC2EB8}"/>
                  </a:ext>
                </a:extLst>
              </p:cNvPr>
              <p:cNvGrpSpPr/>
              <p:nvPr/>
            </p:nvGrpSpPr>
            <p:grpSpPr>
              <a:xfrm>
                <a:off x="228600" y="1905000"/>
                <a:ext cx="2058194" cy="762000"/>
                <a:chOff x="5562600" y="4800600"/>
                <a:chExt cx="2058194" cy="762000"/>
              </a:xfrm>
            </p:grpSpPr>
            <p:cxnSp>
              <p:nvCxnSpPr>
                <p:cNvPr id="154" name="Straight Connector 153">
                  <a:extLst>
                    <a:ext uri="{FF2B5EF4-FFF2-40B4-BE49-F238E27FC236}">
                      <a16:creationId xmlns:a16="http://schemas.microsoft.com/office/drawing/2014/main" id="{04BF412A-A137-40F6-8F45-64561A5389F3}"/>
                    </a:ext>
                  </a:extLst>
                </p:cNvPr>
                <p:cNvCxnSpPr/>
                <p:nvPr/>
              </p:nvCxnSpPr>
              <p:spPr>
                <a:xfrm rot="5400000">
                  <a:off x="7239397" y="5181203"/>
                  <a:ext cx="762000" cy="794"/>
                </a:xfrm>
                <a:prstGeom prst="line">
                  <a:avLst/>
                </a:prstGeom>
                <a:noFill/>
                <a:ln w="6350" cap="flat" cmpd="sng" algn="ctr">
                  <a:solidFill>
                    <a:sysClr val="windowText" lastClr="000000">
                      <a:lumMod val="75000"/>
                      <a:lumOff val="25000"/>
                    </a:sysClr>
                  </a:solidFill>
                  <a:prstDash val="solid"/>
                  <a:miter lim="800000"/>
                </a:ln>
                <a:effectLst/>
              </p:spPr>
            </p:cxnSp>
            <p:cxnSp>
              <p:nvCxnSpPr>
                <p:cNvPr id="155" name="Straight Connector 154">
                  <a:extLst>
                    <a:ext uri="{FF2B5EF4-FFF2-40B4-BE49-F238E27FC236}">
                      <a16:creationId xmlns:a16="http://schemas.microsoft.com/office/drawing/2014/main" id="{2E084CCB-A47E-41E8-81AF-BA964BC28621}"/>
                    </a:ext>
                  </a:extLst>
                </p:cNvPr>
                <p:cNvCxnSpPr/>
                <p:nvPr/>
              </p:nvCxnSpPr>
              <p:spPr>
                <a:xfrm>
                  <a:off x="5715000" y="4800600"/>
                  <a:ext cx="1905000" cy="8930"/>
                </a:xfrm>
                <a:prstGeom prst="line">
                  <a:avLst/>
                </a:prstGeom>
                <a:noFill/>
                <a:ln w="6350" cap="flat" cmpd="sng" algn="ctr">
                  <a:solidFill>
                    <a:sysClr val="windowText" lastClr="000000">
                      <a:lumMod val="75000"/>
                      <a:lumOff val="25000"/>
                    </a:sysClr>
                  </a:solidFill>
                  <a:prstDash val="solid"/>
                  <a:miter lim="800000"/>
                </a:ln>
                <a:effectLst/>
              </p:spPr>
            </p:cxnSp>
            <p:sp>
              <p:nvSpPr>
                <p:cNvPr id="156" name="TextBox 155">
                  <a:extLst>
                    <a:ext uri="{FF2B5EF4-FFF2-40B4-BE49-F238E27FC236}">
                      <a16:creationId xmlns:a16="http://schemas.microsoft.com/office/drawing/2014/main" id="{840508A7-D44F-42BC-8091-8EA689A0B957}"/>
                    </a:ext>
                  </a:extLst>
                </p:cNvPr>
                <p:cNvSpPr txBox="1"/>
                <p:nvPr/>
              </p:nvSpPr>
              <p:spPr>
                <a:xfrm>
                  <a:off x="5562600" y="4876800"/>
                  <a:ext cx="205740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Employee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Self-Assessment</a:t>
                  </a:r>
                </a:p>
              </p:txBody>
            </p:sp>
          </p:grpSp>
          <p:sp>
            <p:nvSpPr>
              <p:cNvPr id="153" name="TextBox 152">
                <a:extLst>
                  <a:ext uri="{FF2B5EF4-FFF2-40B4-BE49-F238E27FC236}">
                    <a16:creationId xmlns:a16="http://schemas.microsoft.com/office/drawing/2014/main" id="{DE7210EC-BCAA-4CEB-A5D4-7EE50494D541}"/>
                  </a:ext>
                </a:extLst>
              </p:cNvPr>
              <p:cNvSpPr txBox="1"/>
              <p:nvPr/>
            </p:nvSpPr>
            <p:spPr>
              <a:xfrm>
                <a:off x="772701" y="1471407"/>
                <a:ext cx="15887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a:ea typeface="+mn-ea"/>
                    <a:cs typeface="+mn-cs"/>
                  </a:rPr>
                  <a:t>September</a:t>
                </a:r>
              </a:p>
            </p:txBody>
          </p:sp>
        </p:grpSp>
        <p:grpSp>
          <p:nvGrpSpPr>
            <p:cNvPr id="148" name="Gruppe 69">
              <a:extLst>
                <a:ext uri="{FF2B5EF4-FFF2-40B4-BE49-F238E27FC236}">
                  <a16:creationId xmlns:a16="http://schemas.microsoft.com/office/drawing/2014/main" id="{D8A93A8E-37B8-48D0-A4DC-0C738E8B1483}"/>
                </a:ext>
              </a:extLst>
            </p:cNvPr>
            <p:cNvGrpSpPr>
              <a:grpSpLocks/>
            </p:cNvGrpSpPr>
            <p:nvPr/>
          </p:nvGrpSpPr>
          <p:grpSpPr bwMode="auto">
            <a:xfrm>
              <a:off x="3048000" y="2286000"/>
              <a:ext cx="369602" cy="369108"/>
              <a:chOff x="6985496" y="4742888"/>
              <a:chExt cx="1340936" cy="1335810"/>
            </a:xfrm>
          </p:grpSpPr>
          <p:sp>
            <p:nvSpPr>
              <p:cNvPr id="149" name="Ellipse 101">
                <a:extLst>
                  <a:ext uri="{FF2B5EF4-FFF2-40B4-BE49-F238E27FC236}">
                    <a16:creationId xmlns:a16="http://schemas.microsoft.com/office/drawing/2014/main" id="{56C1A351-5517-4235-AB9B-7D6EA3E0A345}"/>
                  </a:ext>
                </a:extLst>
              </p:cNvPr>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50" name="Måne 64">
                <a:extLst>
                  <a:ext uri="{FF2B5EF4-FFF2-40B4-BE49-F238E27FC236}">
                    <a16:creationId xmlns:a16="http://schemas.microsoft.com/office/drawing/2014/main" id="{0EB51C22-8133-4526-9B56-94BE8EC30A4A}"/>
                  </a:ext>
                </a:extLst>
              </p:cNvPr>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51" name="Ellipse 103">
                <a:extLst>
                  <a:ext uri="{FF2B5EF4-FFF2-40B4-BE49-F238E27FC236}">
                    <a16:creationId xmlns:a16="http://schemas.microsoft.com/office/drawing/2014/main" id="{89D5186D-B920-4FDC-A067-7581DB7BE8CD}"/>
                  </a:ext>
                </a:extLst>
              </p:cNvPr>
              <p:cNvSpPr>
                <a:spLocks noChangeArrowheads="1"/>
              </p:cNvSpPr>
              <p:nvPr/>
            </p:nvSpPr>
            <p:spPr bwMode="auto">
              <a:xfrm>
                <a:off x="7169801" y="4788850"/>
                <a:ext cx="984882" cy="718148"/>
              </a:xfrm>
              <a:prstGeom prst="ellipse">
                <a:avLst/>
              </a:prstGeom>
              <a:gradFill rotWithShape="1">
                <a:gsLst>
                  <a:gs pos="0">
                    <a:srgbClr val="8EB4E3">
                      <a:alpha val="0"/>
                    </a:srgbClr>
                  </a:gs>
                  <a:gs pos="100000">
                    <a:srgbClr val="FFFFFF">
                      <a:alpha val="76999"/>
                    </a:srgbClr>
                  </a:gs>
                </a:gsLst>
                <a:lin ang="16200000"/>
              </a:gradFill>
              <a:ln w="9525"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34" charset="-128"/>
                  <a:cs typeface="+mn-cs"/>
                </a:endParaRPr>
              </a:p>
            </p:txBody>
          </p:sp>
        </p:grpSp>
      </p:grpSp>
      <p:grpSp>
        <p:nvGrpSpPr>
          <p:cNvPr id="157" name="Group 156">
            <a:extLst>
              <a:ext uri="{FF2B5EF4-FFF2-40B4-BE49-F238E27FC236}">
                <a16:creationId xmlns:a16="http://schemas.microsoft.com/office/drawing/2014/main" id="{F89DDD9A-4F81-4D63-8E71-C1C9AC02396A}"/>
              </a:ext>
            </a:extLst>
          </p:cNvPr>
          <p:cNvGrpSpPr/>
          <p:nvPr/>
        </p:nvGrpSpPr>
        <p:grpSpPr>
          <a:xfrm>
            <a:off x="5345398" y="1138535"/>
            <a:ext cx="3493802" cy="1567008"/>
            <a:chOff x="5345398" y="1138535"/>
            <a:chExt cx="3493802" cy="1567008"/>
          </a:xfrm>
        </p:grpSpPr>
        <p:sp>
          <p:nvSpPr>
            <p:cNvPr id="158" name="TextBox 157">
              <a:extLst>
                <a:ext uri="{FF2B5EF4-FFF2-40B4-BE49-F238E27FC236}">
                  <a16:creationId xmlns:a16="http://schemas.microsoft.com/office/drawing/2014/main" id="{CCE0A761-0B7D-44B0-9199-101B927146E8}"/>
                </a:ext>
              </a:extLst>
            </p:cNvPr>
            <p:cNvSpPr txBox="1"/>
            <p:nvPr/>
          </p:nvSpPr>
          <p:spPr>
            <a:xfrm>
              <a:off x="6629400" y="1138535"/>
              <a:ext cx="12203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Calibri" panose="020F0502020204030204"/>
                  <a:ea typeface="+mn-ea"/>
                  <a:cs typeface="+mn-cs"/>
                </a:rPr>
                <a:t>October</a:t>
              </a:r>
            </a:p>
          </p:txBody>
        </p:sp>
        <p:grpSp>
          <p:nvGrpSpPr>
            <p:cNvPr id="159" name="Group 158">
              <a:extLst>
                <a:ext uri="{FF2B5EF4-FFF2-40B4-BE49-F238E27FC236}">
                  <a16:creationId xmlns:a16="http://schemas.microsoft.com/office/drawing/2014/main" id="{F3FD95DC-A673-484A-85E3-EAF990BEBDBA}"/>
                </a:ext>
              </a:extLst>
            </p:cNvPr>
            <p:cNvGrpSpPr/>
            <p:nvPr/>
          </p:nvGrpSpPr>
          <p:grpSpPr>
            <a:xfrm>
              <a:off x="5345398" y="1600200"/>
              <a:ext cx="3493802" cy="1105343"/>
              <a:chOff x="5345398" y="1600200"/>
              <a:chExt cx="3493802" cy="1105343"/>
            </a:xfrm>
          </p:grpSpPr>
          <p:sp>
            <p:nvSpPr>
              <p:cNvPr id="160" name="TextBox 159">
                <a:extLst>
                  <a:ext uri="{FF2B5EF4-FFF2-40B4-BE49-F238E27FC236}">
                    <a16:creationId xmlns:a16="http://schemas.microsoft.com/office/drawing/2014/main" id="{27BF7CC5-044E-4AF9-97C6-225BD287A65A}"/>
                  </a:ext>
                </a:extLst>
              </p:cNvPr>
              <p:cNvSpPr txBox="1"/>
              <p:nvPr/>
            </p:nvSpPr>
            <p:spPr>
              <a:xfrm>
                <a:off x="6553200" y="1600200"/>
                <a:ext cx="2286000" cy="923330"/>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Start CCAS Cycle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Contribution Planning</a:t>
                </a:r>
              </a:p>
            </p:txBody>
          </p:sp>
          <p:cxnSp>
            <p:nvCxnSpPr>
              <p:cNvPr id="161" name="Straight Connector 160">
                <a:extLst>
                  <a:ext uri="{FF2B5EF4-FFF2-40B4-BE49-F238E27FC236}">
                    <a16:creationId xmlns:a16="http://schemas.microsoft.com/office/drawing/2014/main" id="{F3F9FFC9-B73C-408F-A03E-32E0971D6F52}"/>
                  </a:ext>
                </a:extLst>
              </p:cNvPr>
              <p:cNvCxnSpPr>
                <a:cxnSpLocks/>
              </p:cNvCxnSpPr>
              <p:nvPr/>
            </p:nvCxnSpPr>
            <p:spPr>
              <a:xfrm>
                <a:off x="6553200" y="1600200"/>
                <a:ext cx="2209800" cy="0"/>
              </a:xfrm>
              <a:prstGeom prst="line">
                <a:avLst/>
              </a:prstGeom>
              <a:noFill/>
              <a:ln w="6350" cap="flat" cmpd="sng" algn="ctr">
                <a:solidFill>
                  <a:sysClr val="windowText" lastClr="000000">
                    <a:lumMod val="75000"/>
                    <a:lumOff val="25000"/>
                  </a:sysClr>
                </a:solidFill>
                <a:prstDash val="solid"/>
                <a:miter lim="800000"/>
              </a:ln>
              <a:effectLst/>
            </p:spPr>
          </p:cxnSp>
          <p:grpSp>
            <p:nvGrpSpPr>
              <p:cNvPr id="162" name="Gruppe 69">
                <a:extLst>
                  <a:ext uri="{FF2B5EF4-FFF2-40B4-BE49-F238E27FC236}">
                    <a16:creationId xmlns:a16="http://schemas.microsoft.com/office/drawing/2014/main" id="{C3FA2353-639E-4BBD-8B6F-03BD292D4C07}"/>
                  </a:ext>
                </a:extLst>
              </p:cNvPr>
              <p:cNvGrpSpPr>
                <a:grpSpLocks/>
              </p:cNvGrpSpPr>
              <p:nvPr/>
            </p:nvGrpSpPr>
            <p:grpSpPr bwMode="auto">
              <a:xfrm>
                <a:off x="5345398" y="2297892"/>
                <a:ext cx="369602" cy="369108"/>
                <a:chOff x="6985496" y="4742888"/>
                <a:chExt cx="1340936" cy="1335810"/>
              </a:xfrm>
            </p:grpSpPr>
            <p:sp>
              <p:nvSpPr>
                <p:cNvPr id="164" name="Ellipse 101">
                  <a:extLst>
                    <a:ext uri="{FF2B5EF4-FFF2-40B4-BE49-F238E27FC236}">
                      <a16:creationId xmlns:a16="http://schemas.microsoft.com/office/drawing/2014/main" id="{81BA5730-ECB5-4A3E-8256-DB1924317E9F}"/>
                    </a:ext>
                  </a:extLst>
                </p:cNvPr>
                <p:cNvSpPr/>
                <p:nvPr/>
              </p:nvSpPr>
              <p:spPr bwMode="auto">
                <a:xfrm>
                  <a:off x="6990733" y="4742888"/>
                  <a:ext cx="1335699" cy="1335810"/>
                </a:xfrm>
                <a:prstGeom prst="ellipse">
                  <a:avLst/>
                </a:prstGeom>
                <a:gradFill flip="none" rotWithShape="1">
                  <a:gsLst>
                    <a:gs pos="0">
                      <a:srgbClr val="FB0036"/>
                    </a:gs>
                    <a:gs pos="100000">
                      <a:srgbClr val="D60015"/>
                    </a:gs>
                  </a:gsLst>
                  <a:path path="shape">
                    <a:fillToRect l="50000" t="50000" r="50000" b="50000"/>
                  </a:path>
                  <a:tileRect/>
                </a:gradFill>
                <a:ln w="9525" cap="flat" cmpd="sng" algn="ctr">
                  <a:solidFill>
                    <a:srgbClr val="C00000"/>
                  </a:solidFill>
                  <a:prstDash val="solid"/>
                </a:ln>
                <a:effectLst>
                  <a:innerShdw blurRad="190500" dist="114300" dir="5700000">
                    <a:srgbClr val="000000">
                      <a:alpha val="37000"/>
                    </a:srgbClr>
                  </a:inn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65" name="Måne 64">
                  <a:extLst>
                    <a:ext uri="{FF2B5EF4-FFF2-40B4-BE49-F238E27FC236}">
                      <a16:creationId xmlns:a16="http://schemas.microsoft.com/office/drawing/2014/main" id="{63291306-4E48-4E59-831D-47405FED17B7}"/>
                    </a:ext>
                  </a:extLst>
                </p:cNvPr>
                <p:cNvSpPr/>
                <p:nvPr/>
              </p:nvSpPr>
              <p:spPr bwMode="auto">
                <a:xfrm rot="16552097">
                  <a:off x="7295809" y="5110022"/>
                  <a:ext cx="645832" cy="126645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111" charset="-128"/>
                    <a:cs typeface="+mn-cs"/>
                  </a:endParaRPr>
                </a:p>
              </p:txBody>
            </p:sp>
            <p:sp>
              <p:nvSpPr>
                <p:cNvPr id="166" name="Ellipse 103">
                  <a:extLst>
                    <a:ext uri="{FF2B5EF4-FFF2-40B4-BE49-F238E27FC236}">
                      <a16:creationId xmlns:a16="http://schemas.microsoft.com/office/drawing/2014/main" id="{52B82A09-7606-448F-8D29-E669251C6B8B}"/>
                    </a:ext>
                  </a:extLst>
                </p:cNvPr>
                <p:cNvSpPr>
                  <a:spLocks noChangeArrowheads="1"/>
                </p:cNvSpPr>
                <p:nvPr/>
              </p:nvSpPr>
              <p:spPr bwMode="auto">
                <a:xfrm>
                  <a:off x="7169801" y="4788850"/>
                  <a:ext cx="984882" cy="718148"/>
                </a:xfrm>
                <a:prstGeom prst="ellipse">
                  <a:avLst/>
                </a:prstGeom>
                <a:gradFill rotWithShape="1">
                  <a:gsLst>
                    <a:gs pos="0">
                      <a:srgbClr val="8EB4E3">
                        <a:alpha val="0"/>
                      </a:srgbClr>
                    </a:gs>
                    <a:gs pos="100000">
                      <a:srgbClr val="FFFFFF">
                        <a:alpha val="76999"/>
                      </a:srgbClr>
                    </a:gs>
                  </a:gsLst>
                  <a:lin ang="16200000"/>
                </a:gradFill>
                <a:ln w="9525" algn="ctr">
                  <a:no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ＭＳ Ｐゴシック" pitchFamily="34" charset="-128"/>
                    <a:cs typeface="+mn-cs"/>
                  </a:endParaRPr>
                </a:p>
              </p:txBody>
            </p:sp>
          </p:grpSp>
          <p:cxnSp>
            <p:nvCxnSpPr>
              <p:cNvPr id="163" name="Straight Connector 162">
                <a:extLst>
                  <a:ext uri="{FF2B5EF4-FFF2-40B4-BE49-F238E27FC236}">
                    <a16:creationId xmlns:a16="http://schemas.microsoft.com/office/drawing/2014/main" id="{E4F0BB92-B801-4A53-BE49-13E4E50CC391}"/>
                  </a:ext>
                </a:extLst>
              </p:cNvPr>
              <p:cNvCxnSpPr>
                <a:cxnSpLocks/>
              </p:cNvCxnSpPr>
              <p:nvPr/>
            </p:nvCxnSpPr>
            <p:spPr>
              <a:xfrm>
                <a:off x="6553994" y="1600200"/>
                <a:ext cx="0" cy="1105343"/>
              </a:xfrm>
              <a:prstGeom prst="line">
                <a:avLst/>
              </a:prstGeom>
              <a:noFill/>
              <a:ln w="6350" cap="flat" cmpd="sng" algn="ctr">
                <a:solidFill>
                  <a:sysClr val="windowText" lastClr="000000">
                    <a:lumMod val="75000"/>
                    <a:lumOff val="25000"/>
                  </a:sysClr>
                </a:solidFill>
                <a:prstDash val="solid"/>
                <a:miter lim="800000"/>
              </a:ln>
              <a:effectLst/>
            </p:spPr>
          </p:cxnSp>
        </p:grpSp>
      </p:grpSp>
      <p:sp>
        <p:nvSpPr>
          <p:cNvPr id="167" name="TextBox 166">
            <a:extLst>
              <a:ext uri="{FF2B5EF4-FFF2-40B4-BE49-F238E27FC236}">
                <a16:creationId xmlns:a16="http://schemas.microsoft.com/office/drawing/2014/main" id="{633919B3-CFB0-463A-8C1C-19C14238441C}"/>
              </a:ext>
            </a:extLst>
          </p:cNvPr>
          <p:cNvSpPr txBox="1"/>
          <p:nvPr/>
        </p:nvSpPr>
        <p:spPr>
          <a:xfrm>
            <a:off x="6572243" y="2443046"/>
            <a:ext cx="1692515" cy="646331"/>
          </a:xfrm>
          <a:prstGeom prst="rect">
            <a:avLst/>
          </a:prstGeom>
          <a:noFill/>
        </p:spPr>
        <p:txBody>
          <a:bodyPr wrap="square" rtlCol="0">
            <a:spAutoFit/>
          </a:bodyPr>
          <a:lstStyle/>
          <a:p>
            <a:pPr marL="173736" marR="0" lvl="0" indent="-173736"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itchFamily="34" charset="0"/>
                <a:ea typeface="+mn-ea"/>
                <a:cs typeface="+mn-cs"/>
              </a:rPr>
              <a:t>Supervisor’s Assessment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2000" fill="hold"/>
                                        <p:tgtEl>
                                          <p:spTgt spid="157"/>
                                        </p:tgtEl>
                                        <p:attrNameLst>
                                          <p:attrName>ppt_x</p:attrName>
                                        </p:attrNameLst>
                                      </p:cBhvr>
                                      <p:tavLst>
                                        <p:tav tm="0">
                                          <p:val>
                                            <p:strVal val="#ppt_x"/>
                                          </p:val>
                                        </p:tav>
                                        <p:tav tm="100000">
                                          <p:val>
                                            <p:strVal val="#ppt_x"/>
                                          </p:val>
                                        </p:tav>
                                      </p:tavLst>
                                    </p:anim>
                                    <p:anim calcmode="lin" valueType="num">
                                      <p:cBhvr additive="base">
                                        <p:cTn id="8" dur="2000" fill="hold"/>
                                        <p:tgtEl>
                                          <p:spTgt spid="15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additive="base">
                                        <p:cTn id="12" dur="2000" fill="hold"/>
                                        <p:tgtEl>
                                          <p:spTgt spid="135"/>
                                        </p:tgtEl>
                                        <p:attrNameLst>
                                          <p:attrName>ppt_x</p:attrName>
                                        </p:attrNameLst>
                                      </p:cBhvr>
                                      <p:tavLst>
                                        <p:tav tm="0">
                                          <p:val>
                                            <p:strVal val="0-#ppt_w/2"/>
                                          </p:val>
                                        </p:tav>
                                        <p:tav tm="100000">
                                          <p:val>
                                            <p:strVal val="#ppt_x"/>
                                          </p:val>
                                        </p:tav>
                                      </p:tavLst>
                                    </p:anim>
                                    <p:anim calcmode="lin" valueType="num">
                                      <p:cBhvr additive="base">
                                        <p:cTn id="13" dur="2000" fill="hold"/>
                                        <p:tgtEl>
                                          <p:spTgt spid="13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1" fill="hold" nodeType="after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2000" fill="hold"/>
                                        <p:tgtEl>
                                          <p:spTgt spid="146"/>
                                        </p:tgtEl>
                                        <p:attrNameLst>
                                          <p:attrName>ppt_x</p:attrName>
                                        </p:attrNameLst>
                                      </p:cBhvr>
                                      <p:tavLst>
                                        <p:tav tm="0">
                                          <p:val>
                                            <p:strVal val="#ppt_x"/>
                                          </p:val>
                                        </p:tav>
                                        <p:tav tm="100000">
                                          <p:val>
                                            <p:strVal val="#ppt_x"/>
                                          </p:val>
                                        </p:tav>
                                      </p:tavLst>
                                    </p:anim>
                                    <p:anim calcmode="lin" valueType="num">
                                      <p:cBhvr additive="base">
                                        <p:cTn id="18" dur="2000" fill="hold"/>
                                        <p:tgtEl>
                                          <p:spTgt spid="146"/>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additive="base">
                                        <p:cTn id="22" dur="1000" fill="hold"/>
                                        <p:tgtEl>
                                          <p:spTgt spid="167"/>
                                        </p:tgtEl>
                                        <p:attrNameLst>
                                          <p:attrName>ppt_x</p:attrName>
                                        </p:attrNameLst>
                                      </p:cBhvr>
                                      <p:tavLst>
                                        <p:tav tm="0">
                                          <p:val>
                                            <p:strVal val="1+#ppt_w/2"/>
                                          </p:val>
                                        </p:tav>
                                        <p:tav tm="100000">
                                          <p:val>
                                            <p:strVal val="#ppt_x"/>
                                          </p:val>
                                        </p:tav>
                                      </p:tavLst>
                                    </p:anim>
                                    <p:anim calcmode="lin" valueType="num">
                                      <p:cBhvr additive="base">
                                        <p:cTn id="23" dur="1000" fill="hold"/>
                                        <p:tgtEl>
                                          <p:spTgt spid="167"/>
                                        </p:tgtEl>
                                        <p:attrNameLst>
                                          <p:attrName>ppt_y</p:attrName>
                                        </p:attrNameLst>
                                      </p:cBhvr>
                                      <p:tavLst>
                                        <p:tav tm="0">
                                          <p:val>
                                            <p:strVal val="#ppt_y"/>
                                          </p:val>
                                        </p:tav>
                                        <p:tav tm="100000">
                                          <p:val>
                                            <p:strVal val="#ppt_y"/>
                                          </p:val>
                                        </p:tav>
                                      </p:tavLst>
                                    </p:anim>
                                  </p:childTnLst>
                                </p:cTn>
                              </p:par>
                            </p:childTnLst>
                          </p:cTn>
                        </p:par>
                        <p:par>
                          <p:cTn id="24" fill="hold">
                            <p:stCondLst>
                              <p:cond delay="7000"/>
                            </p:stCondLst>
                            <p:childTnLst>
                              <p:par>
                                <p:cTn id="25" presetID="2" presetClass="entr" presetSubtype="2"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additive="base">
                                        <p:cTn id="27" dur="2000" fill="hold"/>
                                        <p:tgtEl>
                                          <p:spTgt spid="116"/>
                                        </p:tgtEl>
                                        <p:attrNameLst>
                                          <p:attrName>ppt_x</p:attrName>
                                        </p:attrNameLst>
                                      </p:cBhvr>
                                      <p:tavLst>
                                        <p:tav tm="0">
                                          <p:val>
                                            <p:strVal val="1+#ppt_w/2"/>
                                          </p:val>
                                        </p:tav>
                                        <p:tav tm="100000">
                                          <p:val>
                                            <p:strVal val="#ppt_x"/>
                                          </p:val>
                                        </p:tav>
                                      </p:tavLst>
                                    </p:anim>
                                    <p:anim calcmode="lin" valueType="num">
                                      <p:cBhvr additive="base">
                                        <p:cTn id="28" dur="2000" fill="hold"/>
                                        <p:tgtEl>
                                          <p:spTgt spid="116"/>
                                        </p:tgtEl>
                                        <p:attrNameLst>
                                          <p:attrName>ppt_y</p:attrName>
                                        </p:attrNameLst>
                                      </p:cBhvr>
                                      <p:tavLst>
                                        <p:tav tm="0">
                                          <p:val>
                                            <p:strVal val="#ppt_y"/>
                                          </p:val>
                                        </p:tav>
                                        <p:tav tm="100000">
                                          <p:val>
                                            <p:strVal val="#ppt_y"/>
                                          </p:val>
                                        </p:tav>
                                      </p:tavLst>
                                    </p:anim>
                                  </p:childTnLst>
                                </p:cTn>
                              </p:par>
                            </p:childTnLst>
                          </p:cTn>
                        </p:par>
                        <p:par>
                          <p:cTn id="29" fill="hold">
                            <p:stCondLst>
                              <p:cond delay="9000"/>
                            </p:stCondLst>
                            <p:childTnLst>
                              <p:par>
                                <p:cTn id="30" presetID="53" presetClass="entr" presetSubtype="16" fill="hold" nodeType="afterEffect">
                                  <p:stCondLst>
                                    <p:cond delay="0"/>
                                  </p:stCondLst>
                                  <p:childTnLst>
                                    <p:set>
                                      <p:cBhvr>
                                        <p:cTn id="31" dur="1" fill="hold">
                                          <p:stCondLst>
                                            <p:cond delay="0"/>
                                          </p:stCondLst>
                                        </p:cTn>
                                        <p:tgtEl>
                                          <p:spTgt spid="127"/>
                                        </p:tgtEl>
                                        <p:attrNameLst>
                                          <p:attrName>style.visibility</p:attrName>
                                        </p:attrNameLst>
                                      </p:cBhvr>
                                      <p:to>
                                        <p:strVal val="visible"/>
                                      </p:to>
                                    </p:set>
                                    <p:anim calcmode="lin" valueType="num">
                                      <p:cBhvr>
                                        <p:cTn id="32" dur="2000" fill="hold"/>
                                        <p:tgtEl>
                                          <p:spTgt spid="127"/>
                                        </p:tgtEl>
                                        <p:attrNameLst>
                                          <p:attrName>ppt_w</p:attrName>
                                        </p:attrNameLst>
                                      </p:cBhvr>
                                      <p:tavLst>
                                        <p:tav tm="0">
                                          <p:val>
                                            <p:fltVal val="0"/>
                                          </p:val>
                                        </p:tav>
                                        <p:tav tm="100000">
                                          <p:val>
                                            <p:strVal val="#ppt_w"/>
                                          </p:val>
                                        </p:tav>
                                      </p:tavLst>
                                    </p:anim>
                                    <p:anim calcmode="lin" valueType="num">
                                      <p:cBhvr>
                                        <p:cTn id="33" dur="2000" fill="hold"/>
                                        <p:tgtEl>
                                          <p:spTgt spid="127"/>
                                        </p:tgtEl>
                                        <p:attrNameLst>
                                          <p:attrName>ppt_h</p:attrName>
                                        </p:attrNameLst>
                                      </p:cBhvr>
                                      <p:tavLst>
                                        <p:tav tm="0">
                                          <p:val>
                                            <p:fltVal val="0"/>
                                          </p:val>
                                        </p:tav>
                                        <p:tav tm="100000">
                                          <p:val>
                                            <p:strVal val="#ppt_h"/>
                                          </p:val>
                                        </p:tav>
                                      </p:tavLst>
                                    </p:anim>
                                    <p:animEffect transition="in" filter="fade">
                                      <p:cBhvr>
                                        <p:cTn id="34"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8553B80A-516A-406F-B6F9-3A559B37BEF2}"/>
              </a:ext>
            </a:extLst>
          </p:cNvPr>
          <p:cNvGrpSpPr/>
          <p:nvPr/>
        </p:nvGrpSpPr>
        <p:grpSpPr>
          <a:xfrm>
            <a:off x="1291775" y="1210344"/>
            <a:ext cx="6286518" cy="5358083"/>
            <a:chOff x="1810523" y="1106187"/>
            <a:chExt cx="5522955" cy="5435600"/>
          </a:xfrm>
        </p:grpSpPr>
        <p:pic>
          <p:nvPicPr>
            <p:cNvPr id="70" name="Picture 69">
              <a:extLst>
                <a:ext uri="{FF2B5EF4-FFF2-40B4-BE49-F238E27FC236}">
                  <a16:creationId xmlns:a16="http://schemas.microsoft.com/office/drawing/2014/main" id="{721DFB9D-8643-47E7-AF01-64D6574F96BB}"/>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854200" y="1106187"/>
              <a:ext cx="5435600" cy="5435600"/>
            </a:xfrm>
            <a:prstGeom prst="ellipse">
              <a:avLst/>
            </a:prstGeom>
            <a:ln>
              <a:noFill/>
            </a:ln>
            <a:effectLst>
              <a:softEdge rad="112500"/>
            </a:effectLst>
          </p:spPr>
        </p:pic>
        <p:sp>
          <p:nvSpPr>
            <p:cNvPr id="71" name="Oval 70">
              <a:extLst>
                <a:ext uri="{FF2B5EF4-FFF2-40B4-BE49-F238E27FC236}">
                  <a16:creationId xmlns:a16="http://schemas.microsoft.com/office/drawing/2014/main" id="{30CAC595-14B5-45A9-BDB2-DA9DBFFCCD87}"/>
                </a:ext>
              </a:extLst>
            </p:cNvPr>
            <p:cNvSpPr/>
            <p:nvPr/>
          </p:nvSpPr>
          <p:spPr>
            <a:xfrm>
              <a:off x="1810523" y="1144745"/>
              <a:ext cx="5522955" cy="5358484"/>
            </a:xfrm>
            <a:prstGeom prst="ellipse">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BFCF50F3-237E-4DE9-BCD0-64E233B48737}"/>
              </a:ext>
            </a:extLst>
          </p:cNvPr>
          <p:cNvSpPr>
            <a:spLocks noGrp="1"/>
          </p:cNvSpPr>
          <p:nvPr>
            <p:ph type="title"/>
          </p:nvPr>
        </p:nvSpPr>
        <p:spPr/>
        <p:txBody>
          <a:bodyPr>
            <a:noAutofit/>
          </a:bodyPr>
          <a:lstStyle/>
          <a:p>
            <a:r>
              <a:rPr lang="en-US" dirty="0"/>
              <a:t>The Pay Pool Process</a:t>
            </a:r>
          </a:p>
        </p:txBody>
      </p:sp>
      <p:sp>
        <p:nvSpPr>
          <p:cNvPr id="4" name="Slide Number Placeholder 3">
            <a:extLst>
              <a:ext uri="{FF2B5EF4-FFF2-40B4-BE49-F238E27FC236}">
                <a16:creationId xmlns:a16="http://schemas.microsoft.com/office/drawing/2014/main" id="{5D67F22F-72F0-425F-BC22-DC906F8CB22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ACD0B-C28B-43EC-8BAD-9AD42B47F861}" type="slidenum">
              <a:rPr kumimoji="0" lang="en-US" sz="1000" b="0" i="0" u="none" strike="noStrike" kern="1200" cap="none" spc="0" normalizeH="0" baseline="0" noProof="0" smtClean="0">
                <a:ln>
                  <a:noFill/>
                </a:ln>
                <a:solidFill>
                  <a:srgbClr val="1F497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F497D"/>
              </a:solidFill>
              <a:effectLst/>
              <a:uLnTx/>
              <a:uFillTx/>
              <a:latin typeface="Calibri"/>
              <a:ea typeface="+mn-ea"/>
              <a:cs typeface="+mn-cs"/>
            </a:endParaRPr>
          </a:p>
        </p:txBody>
      </p:sp>
      <p:sp>
        <p:nvSpPr>
          <p:cNvPr id="62" name="Arrow: Right 61">
            <a:extLst>
              <a:ext uri="{FF2B5EF4-FFF2-40B4-BE49-F238E27FC236}">
                <a16:creationId xmlns:a16="http://schemas.microsoft.com/office/drawing/2014/main" id="{CB250B9A-DA85-4B70-BF59-9837E77B9746}"/>
              </a:ext>
            </a:extLst>
          </p:cNvPr>
          <p:cNvSpPr/>
          <p:nvPr/>
        </p:nvSpPr>
        <p:spPr>
          <a:xfrm>
            <a:off x="1009650" y="1323469"/>
            <a:ext cx="7524749" cy="4726145"/>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3" name="Freeform: Shape 62">
            <a:extLst>
              <a:ext uri="{FF2B5EF4-FFF2-40B4-BE49-F238E27FC236}">
                <a16:creationId xmlns:a16="http://schemas.microsoft.com/office/drawing/2014/main" id="{BD007FB7-191D-40E0-8F27-D74C27F9DC34}"/>
              </a:ext>
            </a:extLst>
          </p:cNvPr>
          <p:cNvSpPr/>
          <p:nvPr/>
        </p:nvSpPr>
        <p:spPr>
          <a:xfrm>
            <a:off x="666054" y="2741312"/>
            <a:ext cx="1316568"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Employee Self- and Supervisory Assessments</a:t>
            </a:r>
          </a:p>
        </p:txBody>
      </p:sp>
      <p:sp>
        <p:nvSpPr>
          <p:cNvPr id="64" name="Freeform: Shape 63">
            <a:extLst>
              <a:ext uri="{FF2B5EF4-FFF2-40B4-BE49-F238E27FC236}">
                <a16:creationId xmlns:a16="http://schemas.microsoft.com/office/drawing/2014/main" id="{54641581-D019-4A9B-8F47-93F88F6C59DD}"/>
              </a:ext>
            </a:extLst>
          </p:cNvPr>
          <p:cNvSpPr/>
          <p:nvPr/>
        </p:nvSpPr>
        <p:spPr>
          <a:xfrm>
            <a:off x="2043549" y="2741312"/>
            <a:ext cx="1218530"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Prepare Pay Panel Forms and Tools</a:t>
            </a:r>
          </a:p>
        </p:txBody>
      </p:sp>
      <p:sp>
        <p:nvSpPr>
          <p:cNvPr id="65" name="Freeform: Shape 64">
            <a:extLst>
              <a:ext uri="{FF2B5EF4-FFF2-40B4-BE49-F238E27FC236}">
                <a16:creationId xmlns:a16="http://schemas.microsoft.com/office/drawing/2014/main" id="{36834A64-8DD8-4710-8551-A76C702D1DF4}"/>
              </a:ext>
            </a:extLst>
          </p:cNvPr>
          <p:cNvSpPr/>
          <p:nvPr/>
        </p:nvSpPr>
        <p:spPr>
          <a:xfrm>
            <a:off x="3323006" y="2741312"/>
            <a:ext cx="1218530"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Sub-Panel Meetings</a:t>
            </a:r>
          </a:p>
          <a:p>
            <a:pPr marL="0" marR="0" lvl="0" indent="0" algn="ctr" defTabSz="666750" rtl="0" eaLnBrk="1" fontAlgn="auto" latinLnBrk="0" hangingPunct="1">
              <a:lnSpc>
                <a:spcPct val="90000"/>
              </a:lnSpc>
              <a:spcBef>
                <a:spcPct val="0"/>
              </a:spcBef>
              <a:spcAft>
                <a:spcPct val="35000"/>
              </a:spcAft>
              <a:buClrTx/>
              <a:buSzTx/>
              <a:buFontTx/>
              <a:buNone/>
              <a:tabLst/>
              <a:defRPr/>
            </a:pPr>
            <a:r>
              <a:rPr lang="en-US" sz="1200" i="1" dirty="0">
                <a:solidFill>
                  <a:prstClr val="white"/>
                </a:solidFill>
                <a:latin typeface="Calibri" panose="020F0502020204030204"/>
              </a:rPr>
              <a:t>(If applicable)</a:t>
            </a:r>
            <a:endParaRPr kumimoji="0" lang="en-US" sz="1200" b="0" i="1" u="none" strike="noStrike" kern="1200" cap="none" spc="0" normalizeH="0" baseline="0" noProof="0" dirty="0">
              <a:ln>
                <a:noFill/>
              </a:ln>
              <a:solidFill>
                <a:prstClr val="white"/>
              </a:solidFill>
              <a:effectLst/>
              <a:uLnTx/>
              <a:uFillTx/>
              <a:latin typeface="Calibri" panose="020F0502020204030204"/>
            </a:endParaRPr>
          </a:p>
        </p:txBody>
      </p:sp>
      <p:sp>
        <p:nvSpPr>
          <p:cNvPr id="66" name="Freeform: Shape 65">
            <a:extLst>
              <a:ext uri="{FF2B5EF4-FFF2-40B4-BE49-F238E27FC236}">
                <a16:creationId xmlns:a16="http://schemas.microsoft.com/office/drawing/2014/main" id="{DDCE576C-EC64-41B5-9D4E-3686E6D24641}"/>
              </a:ext>
            </a:extLst>
          </p:cNvPr>
          <p:cNvSpPr/>
          <p:nvPr/>
        </p:nvSpPr>
        <p:spPr>
          <a:xfrm>
            <a:off x="4591050" y="2741312"/>
            <a:ext cx="1218530"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Pay Pool Panel Process</a:t>
            </a:r>
          </a:p>
        </p:txBody>
      </p:sp>
      <p:sp>
        <p:nvSpPr>
          <p:cNvPr id="67" name="Freeform: Shape 66">
            <a:extLst>
              <a:ext uri="{FF2B5EF4-FFF2-40B4-BE49-F238E27FC236}">
                <a16:creationId xmlns:a16="http://schemas.microsoft.com/office/drawing/2014/main" id="{99850E8B-732E-4271-91EB-DC3CF4465E13}"/>
              </a:ext>
            </a:extLst>
          </p:cNvPr>
          <p:cNvSpPr/>
          <p:nvPr/>
        </p:nvSpPr>
        <p:spPr>
          <a:xfrm>
            <a:off x="5881920" y="2741312"/>
            <a:ext cx="1218530"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CCAS Pay Adjustments</a:t>
            </a:r>
          </a:p>
        </p:txBody>
      </p:sp>
      <p:sp>
        <p:nvSpPr>
          <p:cNvPr id="68" name="Freeform: Shape 67">
            <a:extLst>
              <a:ext uri="{FF2B5EF4-FFF2-40B4-BE49-F238E27FC236}">
                <a16:creationId xmlns:a16="http://schemas.microsoft.com/office/drawing/2014/main" id="{33236DD4-ED4F-4357-8794-9EF9C3AC4F55}"/>
              </a:ext>
            </a:extLst>
          </p:cNvPr>
          <p:cNvSpPr/>
          <p:nvPr/>
        </p:nvSpPr>
        <p:spPr>
          <a:xfrm>
            <a:off x="7161376" y="2741312"/>
            <a:ext cx="1268946" cy="1890458"/>
          </a:xfrm>
          <a:custGeom>
            <a:avLst/>
            <a:gdLst>
              <a:gd name="connsiteX0" fmla="*/ 0 w 1218530"/>
              <a:gd name="connsiteY0" fmla="*/ 203092 h 1890458"/>
              <a:gd name="connsiteX1" fmla="*/ 203092 w 1218530"/>
              <a:gd name="connsiteY1" fmla="*/ 0 h 1890458"/>
              <a:gd name="connsiteX2" fmla="*/ 1015438 w 1218530"/>
              <a:gd name="connsiteY2" fmla="*/ 0 h 1890458"/>
              <a:gd name="connsiteX3" fmla="*/ 1218530 w 1218530"/>
              <a:gd name="connsiteY3" fmla="*/ 203092 h 1890458"/>
              <a:gd name="connsiteX4" fmla="*/ 1218530 w 1218530"/>
              <a:gd name="connsiteY4" fmla="*/ 1687366 h 1890458"/>
              <a:gd name="connsiteX5" fmla="*/ 1015438 w 1218530"/>
              <a:gd name="connsiteY5" fmla="*/ 1890458 h 1890458"/>
              <a:gd name="connsiteX6" fmla="*/ 203092 w 1218530"/>
              <a:gd name="connsiteY6" fmla="*/ 1890458 h 1890458"/>
              <a:gd name="connsiteX7" fmla="*/ 0 w 1218530"/>
              <a:gd name="connsiteY7" fmla="*/ 1687366 h 1890458"/>
              <a:gd name="connsiteX8" fmla="*/ 0 w 1218530"/>
              <a:gd name="connsiteY8" fmla="*/ 203092 h 189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530" h="1890458">
                <a:moveTo>
                  <a:pt x="0" y="203092"/>
                </a:moveTo>
                <a:cubicBezTo>
                  <a:pt x="0" y="90927"/>
                  <a:pt x="90927" y="0"/>
                  <a:pt x="203092" y="0"/>
                </a:cubicBezTo>
                <a:lnTo>
                  <a:pt x="1015438" y="0"/>
                </a:lnTo>
                <a:cubicBezTo>
                  <a:pt x="1127603" y="0"/>
                  <a:pt x="1218530" y="90927"/>
                  <a:pt x="1218530" y="203092"/>
                </a:cubicBezTo>
                <a:lnTo>
                  <a:pt x="1218530" y="1687366"/>
                </a:lnTo>
                <a:cubicBezTo>
                  <a:pt x="1218530" y="1799531"/>
                  <a:pt x="1127603" y="1890458"/>
                  <a:pt x="1015438" y="1890458"/>
                </a:cubicBezTo>
                <a:lnTo>
                  <a:pt x="203092" y="1890458"/>
                </a:lnTo>
                <a:cubicBezTo>
                  <a:pt x="90927" y="1890458"/>
                  <a:pt x="0" y="1799531"/>
                  <a:pt x="0" y="1687366"/>
                </a:cubicBezTo>
                <a:lnTo>
                  <a:pt x="0" y="203092"/>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634" tIns="116634" rIns="116634" bIns="116634" numCol="1" spcCol="1270" anchor="ctr" anchorCtr="0">
            <a:noAutofit/>
          </a:bodyPr>
          <a:lstStyle/>
          <a:p>
            <a:pPr marL="0" marR="0" lvl="0" indent="0" algn="ctr" defTabSz="666750" rtl="0" eaLnBrk="1" fontAlgn="auto" latinLnBrk="0" hangingPunct="1">
              <a:lnSpc>
                <a:spcPct val="90000"/>
              </a:lnSpc>
              <a:spcBef>
                <a:spcPts val="60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Discuss CCAS Results</a:t>
            </a:r>
          </a:p>
          <a:p>
            <a:pPr marL="0" marR="0" lvl="0" indent="0" algn="ctr" defTabSz="666750" rtl="0" eaLnBrk="1" fontAlgn="auto" latinLnBrk="0" hangingPunct="1">
              <a:lnSpc>
                <a:spcPct val="90000"/>
              </a:lnSpc>
              <a:spcBef>
                <a:spcPts val="400"/>
              </a:spcBef>
              <a:spcAft>
                <a:spcPts val="42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(Individual and Group)</a:t>
            </a:r>
          </a:p>
        </p:txBody>
      </p:sp>
    </p:spTree>
    <p:extLst>
      <p:ext uri="{BB962C8B-B14F-4D97-AF65-F5344CB8AC3E}">
        <p14:creationId xmlns:p14="http://schemas.microsoft.com/office/powerpoint/2010/main" val="26587940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50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2000" fill="hold"/>
                                        <p:tgtEl>
                                          <p:spTgt spid="63"/>
                                        </p:tgtEl>
                                        <p:attrNameLst>
                                          <p:attrName>ppt_x</p:attrName>
                                        </p:attrNameLst>
                                      </p:cBhvr>
                                      <p:tavLst>
                                        <p:tav tm="0">
                                          <p:val>
                                            <p:strVal val="0-#ppt_w/2"/>
                                          </p:val>
                                        </p:tav>
                                        <p:tav tm="100000">
                                          <p:val>
                                            <p:strVal val="#ppt_x"/>
                                          </p:val>
                                        </p:tav>
                                      </p:tavLst>
                                    </p:anim>
                                    <p:anim calcmode="lin" valueType="num">
                                      <p:cBhvr additive="base">
                                        <p:cTn id="13" dur="20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additive="base">
                                        <p:cTn id="18" dur="2000" fill="hold"/>
                                        <p:tgtEl>
                                          <p:spTgt spid="64"/>
                                        </p:tgtEl>
                                        <p:attrNameLst>
                                          <p:attrName>ppt_x</p:attrName>
                                        </p:attrNameLst>
                                      </p:cBhvr>
                                      <p:tavLst>
                                        <p:tav tm="0">
                                          <p:val>
                                            <p:strVal val="0-#ppt_w/2"/>
                                          </p:val>
                                        </p:tav>
                                        <p:tav tm="100000">
                                          <p:val>
                                            <p:strVal val="#ppt_x"/>
                                          </p:val>
                                        </p:tav>
                                      </p:tavLst>
                                    </p:anim>
                                    <p:anim calcmode="lin" valueType="num">
                                      <p:cBhvr additive="base">
                                        <p:cTn id="19" dur="2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2000" fill="hold"/>
                                        <p:tgtEl>
                                          <p:spTgt spid="65"/>
                                        </p:tgtEl>
                                        <p:attrNameLst>
                                          <p:attrName>ppt_x</p:attrName>
                                        </p:attrNameLst>
                                      </p:cBhvr>
                                      <p:tavLst>
                                        <p:tav tm="0">
                                          <p:val>
                                            <p:strVal val="0-#ppt_w/2"/>
                                          </p:val>
                                        </p:tav>
                                        <p:tav tm="100000">
                                          <p:val>
                                            <p:strVal val="#ppt_x"/>
                                          </p:val>
                                        </p:tav>
                                      </p:tavLst>
                                    </p:anim>
                                    <p:anim calcmode="lin" valueType="num">
                                      <p:cBhvr additive="base">
                                        <p:cTn id="25" dur="2000" fill="hold"/>
                                        <p:tgtEl>
                                          <p:spTgt spid="6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2000" fill="hold"/>
                                        <p:tgtEl>
                                          <p:spTgt spid="66"/>
                                        </p:tgtEl>
                                        <p:attrNameLst>
                                          <p:attrName>ppt_x</p:attrName>
                                        </p:attrNameLst>
                                      </p:cBhvr>
                                      <p:tavLst>
                                        <p:tav tm="0">
                                          <p:val>
                                            <p:strVal val="0-#ppt_w/2"/>
                                          </p:val>
                                        </p:tav>
                                        <p:tav tm="100000">
                                          <p:val>
                                            <p:strVal val="#ppt_x"/>
                                          </p:val>
                                        </p:tav>
                                      </p:tavLst>
                                    </p:anim>
                                    <p:anim calcmode="lin" valueType="num">
                                      <p:cBhvr additive="base">
                                        <p:cTn id="31" dur="2000" fill="hold"/>
                                        <p:tgtEl>
                                          <p:spTgt spid="6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2000" fill="hold"/>
                                        <p:tgtEl>
                                          <p:spTgt spid="67"/>
                                        </p:tgtEl>
                                        <p:attrNameLst>
                                          <p:attrName>ppt_x</p:attrName>
                                        </p:attrNameLst>
                                      </p:cBhvr>
                                      <p:tavLst>
                                        <p:tav tm="0">
                                          <p:val>
                                            <p:strVal val="0-#ppt_w/2"/>
                                          </p:val>
                                        </p:tav>
                                        <p:tav tm="100000">
                                          <p:val>
                                            <p:strVal val="#ppt_x"/>
                                          </p:val>
                                        </p:tav>
                                      </p:tavLst>
                                    </p:anim>
                                    <p:anim calcmode="lin" valueType="num">
                                      <p:cBhvr additive="base">
                                        <p:cTn id="37" dur="2000" fill="hold"/>
                                        <p:tgtEl>
                                          <p:spTgt spid="6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2000" fill="hold"/>
                                        <p:tgtEl>
                                          <p:spTgt spid="68"/>
                                        </p:tgtEl>
                                        <p:attrNameLst>
                                          <p:attrName>ppt_x</p:attrName>
                                        </p:attrNameLst>
                                      </p:cBhvr>
                                      <p:tavLst>
                                        <p:tav tm="0">
                                          <p:val>
                                            <p:strVal val="0-#ppt_w/2"/>
                                          </p:val>
                                        </p:tav>
                                        <p:tav tm="100000">
                                          <p:val>
                                            <p:strVal val="#ppt_x"/>
                                          </p:val>
                                        </p:tav>
                                      </p:tavLst>
                                    </p:anim>
                                    <p:anim calcmode="lin" valueType="num">
                                      <p:cBhvr additive="base">
                                        <p:cTn id="43" dur="2000" fill="hold"/>
                                        <p:tgtEl>
                                          <p:spTgt spid="68"/>
                                        </p:tgtEl>
                                        <p:attrNameLst>
                                          <p:attrName>ppt_y</p:attrName>
                                        </p:attrNameLst>
                                      </p:cBhvr>
                                      <p:tavLst>
                                        <p:tav tm="0">
                                          <p:val>
                                            <p:strVal val="0-#ppt_h/2"/>
                                          </p:val>
                                        </p:tav>
                                        <p:tav tm="100000">
                                          <p:val>
                                            <p:strVal val="#ppt_y"/>
                                          </p:val>
                                        </p:tav>
                                      </p:tavLst>
                                    </p:anim>
                                  </p:childTnLst>
                                </p:cTn>
                              </p:par>
                              <p:par>
                                <p:cTn id="44" presetID="53" presetClass="entr" presetSubtype="16"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p:cTn id="46" dur="2000" fill="hold"/>
                                        <p:tgtEl>
                                          <p:spTgt spid="69"/>
                                        </p:tgtEl>
                                        <p:attrNameLst>
                                          <p:attrName>ppt_w</p:attrName>
                                        </p:attrNameLst>
                                      </p:cBhvr>
                                      <p:tavLst>
                                        <p:tav tm="0">
                                          <p:val>
                                            <p:fltVal val="0"/>
                                          </p:val>
                                        </p:tav>
                                        <p:tav tm="100000">
                                          <p:val>
                                            <p:strVal val="#ppt_w"/>
                                          </p:val>
                                        </p:tav>
                                      </p:tavLst>
                                    </p:anim>
                                    <p:anim calcmode="lin" valueType="num">
                                      <p:cBhvr>
                                        <p:cTn id="47" dur="2000" fill="hold"/>
                                        <p:tgtEl>
                                          <p:spTgt spid="69"/>
                                        </p:tgtEl>
                                        <p:attrNameLst>
                                          <p:attrName>ppt_h</p:attrName>
                                        </p:attrNameLst>
                                      </p:cBhvr>
                                      <p:tavLst>
                                        <p:tav tm="0">
                                          <p:val>
                                            <p:fltVal val="0"/>
                                          </p:val>
                                        </p:tav>
                                        <p:tav tm="100000">
                                          <p:val>
                                            <p:strVal val="#ppt_h"/>
                                          </p:val>
                                        </p:tav>
                                      </p:tavLst>
                                    </p:anim>
                                    <p:animEffect transition="in" filter="fade">
                                      <p:cBhvr>
                                        <p:cTn id="48"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113139" y="944592"/>
            <a:ext cx="8917722" cy="4968815"/>
          </a:xfrm>
        </p:spPr>
        <p:txBody>
          <a:bodyPr/>
          <a:lstStyle/>
          <a:p>
            <a:pPr marL="342900" lvl="1" indent="-342900">
              <a:lnSpc>
                <a:spcPct val="100000"/>
              </a:lnSpc>
              <a:spcBef>
                <a:spcPts val="0"/>
              </a:spcBef>
              <a:spcAft>
                <a:spcPts val="300"/>
              </a:spcAft>
            </a:pPr>
            <a:r>
              <a:rPr lang="en-US" sz="2000" dirty="0"/>
              <a:t>Review organizational goals and priorities at start of appraisal cycle</a:t>
            </a:r>
          </a:p>
          <a:p>
            <a:pPr marL="342900" lvl="1" indent="-342900">
              <a:lnSpc>
                <a:spcPct val="100000"/>
              </a:lnSpc>
              <a:spcBef>
                <a:spcPts val="0"/>
              </a:spcBef>
              <a:spcAft>
                <a:spcPts val="300"/>
              </a:spcAft>
            </a:pPr>
            <a:r>
              <a:rPr lang="en-US" sz="2000" dirty="0"/>
              <a:t>Initiate annual contribution planning and explain Expected Contribution Range (ECR)</a:t>
            </a:r>
          </a:p>
          <a:p>
            <a:pPr marL="342900" lvl="1" indent="-342900">
              <a:lnSpc>
                <a:spcPct val="100000"/>
              </a:lnSpc>
              <a:spcBef>
                <a:spcPts val="0"/>
              </a:spcBef>
              <a:spcAft>
                <a:spcPts val="300"/>
              </a:spcAft>
            </a:pPr>
            <a:r>
              <a:rPr lang="en-US" sz="2000" dirty="0">
                <a:solidFill>
                  <a:schemeClr val="tx1">
                    <a:lumMod val="50000"/>
                  </a:schemeClr>
                </a:solidFill>
              </a:rPr>
              <a:t>Monitor and document employee progress and provide coaching/feedback throughout appraisal cycle</a:t>
            </a:r>
          </a:p>
          <a:p>
            <a:pPr marL="342900" lvl="1" indent="-342900">
              <a:lnSpc>
                <a:spcPct val="100000"/>
              </a:lnSpc>
              <a:spcBef>
                <a:spcPts val="0"/>
              </a:spcBef>
              <a:spcAft>
                <a:spcPts val="300"/>
              </a:spcAft>
            </a:pPr>
            <a:r>
              <a:rPr lang="en-US" sz="2000" dirty="0">
                <a:solidFill>
                  <a:schemeClr val="tx1">
                    <a:lumMod val="50000"/>
                  </a:schemeClr>
                </a:solidFill>
              </a:rPr>
              <a:t>Address contribution and/or performance issues immediately upon identification </a:t>
            </a:r>
          </a:p>
          <a:p>
            <a:pPr marL="342900" lvl="1" indent="-342900">
              <a:lnSpc>
                <a:spcPct val="100000"/>
              </a:lnSpc>
              <a:spcBef>
                <a:spcPts val="0"/>
              </a:spcBef>
              <a:spcAft>
                <a:spcPts val="300"/>
              </a:spcAft>
            </a:pPr>
            <a:r>
              <a:rPr lang="en-US" sz="2000" dirty="0">
                <a:solidFill>
                  <a:schemeClr val="tx1">
                    <a:lumMod val="50000"/>
                  </a:schemeClr>
                </a:solidFill>
              </a:rPr>
              <a:t>Provide mentoring for career development</a:t>
            </a:r>
          </a:p>
          <a:p>
            <a:pPr marL="342900" lvl="1" indent="-342900">
              <a:lnSpc>
                <a:spcPct val="100000"/>
              </a:lnSpc>
              <a:spcBef>
                <a:spcPts val="0"/>
              </a:spcBef>
              <a:spcAft>
                <a:spcPts val="300"/>
              </a:spcAft>
            </a:pPr>
            <a:r>
              <a:rPr lang="en-US" sz="2000" dirty="0">
                <a:solidFill>
                  <a:schemeClr val="tx1">
                    <a:lumMod val="50000"/>
                  </a:schemeClr>
                </a:solidFill>
              </a:rPr>
              <a:t>Conduct a formal Mid-Point Review</a:t>
            </a:r>
          </a:p>
          <a:p>
            <a:pPr marL="342900" lvl="1" indent="-342900">
              <a:lnSpc>
                <a:spcPct val="100000"/>
              </a:lnSpc>
              <a:spcBef>
                <a:spcPts val="0"/>
              </a:spcBef>
              <a:spcAft>
                <a:spcPts val="300"/>
              </a:spcAft>
            </a:pPr>
            <a:r>
              <a:rPr lang="en-US" sz="2000" dirty="0">
                <a:solidFill>
                  <a:schemeClr val="tx1">
                    <a:lumMod val="50000"/>
                  </a:schemeClr>
                </a:solidFill>
              </a:rPr>
              <a:t>Request Annual Appraisal Self-Assessment</a:t>
            </a:r>
          </a:p>
          <a:p>
            <a:pPr marL="342900" lvl="1" indent="-342900">
              <a:lnSpc>
                <a:spcPct val="100000"/>
              </a:lnSpc>
              <a:spcBef>
                <a:spcPts val="0"/>
              </a:spcBef>
              <a:spcAft>
                <a:spcPts val="300"/>
              </a:spcAft>
            </a:pPr>
            <a:r>
              <a:rPr lang="en-US" sz="2000" dirty="0">
                <a:solidFill>
                  <a:schemeClr val="tx1">
                    <a:lumMod val="50000"/>
                  </a:schemeClr>
                </a:solidFill>
              </a:rPr>
              <a:t>Complete an end-of-cycle Annual Appraisal</a:t>
            </a:r>
          </a:p>
          <a:p>
            <a:pPr marL="342900" lvl="1" indent="-342900">
              <a:lnSpc>
                <a:spcPct val="100000"/>
              </a:lnSpc>
              <a:spcBef>
                <a:spcPts val="0"/>
              </a:spcBef>
              <a:spcAft>
                <a:spcPts val="300"/>
              </a:spcAft>
            </a:pPr>
            <a:r>
              <a:rPr lang="en-US" sz="2000" b="1" dirty="0">
                <a:solidFill>
                  <a:srgbClr val="0070C0"/>
                </a:solidFill>
              </a:rPr>
              <a:t>To determine preliminary scores, use factor descriptors for categorical scores, discriminators for numerical scores, and expected contribution criteria for performance appraisal quality levels so as to </a:t>
            </a:r>
            <a:r>
              <a:rPr lang="en-US" sz="2000" b="1" i="1" dirty="0">
                <a:solidFill>
                  <a:srgbClr val="FFC000"/>
                </a:solidFill>
              </a:rPr>
              <a:t>recommend</a:t>
            </a:r>
            <a:r>
              <a:rPr lang="en-US" sz="2000" b="1" dirty="0">
                <a:solidFill>
                  <a:srgbClr val="0070C0"/>
                </a:solidFill>
              </a:rPr>
              <a:t> scores to the pay pool</a:t>
            </a:r>
          </a:p>
          <a:p>
            <a:pPr marL="342900" lvl="1" indent="-342900">
              <a:lnSpc>
                <a:spcPct val="100000"/>
              </a:lnSpc>
              <a:spcBef>
                <a:spcPts val="0"/>
              </a:spcBef>
              <a:spcAft>
                <a:spcPts val="300"/>
              </a:spcAft>
            </a:pPr>
            <a:r>
              <a:rPr lang="en-US" sz="2000" b="1" dirty="0">
                <a:solidFill>
                  <a:srgbClr val="0070C0"/>
                </a:solidFill>
              </a:rPr>
              <a:t>Participate in pay pool process as required</a:t>
            </a:r>
          </a:p>
          <a:p>
            <a:pPr marL="342900" lvl="1" indent="-342900">
              <a:lnSpc>
                <a:spcPct val="100000"/>
              </a:lnSpc>
              <a:spcBef>
                <a:spcPts val="0"/>
              </a:spcBef>
              <a:spcAft>
                <a:spcPts val="300"/>
              </a:spcAft>
            </a:pPr>
            <a:r>
              <a:rPr lang="en-US" sz="2000" dirty="0">
                <a:solidFill>
                  <a:schemeClr val="tx1">
                    <a:lumMod val="50000"/>
                  </a:schemeClr>
                </a:solidFill>
              </a:rPr>
              <a:t>Conduct Annual Appraisal conversation</a:t>
            </a:r>
          </a:p>
          <a:p>
            <a:pPr marL="168275" lvl="1" indent="0">
              <a:lnSpc>
                <a:spcPct val="100000"/>
              </a:lnSpc>
              <a:spcBef>
                <a:spcPts val="0"/>
              </a:spcBef>
              <a:spcAft>
                <a:spcPts val="300"/>
              </a:spcAft>
              <a:buNone/>
            </a:pPr>
            <a:endParaRPr lang="en-US" dirty="0"/>
          </a:p>
        </p:txBody>
      </p:sp>
      <p:sp>
        <p:nvSpPr>
          <p:cNvPr id="121857" name="Rectangle 17"/>
          <p:cNvSpPr>
            <a:spLocks noGrp="1" noChangeArrowheads="1"/>
          </p:cNvSpPr>
          <p:nvPr>
            <p:ph type="title"/>
          </p:nvPr>
        </p:nvSpPr>
        <p:spPr/>
        <p:txBody>
          <a:bodyPr>
            <a:normAutofit/>
          </a:bodyPr>
          <a:lstStyle/>
          <a:p>
            <a:pPr algn="l"/>
            <a:r>
              <a:rPr lang="en-US" sz="2800" b="1" dirty="0"/>
              <a:t>Responsibilities of Supervisors</a:t>
            </a:r>
          </a:p>
        </p:txBody>
      </p:sp>
      <p:sp>
        <p:nvSpPr>
          <p:cNvPr id="2" name="Slide Number Placeholder 1">
            <a:extLst>
              <a:ext uri="{FF2B5EF4-FFF2-40B4-BE49-F238E27FC236}">
                <a16:creationId xmlns:a16="http://schemas.microsoft.com/office/drawing/2014/main" id="{5C3885B2-F364-40D1-A477-4B78F7C7B989}"/>
              </a:ext>
            </a:extLst>
          </p:cNvPr>
          <p:cNvSpPr>
            <a:spLocks noGrp="1"/>
          </p:cNvSpPr>
          <p:nvPr>
            <p:ph type="sldNum" sz="quarter" idx="4294967295"/>
          </p:nvPr>
        </p:nvSpPr>
        <p:spPr/>
        <p:txBody>
          <a:bodyPr/>
          <a:lstStyle/>
          <a:p>
            <a:fld id="{F85093EB-6271-4776-AD74-9AC7DBDF4235}" type="slidenum">
              <a:rPr lang="en-US" smtClean="0"/>
              <a:t>9</a:t>
            </a:fld>
            <a:endParaRPr lang="en-US"/>
          </a:p>
        </p:txBody>
      </p:sp>
    </p:spTree>
    <p:extLst>
      <p:ext uri="{BB962C8B-B14F-4D97-AF65-F5344CB8AC3E}">
        <p14:creationId xmlns:p14="http://schemas.microsoft.com/office/powerpoint/2010/main" val="61774794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General Housekeeping&amp;quot;&quot;/&gt;&lt;property id=&quot;20307&quot; value=&quot;1061&quot;/&gt;&lt;/object&gt;&lt;object type=&quot;3&quot; unique_id=&quot;10005&quot;&gt;&lt;property id=&quot;20148&quot; value=&quot;5&quot;/&gt;&lt;property id=&quot;20300&quot; value=&quot;Slide 3 - &amp;quot;Course Objectives&amp;quot;&quot;/&gt;&lt;property id=&quot;20307&quot; value=&quot;1063&quot;/&gt;&lt;/object&gt;&lt;object type=&quot;3&quot; unique_id=&quot;10006&quot;&gt;&lt;property id=&quot;20148&quot; value=&quot;5&quot;/&gt;&lt;property id=&quot;20300&quot; value=&quot;Slide 4 - &amp;quot;Introductions&amp;quot;&quot;/&gt;&lt;property id=&quot;20307&quot; value=&quot;1062&quot;/&gt;&lt;/object&gt;&lt;object type=&quot;3&quot; unique_id=&quot;10007&quot;&gt;&lt;property id=&quot;20148&quot; value=&quot;5&quot;/&gt;&lt;property id=&quot;20300&quot; value=&quot;Slide 5 - &amp;quot;CCAS Cycle Overview&amp;quot;&quot;/&gt;&lt;property id=&quot;20307&quot; value=&quot;1064&quot;/&gt;&lt;/object&gt;&lt;object type=&quot;3&quot; unique_id=&quot;10008&quot;&gt;&lt;property id=&quot;20148&quot; value=&quot;5&quot;/&gt;&lt;property id=&quot;20300&quot; value=&quot;Slide 6 - &amp;quot;CCAS Design Purpose&amp;quot;&quot;/&gt;&lt;property id=&quot;20307&quot; value=&quot;1065&quot;/&gt;&lt;/object&gt;&lt;object type=&quot;3&quot; unique_id=&quot;10009&quot;&gt;&lt;property id=&quot;20148&quot; value=&quot;5&quot;/&gt;&lt;property id=&quot;20300&quot; value=&quot;Slide 7 - &amp;quot;CCAS Design Purpose&amp;quot;&quot;/&gt;&lt;property id=&quot;20307&quot; value=&quot;1066&quot;/&gt;&lt;/object&gt;&lt;object type=&quot;3&quot; unique_id=&quot;10010&quot;&gt;&lt;property id=&quot;20148&quot; value=&quot;5&quot;/&gt;&lt;property id=&quot;20300&quot; value=&quot;Slide 8 - &amp;quot;CCAS Cycle&amp;quot;&quot;/&gt;&lt;property id=&quot;20307&quot; value=&quot;1068&quot;/&gt;&lt;/object&gt;&lt;object type=&quot;3&quot; unique_id=&quot;10011&quot;&gt;&lt;property id=&quot;20148&quot; value=&quot;5&quot;/&gt;&lt;property id=&quot;20300&quot; value=&quot;Slide 9 - &amp;quot;The Pay Pool Process&amp;quot;&quot;/&gt;&lt;property id=&quot;20307&quot; value=&quot;1069&quot;/&gt;&lt;/object&gt;&lt;object type=&quot;3&quot; unique_id=&quot;10012&quot;&gt;&lt;property id=&quot;20148&quot; value=&quot;5&quot;/&gt;&lt;property id=&quot;20300&quot; value=&quot;Slide 10 - &amp;quot;Responsibilities of the Sub Pay Pool Panel&amp;quot;&quot;/&gt;&lt;property id=&quot;20307&quot; value=&quot;1077&quot;/&gt;&lt;/object&gt;&lt;object type=&quot;3&quot; unique_id=&quot;10013&quot;&gt;&lt;property id=&quot;20148&quot; value=&quot;5&quot;/&gt;&lt;property id=&quot;20300&quot; value=&quot;Slide 11 - &amp;quot;Responsibilities of the Pay Pool Panel&amp;quot;&quot;/&gt;&lt;property id=&quot;20307&quot; value=&quot;1076&quot;/&gt;&lt;/object&gt;&lt;object type=&quot;3&quot; unique_id=&quot;10014&quot;&gt;&lt;property id=&quot;20148&quot; value=&quot;5&quot;/&gt;&lt;property id=&quot;20300&quot; value=&quot;Slide 12&quot;/&gt;&lt;property id=&quot;20307&quot; value=&quot;1058&quot;/&gt;&lt;/object&gt;&lt;object type=&quot;3&quot; unique_id=&quot;10015&quot;&gt;&lt;property id=&quot;20148&quot; value=&quot;5&quot;/&gt;&lt;property id=&quot;20300&quot; value=&quot;Slide 13 - &amp;quot;Appraisal Criteria: The Factors&amp;quot;&quot;/&gt;&lt;property id=&quot;20307&quot; value=&quot;1074&quot;/&gt;&lt;/object&gt;&lt;object type=&quot;3&quot; unique_id=&quot;10016&quot;&gt;&lt;property id=&quot;20148&quot; value=&quot;5&quot;/&gt;&lt;property id=&quot;20300&quot; value=&quot;Slide 14 - &amp;quot;Factor Descriptors &amp;amp; Discriminators&amp;quot;&quot;/&gt;&lt;property id=&quot;20307&quot; value=&quot;1072&quot;/&gt;&lt;/object&gt;&lt;object type=&quot;3&quot; unique_id=&quot;10017&quot;&gt;&lt;property id=&quot;20148&quot; value=&quot;5&quot;/&gt;&lt;property id=&quot;20300&quot; value=&quot;Slide 15 - &amp;quot;Using Factor Descriptors &amp;amp; Discriminators&amp;quot;&quot;/&gt;&lt;property id=&quot;20307&quot; value=&quot;1126&quot;/&gt;&lt;/object&gt;&lt;object type=&quot;3&quot; unique_id=&quot;10018&quot;&gt;&lt;property id=&quot;20148&quot; value=&quot;5&quot;/&gt;&lt;property id=&quot;20300&quot; value=&quot;Slide 16 - &amp;quot;Validating Categorical Scores&amp;quot;&quot;/&gt;&lt;property id=&quot;20307&quot; value=&quot;1084&quot;/&gt;&lt;/object&gt;&lt;object type=&quot;3&quot; unique_id=&quot;10019&quot;&gt;&lt;property id=&quot;20148&quot; value=&quot;5&quot;/&gt;&lt;property id=&quot;20300&quot; value=&quot;Slide 17 - &amp;quot;Very High Scores&amp;quot;&quot;/&gt;&lt;property id=&quot;20307&quot; value=&quot;1087&quot;/&gt;&lt;/object&gt;&lt;object type=&quot;3&quot; unique_id=&quot;10020&quot;&gt;&lt;property id=&quot;20148&quot; value=&quot;5&quot;/&gt;&lt;property id=&quot;20300&quot; value=&quot;Slide 18 - &amp;quot;Validating Numerical Scores&amp;quot;&quot;/&gt;&lt;property id=&quot;20307&quot; value=&quot;1136&quot;/&gt;&lt;/object&gt;&lt;object type=&quot;3&quot; unique_id=&quot;10021&quot;&gt;&lt;property id=&quot;20148&quot; value=&quot;5&quot;/&gt;&lt;property id=&quot;20300&quot; value=&quot;Slide 19 - &amp;quot;AcqDemo Scorecard Roadmap&amp;quot;&quot;/&gt;&lt;property id=&quot;20307&quot; value=&quot;1137&quot;/&gt;&lt;/object&gt;&lt;object type=&quot;3&quot; unique_id=&quot;10022&quot;&gt;&lt;property id=&quot;20148&quot; value=&quot;5&quot;/&gt;&lt;property id=&quot;20300&quot; value=&quot;Slide 20 - &amp;quot;Finalizing Numerical Scores&amp;quot;&quot;/&gt;&lt;property id=&quot;20307&quot; value=&quot;1079&quot;/&gt;&lt;/object&gt;&lt;object type=&quot;3&quot; unique_id=&quot;10023&quot;&gt;&lt;property id=&quot;20148&quot; value=&quot;5&quot;/&gt;&lt;property id=&quot;20300&quot; value=&quot;Slide 21 - &amp;quot;Rating Process&amp;quot;&quot;/&gt;&lt;property id=&quot;20307&quot; value=&quot;1140&quot;/&gt;&lt;/object&gt;&lt;object type=&quot;3&quot; unique_id=&quot;10024&quot;&gt;&lt;property id=&quot;20148&quot; value=&quot;5&quot;/&gt;&lt;property id=&quot;20300&quot; value=&quot;Slide 22 - &amp;quot;Quality of Performance&amp;quot;&quot;/&gt;&lt;property id=&quot;20307&quot; value=&quot;1088&quot;/&gt;&lt;/object&gt;&lt;object type=&quot;3&quot; unique_id=&quot;10025&quot;&gt;&lt;property id=&quot;20148&quot; value=&quot;5&quot;/&gt;&lt;property id=&quot;20300&quot; value=&quot;Slide 23 - &amp;quot;Determining PAQL Scores&amp;quot;&quot;/&gt;&lt;property id=&quot;20307&quot; value=&quot;1089&quot;/&gt;&lt;/object&gt;&lt;object type=&quot;3&quot; unique_id=&quot;10026&quot;&gt;&lt;property id=&quot;20148&quot; value=&quot;5&quot;/&gt;&lt;property id=&quot;20300&quot; value=&quot;Slide 24 - &amp;quot;Quality of Performance – Rating Scheme&amp;quot;&quot;/&gt;&lt;property id=&quot;20307&quot; value=&quot;1090&quot;/&gt;&lt;/object&gt;&lt;object type=&quot;3&quot; unique_id=&quot;10027&quot;&gt;&lt;property id=&quot;20148&quot; value=&quot;5&quot;/&gt;&lt;property id=&quot;20300&quot; value=&quot;Slide 25 - &amp;quot;Pay Pool Panel Assessment of Appraisals&amp;quot;&quot;/&gt;&lt;property id=&quot;20307&quot; value=&quot;1091&quot;/&gt;&lt;/object&gt;&lt;object type=&quot;3&quot; unique_id=&quot;10028&quot;&gt;&lt;property id=&quot;20148&quot; value=&quot;5&quot;/&gt;&lt;property id=&quot;20300&quot; value=&quot;Slide 26&quot;/&gt;&lt;property id=&quot;20307&quot; value=&quot;1059&quot;/&gt;&lt;/object&gt;&lt;object type=&quot;3&quot; unique_id=&quot;10029&quot;&gt;&lt;property id=&quot;20148&quot; value=&quot;5&quot;/&gt;&lt;property id=&quot;20300&quot; value=&quot;Slide 27 - &amp;quot;Compensation Management&amp;quot;&quot;/&gt;&lt;property id=&quot;20307&quot; value=&quot;1093&quot;/&gt;&lt;/object&gt;&lt;object type=&quot;3&quot; unique_id=&quot;10030&quot;&gt;&lt;property id=&quot;20148&quot; value=&quot;5&quot;/&gt;&lt;property id=&quot;20300&quot; value=&quot;Slide 28 - &amp;quot;Compensation Philosophy&amp;quot;&quot;/&gt;&lt;property id=&quot;20307&quot; value=&quot;1096&quot;/&gt;&lt;/object&gt;&lt;object type=&quot;3&quot; unique_id=&quot;10031&quot;&gt;&lt;property id=&quot;20148&quot; value=&quot;5&quot;/&gt;&lt;property id=&quot;20300&quot; value=&quot;Slide 29 - &amp;quot;The Rails&amp;quot;&quot;/&gt;&lt;property id=&quot;20307&quot; value=&quot;1095&quot;/&gt;&lt;/object&gt;&lt;object type=&quot;3&quot; unique_id=&quot;10032&quot;&gt;&lt;property id=&quot;20148&quot; value=&quot;5&quot;/&gt;&lt;property id=&quot;20300&quot; value=&quot;Slide 30 - &amp;quot;Expected Contribution Range Calculator&amp;quot;&quot;/&gt;&lt;property id=&quot;20307&quot; value=&quot;1103&quot;/&gt;&lt;/object&gt;&lt;object type=&quot;3&quot; unique_id=&quot;10033&quot;&gt;&lt;property id=&quot;20148&quot; value=&quot;5&quot;/&gt;&lt;property id=&quot;20300&quot; value=&quot;Slide 31 - &amp;quot;Expected Overall Contribution Score (EOCS)&amp;quot;&quot;/&gt;&lt;property id=&quot;20307&quot; value=&quot;1098&quot;/&gt;&lt;/object&gt;&lt;object type=&quot;3&quot; unique_id=&quot;10034&quot;&gt;&lt;property id=&quot;20148&quot; value=&quot;5&quot;/&gt;&lt;property id=&quot;20300&quot; value=&quot;Slide 32 - &amp;quot;Expected Contribution Range (ECR)&amp;quot;&quot;/&gt;&lt;property id=&quot;20307&quot; value=&quot;1099&quot;/&gt;&lt;/object&gt;&lt;object type=&quot;3&quot; unique_id=&quot;10035&quot;&gt;&lt;property id=&quot;20148&quot; value=&quot;5&quot;/&gt;&lt;property id=&quot;20300&quot; value=&quot;Slide 33 - &amp;quot;The Overcompensated Region&amp;quot;&quot;/&gt;&lt;property id=&quot;20307&quot; value=&quot;1100&quot;/&gt;&lt;/object&gt;&lt;object type=&quot;3&quot; unique_id=&quot;10036&quot;&gt;&lt;property id=&quot;20148&quot; value=&quot;5&quot;/&gt;&lt;property id=&quot;20300&quot; value=&quot;Slide 34 - &amp;quot;The Undercompensated Region&amp;quot;&quot;/&gt;&lt;property id=&quot;20307&quot; value=&quot;1101&quot;/&gt;&lt;/object&gt;&lt;object type=&quot;3&quot; unique_id=&quot;10037&quot;&gt;&lt;property id=&quot;20148&quot; value=&quot;5&quot;/&gt;&lt;property id=&quot;20300&quot; value=&quot;Slide 35 - &amp;quot;CCAS Payout Criteria&amp;quot;&quot;/&gt;&lt;property id=&quot;20307&quot; value=&quot;1102&quot;/&gt;&lt;/object&gt;&lt;object type=&quot;3&quot; unique_id=&quot;10038&quot;&gt;&lt;property id=&quot;20148&quot; value=&quot;5&quot;/&gt;&lt;property id=&quot;20300&quot; value=&quot;Slide 36 - &amp;quot;Example of Delta OCS and Delta Pay&amp;quot;&quot;/&gt;&lt;property id=&quot;20307&quot; value=&quot;1104&quot;/&gt;&lt;/object&gt;&lt;object type=&quot;3&quot; unique_id=&quot;10039&quot;&gt;&lt;property id=&quot;20148&quot; value=&quot;5&quot;/&gt;&lt;property id=&quot;20300&quot; value=&quot;Slide 37 - &amp;quot;Pay Pool Funding&amp;quot;&quot;/&gt;&lt;property id=&quot;20307&quot; value=&quot;1094&quot;/&gt;&lt;/object&gt;&lt;object type=&quot;3&quot; unique_id=&quot;10040&quot;&gt;&lt;property id=&quot;20148&quot; value=&quot;5&quot;/&gt;&lt;property id=&quot;20300&quot; value=&quot;Slide 38 - &amp;quot;Pay Pool Percentages Calculation&amp;quot;&quot;/&gt;&lt;property id=&quot;20307&quot; value=&quot;1108&quot;/&gt;&lt;/object&gt;&lt;object type=&quot;3&quot; unique_id=&quot;10041&quot;&gt;&lt;property id=&quot;20148&quot; value=&quot;5&quot;/&gt;&lt;property id=&quot;20300&quot; value=&quot;Slide 39 - &amp;quot;CRI Payout Calculations&amp;quot;&quot;/&gt;&lt;property id=&quot;20307&quot; value=&quot;1106&quot;/&gt;&lt;/object&gt;&lt;object type=&quot;3&quot; unique_id=&quot;10042&quot;&gt;&lt;property id=&quot;20148&quot; value=&quot;5&quot;/&gt;&lt;property id=&quot;20300&quot; value=&quot;Slide 40 - &amp;quot;CA Payout Calculations&amp;quot;&quot;/&gt;&lt;property id=&quot;20307&quot; value=&quot;1109&quot;/&gt;&lt;/object&gt;&lt;object type=&quot;3&quot; unique_id=&quot;10043&quot;&gt;&lt;property id=&quot;20148&quot; value=&quot;5&quot;/&gt;&lt;property id=&quot;20300&quot; value=&quot;Slide 41 - &amp;quot;Calculate Approved CRI &amp;amp; CA&amp;quot;&quot;/&gt;&lt;property id=&quot;20307&quot; value=&quot;1105&quot;/&gt;&lt;/object&gt;&lt;object type=&quot;3&quot; unique_id=&quot;10044&quot;&gt;&lt;property id=&quot;20148&quot; value=&quot;5&quot;/&gt;&lt;property id=&quot;20300&quot; value=&quot;Slide 42 - &amp;quot;CRI Carryover&amp;quot;&quot;/&gt;&lt;property id=&quot;20307&quot; value=&quot;1112&quot;/&gt;&lt;/object&gt;&lt;object type=&quot;3&quot; unique_id=&quot;10045&quot;&gt;&lt;property id=&quot;20148&quot; value=&quot;5&quot;/&gt;&lt;property id=&quot;20300&quot; value=&quot;Slide 43 - &amp;quot;Payout Decisions&amp;quot;&quot;/&gt;&lt;property id=&quot;20307&quot; value=&quot;1141&quot;/&gt;&lt;/object&gt;&lt;object type=&quot;3&quot; unique_id=&quot;10046&quot;&gt;&lt;property id=&quot;20148&quot; value=&quot;5&quot;/&gt;&lt;property id=&quot;20300&quot; value=&quot;Slide 44 - &amp;quot;Pay Pool Payouts&amp;quot;&quot;/&gt;&lt;property id=&quot;20307&quot; value=&quot;1110&quot;/&gt;&lt;/object&gt;&lt;object type=&quot;3&quot; unique_id=&quot;10047&quot;&gt;&lt;property id=&quot;20148&quot; value=&quot;5&quot;/&gt;&lt;property id=&quot;20300&quot; value=&quot;Slide 45 - &amp;quot;Appraisal – Part 1 Form&amp;quot;&quot;/&gt;&lt;property id=&quot;20307&quot; value=&quot;1116&quot;/&gt;&lt;/object&gt;&lt;object type=&quot;3&quot; unique_id=&quot;10048&quot;&gt;&lt;property id=&quot;20148&quot; value=&quot;5&quot;/&gt;&lt;property id=&quot;20300&quot; value=&quot;Slide 46 - &amp;quot;Appraisal – Part 1 Form&amp;quot;&quot;/&gt;&lt;property id=&quot;20307&quot; value=&quot;1117&quot;/&gt;&lt;/object&gt;&lt;object type=&quot;3&quot; unique_id=&quot;10049&quot;&gt;&lt;property id=&quot;20148&quot; value=&quot;5&quot;/&gt;&lt;property id=&quot;20300&quot; value=&quot;Slide 47 - &amp;quot;Inadequate Contribution&amp;quot;&quot;/&gt;&lt;property id=&quot;20307&quot; value=&quot;1118&quot;/&gt;&lt;/object&gt;&lt;object type=&quot;3&quot; unique_id=&quot;10050&quot;&gt;&lt;property id=&quot;20148&quot; value=&quot;5&quot;/&gt;&lt;property id=&quot;20300&quot; value=&quot;Slide 48 - &amp;quot;CCAS Grievance&amp;quot;&quot;/&gt;&lt;property id=&quot;20307&quot; value=&quot;1119&quot;/&gt;&lt;/object&gt;&lt;object type=&quot;3&quot; unique_id=&quot;10051&quot;&gt;&lt;property id=&quot;20148&quot; value=&quot;5&quot;/&gt;&lt;property id=&quot;20300&quot; value=&quot;Slide 49 - &amp;quot;Release of Aggregate Results&amp;quot;&quot;/&gt;&lt;property id=&quot;20307&quot; value=&quot;1114&quot;/&gt;&lt;/object&gt;&lt;object type=&quot;3&quot; unique_id=&quot;10052&quot;&gt;&lt;property id=&quot;20148&quot; value=&quot;5&quot;/&gt;&lt;property id=&quot;20300&quot; value=&quot;Slide 50 - &amp;quot;Activity: Mock Pay Pool Assessment of Appraisals&amp;quot;&quot;/&gt;&lt;property id=&quot;20307&quot; value=&quot;1123&quot;/&gt;&lt;/object&gt;&lt;object type=&quot;3&quot; unique_id=&quot;10053&quot;&gt;&lt;property id=&quot;20148&quot; value=&quot;5&quot;/&gt;&lt;property id=&quot;20300&quot; value=&quot;Slide 51 - &amp;quot;Activity: Mock Pay Pool Assessment of Appraisals&amp;quot;&quot;/&gt;&lt;property id=&quot;20307&quot; value=&quot;1142&quot;/&gt;&lt;/object&gt;&lt;object type=&quot;3&quot; unique_id=&quot;10054&quot;&gt;&lt;property id=&quot;20148&quot; value=&quot;5&quot;/&gt;&lt;property id=&quot;20300&quot; value=&quot;Slide 52 - &amp;quot;Activity: Mock Pay Pool Assessment of Appraisals&amp;quot;&quot;/&gt;&lt;property id=&quot;20307&quot; value=&quot;1143&quot;/&gt;&lt;/object&gt;&lt;object type=&quot;3&quot; unique_id=&quot;10055&quot;&gt;&lt;property id=&quot;20148&quot; value=&quot;5&quot;/&gt;&lt;property id=&quot;20300&quot; value=&quot;Slide 53 - &amp;quot;Activity Debrief&amp;quot;&quot;/&gt;&lt;property id=&quot;20307&quot; value=&quot;1125&quot;/&gt;&lt;/object&gt;&lt;object type=&quot;3&quot; unique_id=&quot;10056&quot;&gt;&lt;property id=&quot;20148&quot; value=&quot;5&quot;/&gt;&lt;property id=&quot;20300&quot; value=&quot;Slide 54 - &amp;quot;Deliberation Considerations&amp;quot;&quot;/&gt;&lt;property id=&quot;20307&quot; value=&quot;1135&quot;/&gt;&lt;/object&gt;&lt;object type=&quot;3&quot; unique_id=&quot;10057&quot;&gt;&lt;property id=&quot;20148&quot; value=&quot;5&quot;/&gt;&lt;property id=&quot;20300&quot; value=&quot;Slide 55 - &amp;quot;Deliberation Considerations&amp;quot;&quot;/&gt;&lt;property id=&quot;20307&quot; value=&quot;1145&quot;/&gt;&lt;/object&gt;&lt;object type=&quot;3&quot; unique_id=&quot;10058&quot;&gt;&lt;property id=&quot;20148&quot; value=&quot;5&quot;/&gt;&lt;property id=&quot;20300&quot; value=&quot;Slide 56 - &amp;quot;Deliberation Considerations&amp;quot;&quot;/&gt;&lt;property id=&quot;20307&quot; value=&quot;1146&quot;/&gt;&lt;/object&gt;&lt;object type=&quot;3&quot; unique_id=&quot;10059&quot;&gt;&lt;property id=&quot;20148&quot; value=&quot;5&quot;/&gt;&lt;property id=&quot;20300&quot; value=&quot;Slide 57 - &amp;quot;Deliberation Considerations&amp;quot;&quot;/&gt;&lt;property id=&quot;20307&quot; value=&quot;1147&quot;/&gt;&lt;/object&gt;&lt;object type=&quot;3&quot; unique_id=&quot;10060&quot;&gt;&lt;property id=&quot;20148&quot; value=&quot;5&quot;/&gt;&lt;property id=&quot;20300&quot; value=&quot;Slide 58&quot;/&gt;&lt;property id=&quot;20307&quot; value=&quot;1149&quot;/&gt;&lt;/object&gt;&lt;object type=&quot;3&quot; unique_id=&quot;10061&quot;&gt;&lt;property id=&quot;20148&quot; value=&quot;5&quot;/&gt;&lt;property id=&quot;20300&quot; value=&quot;Slide 59&quot;/&gt;&lt;property id=&quot;20307&quot; value=&quot;1121&quot;/&gt;&lt;/object&gt;&lt;/object&gt;&lt;object type=&quot;8&quot; unique_id=&quot;1012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13.6"/>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TIMING" val="|13.7|0.9|2"/>
</p:tagLst>
</file>

<file path=ppt/tags/tag5.xml><?xml version="1.0" encoding="utf-8"?>
<p:tagLst xmlns:a="http://schemas.openxmlformats.org/drawingml/2006/main" xmlns:r="http://schemas.openxmlformats.org/officeDocument/2006/relationships" xmlns:p="http://schemas.openxmlformats.org/presentationml/2006/main">
  <p:tag name="TIMING" val="|15.1|5.4|7.7|8.3|14.4"/>
</p:tagLst>
</file>

<file path=ppt/theme/theme1.xml><?xml version="1.0" encoding="utf-8"?>
<a:theme xmlns:a="http://schemas.openxmlformats.org/drawingml/2006/main" name="DHA-Program Office Template">
  <a:themeElements>
    <a:clrScheme name="HCI">
      <a:dk1>
        <a:srgbClr val="636363"/>
      </a:dk1>
      <a:lt1>
        <a:sysClr val="window" lastClr="FFFFFF"/>
      </a:lt1>
      <a:dk2>
        <a:srgbClr val="1F497D"/>
      </a:dk2>
      <a:lt2>
        <a:srgbClr val="EEECE1"/>
      </a:lt2>
      <a:accent1>
        <a:srgbClr val="0070C0"/>
      </a:accent1>
      <a:accent2>
        <a:srgbClr val="E36C09"/>
      </a:accent2>
      <a:accent3>
        <a:srgbClr val="7F7F7F"/>
      </a:accent3>
      <a:accent4>
        <a:srgbClr val="17365D"/>
      </a:accent4>
      <a:accent5>
        <a:srgbClr val="5F497A"/>
      </a:accent5>
      <a:accent6>
        <a:srgbClr val="953734"/>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24651</TotalTime>
  <Words>8037</Words>
  <Application>Microsoft Office PowerPoint</Application>
  <PresentationFormat>On-screen Show (4:3)</PresentationFormat>
  <Paragraphs>907</Paragraphs>
  <Slides>56</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Arial</vt:lpstr>
      <vt:lpstr>Calibri</vt:lpstr>
      <vt:lpstr>Century Schoolbook</vt:lpstr>
      <vt:lpstr>Comic Sans MS</vt:lpstr>
      <vt:lpstr>Helvetica</vt:lpstr>
      <vt:lpstr>Monotype Sorts</vt:lpstr>
      <vt:lpstr>Symbol</vt:lpstr>
      <vt:lpstr>Tahoma</vt:lpstr>
      <vt:lpstr>Times</vt:lpstr>
      <vt:lpstr>Times New Roman</vt:lpstr>
      <vt:lpstr>Trebuchet MS</vt:lpstr>
      <vt:lpstr>Wingdings</vt:lpstr>
      <vt:lpstr>Wingdings 3</vt:lpstr>
      <vt:lpstr>DHA-Program Office Template</vt:lpstr>
      <vt:lpstr>PowerPoint Presentation</vt:lpstr>
      <vt:lpstr>Course Objectives</vt:lpstr>
      <vt:lpstr>CCAS Cycle Overview</vt:lpstr>
      <vt:lpstr>CCAS—The Contribution-based Compensation and Appraisal System</vt:lpstr>
      <vt:lpstr>Design Overview</vt:lpstr>
      <vt:lpstr>Design Overview</vt:lpstr>
      <vt:lpstr>The CCAS Cycle</vt:lpstr>
      <vt:lpstr>The Pay Pool Process</vt:lpstr>
      <vt:lpstr>Responsibilities of Supervisors</vt:lpstr>
      <vt:lpstr>Special Situations – Presumptive Ratings</vt:lpstr>
      <vt:lpstr>Special Situations – Presumptive Ratings</vt:lpstr>
      <vt:lpstr>Special Situations – Presumptive Ratings</vt:lpstr>
      <vt:lpstr>FY2025 Deferred Resignation Program</vt:lpstr>
      <vt:lpstr>Responsibilities of Pay Pool Administrators</vt:lpstr>
      <vt:lpstr>Responsibilities of Pay Pool Administrators</vt:lpstr>
      <vt:lpstr>Responsibilities of Pay Pool Administrators</vt:lpstr>
      <vt:lpstr>Responsibilities of the Pay Pool Panel</vt:lpstr>
      <vt:lpstr>CCAS Scoring Criteria</vt:lpstr>
      <vt:lpstr>Discussion Topics</vt:lpstr>
      <vt:lpstr>Contribution vs. Performance</vt:lpstr>
      <vt:lpstr>Contribution Appraisal Criteria–The Factors</vt:lpstr>
      <vt:lpstr>Factor Level Descriptors and Discriminators</vt:lpstr>
      <vt:lpstr>Using Factor Descriptors and Discriminators</vt:lpstr>
      <vt:lpstr>NH-III Self Assessment Example</vt:lpstr>
      <vt:lpstr>Elements of a Supervisory Appraisal</vt:lpstr>
      <vt:lpstr>NH-III Supervisor Appraisal Example</vt:lpstr>
      <vt:lpstr>Determining Categorical Scores</vt:lpstr>
      <vt:lpstr>Very High Score</vt:lpstr>
      <vt:lpstr>Validating Categorical Scores</vt:lpstr>
      <vt:lpstr>Finalizing Numerical Scores</vt:lpstr>
      <vt:lpstr>Rating Process</vt:lpstr>
      <vt:lpstr>Other Special Considerations</vt:lpstr>
      <vt:lpstr>Quality of Performance</vt:lpstr>
      <vt:lpstr>PAQL Expected Contribution Criteria</vt:lpstr>
      <vt:lpstr>Determining PAQL Scores</vt:lpstr>
      <vt:lpstr>Validating PAQL Scores</vt:lpstr>
      <vt:lpstr>Pay Pool Panel Assessment of Appraisals</vt:lpstr>
      <vt:lpstr>CCAS Compensation</vt:lpstr>
      <vt:lpstr>Discussion Topics</vt:lpstr>
      <vt:lpstr>Compensation Philosophy</vt:lpstr>
      <vt:lpstr>Pay Pool Funding</vt:lpstr>
      <vt:lpstr>The “Rails”</vt:lpstr>
      <vt:lpstr>CCAS Reward Payout Criteria</vt:lpstr>
      <vt:lpstr>ECR Calculator</vt:lpstr>
      <vt:lpstr>Expected Contribution Range (ECR)</vt:lpstr>
      <vt:lpstr>CRI Carryover</vt:lpstr>
      <vt:lpstr>Time Off Awards</vt:lpstr>
      <vt:lpstr>Pay Pool Payouts</vt:lpstr>
      <vt:lpstr>Deliberation Considerations</vt:lpstr>
      <vt:lpstr>Annual Appraisal — Part I Form</vt:lpstr>
      <vt:lpstr>Annual Appraisal — Part I Form</vt:lpstr>
      <vt:lpstr>Inadequate Contribution</vt:lpstr>
      <vt:lpstr>CCAS Administrative Grievance Process </vt:lpstr>
      <vt:lpstr>Release of Aggregate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Pay Pool Training 2020</dc:title>
  <dc:creator>Rouse Consulting LLC</dc:creator>
  <cp:lastModifiedBy>Pidgeon, Stefanie L CIV USARMY USAASC (USA)</cp:lastModifiedBy>
  <cp:revision>753</cp:revision>
  <cp:lastPrinted>2019-07-26T12:02:02Z</cp:lastPrinted>
  <dcterms:created xsi:type="dcterms:W3CDTF">2018-08-30T14:21:51Z</dcterms:created>
  <dcterms:modified xsi:type="dcterms:W3CDTF">2025-09-12T12:24:22Z</dcterms:modified>
</cp:coreProperties>
</file>